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1.xml" ContentType="application/vnd.openxmlformats-officedocument.presentationml.tags+xml"/>
  <Override PartName="/ppt/notesSlides/notesSlide4.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5.xml" ContentType="application/vnd.openxmlformats-officedocument.presentationml.notesSlide+xml"/>
  <Override PartName="/ppt/tags/tag25.xml" ContentType="application/vnd.openxmlformats-officedocument.presentationml.tags+xml"/>
  <Override PartName="/ppt/notesSlides/notesSlide6.xml" ContentType="application/vnd.openxmlformats-officedocument.presentationml.notesSlide+xml"/>
  <Override PartName="/ppt/tags/tag26.xml" ContentType="application/vnd.openxmlformats-officedocument.presentationml.tags+xml"/>
  <Override PartName="/ppt/notesSlides/notesSlide7.xml" ContentType="application/vnd.openxmlformats-officedocument.presentationml.notesSlide+xml"/>
  <Override PartName="/ppt/tags/tag27.xml" ContentType="application/vnd.openxmlformats-officedocument.presentationml.tags+xml"/>
  <Override PartName="/ppt/notesSlides/notesSlide8.xml" ContentType="application/vnd.openxmlformats-officedocument.presentationml.notesSlide+xml"/>
  <Override PartName="/ppt/tags/tag28.xml" ContentType="application/vnd.openxmlformats-officedocument.presentationml.tags+xml"/>
  <Override PartName="/ppt/notesSlides/notesSlide9.xml" ContentType="application/vnd.openxmlformats-officedocument.presentationml.notesSlide+xml"/>
  <Override PartName="/ppt/tags/tag29.xml" ContentType="application/vnd.openxmlformats-officedocument.presentationml.tags+xml"/>
  <Override PartName="/ppt/notesSlides/notesSlide10.xml" ContentType="application/vnd.openxmlformats-officedocument.presentationml.notesSlide+xml"/>
  <Override PartName="/ppt/tags/tag30.xml" ContentType="application/vnd.openxmlformats-officedocument.presentationml.tags+xml"/>
  <Override PartName="/ppt/notesSlides/notesSlide11.xml" ContentType="application/vnd.openxmlformats-officedocument.presentationml.notesSlide+xml"/>
  <Override PartName="/ppt/tags/tag31.xml" ContentType="application/vnd.openxmlformats-officedocument.presentationml.tags+xml"/>
  <Override PartName="/ppt/notesSlides/notesSlide12.xml" ContentType="application/vnd.openxmlformats-officedocument.presentationml.notesSlide+xml"/>
  <Override PartName="/ppt/tags/tag32.xml" ContentType="application/vnd.openxmlformats-officedocument.presentationml.tags+xml"/>
  <Override PartName="/ppt/notesSlides/notesSlide13.xml" ContentType="application/vnd.openxmlformats-officedocument.presentationml.notesSlide+xml"/>
  <Override PartName="/ppt/tags/tag33.xml" ContentType="application/vnd.openxmlformats-officedocument.presentationml.tags+xml"/>
  <Override PartName="/ppt/notesSlides/notesSlide14.xml" ContentType="application/vnd.openxmlformats-officedocument.presentationml.notesSlide+xml"/>
  <Override PartName="/ppt/tags/tag34.xml" ContentType="application/vnd.openxmlformats-officedocument.presentationml.tags+xml"/>
  <Override PartName="/ppt/notesSlides/notesSlide15.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16.xml" ContentType="application/vnd.openxmlformats-officedocument.presentationml.notesSlide+xml"/>
  <Override PartName="/ppt/tags/tag37.xml" ContentType="application/vnd.openxmlformats-officedocument.presentationml.tags+xml"/>
  <Override PartName="/ppt/notesSlides/notesSlide17.xml" ContentType="application/vnd.openxmlformats-officedocument.presentationml.notesSlide+xml"/>
  <Override PartName="/ppt/tags/tag38.xml" ContentType="application/vnd.openxmlformats-officedocument.presentationml.tags+xml"/>
  <Override PartName="/ppt/notesSlides/notesSlide18.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notesSlides/notesSlide19.xml" ContentType="application/vnd.openxmlformats-officedocument.presentationml.notesSlide+xml"/>
  <Override PartName="/ppt/tags/tag42.xml" ContentType="application/vnd.openxmlformats-officedocument.presentationml.tags+xml"/>
  <Override PartName="/ppt/notesSlides/notesSlide20.xml" ContentType="application/vnd.openxmlformats-officedocument.presentationml.notesSlide+xml"/>
  <Override PartName="/ppt/tags/tag43.xml" ContentType="application/vnd.openxmlformats-officedocument.presentationml.tags+xml"/>
  <Override PartName="/ppt/notesSlides/notesSlide21.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22.xml" ContentType="application/vnd.openxmlformats-officedocument.presentationml.notesSlide+xml"/>
  <Override PartName="/ppt/tags/tag52.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53.xml" ContentType="application/vnd.openxmlformats-officedocument.presentationml.tags+xml"/>
  <Override PartName="/ppt/notesSlides/notesSlide23.xml" ContentType="application/vnd.openxmlformats-officedocument.presentationml.notesSlide+xml"/>
  <Override PartName="/ppt/tags/tag54.xml" ContentType="application/vnd.openxmlformats-officedocument.presentationml.tags+xml"/>
  <Override PartName="/ppt/notesSlides/notesSlide24.xml" ContentType="application/vnd.openxmlformats-officedocument.presentationml.notesSlide+xml"/>
  <Override PartName="/ppt/tags/tag55.xml" ContentType="application/vnd.openxmlformats-officedocument.presentationml.tags+xml"/>
  <Override PartName="/ppt/notesSlides/notesSlide25.xml" ContentType="application/vnd.openxmlformats-officedocument.presentationml.notesSlide+xml"/>
  <Override PartName="/ppt/tags/tag56.xml" ContentType="application/vnd.openxmlformats-officedocument.presentationml.tags+xml"/>
  <Override PartName="/ppt/notesSlides/notesSlide26.xml" ContentType="application/vnd.openxmlformats-officedocument.presentationml.notesSlide+xml"/>
  <Override PartName="/ppt/tags/tag57.xml" ContentType="application/vnd.openxmlformats-officedocument.presentationml.tags+xml"/>
  <Override PartName="/ppt/notesSlides/notesSlide27.xml" ContentType="application/vnd.openxmlformats-officedocument.presentationml.notesSlide+xml"/>
  <Override PartName="/ppt/tags/tag58.xml" ContentType="application/vnd.openxmlformats-officedocument.presentationml.tags+xml"/>
  <Override PartName="/ppt/notesSlides/notesSlide28.xml" ContentType="application/vnd.openxmlformats-officedocument.presentationml.notesSlide+xml"/>
  <Override PartName="/ppt/tags/tag59.xml" ContentType="application/vnd.openxmlformats-officedocument.presentationml.tags+xml"/>
  <Override PartName="/ppt/notesSlides/notesSlide29.xml" ContentType="application/vnd.openxmlformats-officedocument.presentationml.notesSlide+xml"/>
  <Override PartName="/ppt/tags/tag60.xml" ContentType="application/vnd.openxmlformats-officedocument.presentationml.tags+xml"/>
  <Override PartName="/ppt/notesSlides/notesSlide30.xml" ContentType="application/vnd.openxmlformats-officedocument.presentationml.notesSlide+xml"/>
  <Override PartName="/ppt/tags/tag61.xml" ContentType="application/vnd.openxmlformats-officedocument.presentationml.tags+xml"/>
  <Override PartName="/ppt/notesSlides/notesSlide31.xml" ContentType="application/vnd.openxmlformats-officedocument.presentationml.notesSlide+xml"/>
  <Override PartName="/ppt/tags/tag62.xml" ContentType="application/vnd.openxmlformats-officedocument.presentationml.tags+xml"/>
  <Override PartName="/ppt/notesSlides/notesSlide32.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notesSlides/notesSlide33.xml" ContentType="application/vnd.openxmlformats-officedocument.presentationml.notesSlide+xml"/>
  <Override PartName="/ppt/tags/tag74.xml" ContentType="application/vnd.openxmlformats-officedocument.presentationml.tags+xml"/>
  <Override PartName="/ppt/notesSlides/notesSlide34.xml" ContentType="application/vnd.openxmlformats-officedocument.presentationml.notesSlide+xml"/>
  <Override PartName="/ppt/tags/tag75.xml" ContentType="application/vnd.openxmlformats-officedocument.presentationml.tags+xml"/>
  <Override PartName="/ppt/notesSlides/notesSlide35.xml" ContentType="application/vnd.openxmlformats-officedocument.presentationml.notesSlide+xml"/>
  <Override PartName="/ppt/tags/tag76.xml" ContentType="application/vnd.openxmlformats-officedocument.presentationml.tags+xml"/>
  <Override PartName="/ppt/notesSlides/notesSlide36.xml" ContentType="application/vnd.openxmlformats-officedocument.presentationml.notesSlide+xml"/>
  <Override PartName="/ppt/tags/tag77.xml" ContentType="application/vnd.openxmlformats-officedocument.presentationml.tags+xml"/>
  <Override PartName="/ppt/notesSlides/notesSlide37.xml" ContentType="application/vnd.openxmlformats-officedocument.presentationml.notesSlide+xml"/>
  <Override PartName="/ppt/tags/tag78.xml" ContentType="application/vnd.openxmlformats-officedocument.presentationml.tags+xml"/>
  <Override PartName="/ppt/notesSlides/notesSlide38.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39.xml" ContentType="application/vnd.openxmlformats-officedocument.presentationml.notesSlide+xml"/>
  <Override PartName="/ppt/tags/tag82.xml" ContentType="application/vnd.openxmlformats-officedocument.presentationml.tags+xml"/>
  <Override PartName="/ppt/notesSlides/notesSlide40.xml" ContentType="application/vnd.openxmlformats-officedocument.presentationml.notesSlide+xml"/>
  <Override PartName="/ppt/tags/tag83.xml" ContentType="application/vnd.openxmlformats-officedocument.presentationml.tags+xml"/>
  <Override PartName="/ppt/notesSlides/notesSlide41.xml" ContentType="application/vnd.openxmlformats-officedocument.presentationml.notesSlide+xml"/>
  <Override PartName="/ppt/tags/tag84.xml" ContentType="application/vnd.openxmlformats-officedocument.presentationml.tags+xml"/>
  <Override PartName="/ppt/tags/tag85.xml" ContentType="application/vnd.openxmlformats-officedocument.presentationml.tags+xml"/>
  <Override PartName="/ppt/notesSlides/notesSlide42.xml" ContentType="application/vnd.openxmlformats-officedocument.presentationml.notesSlide+xml"/>
  <Override PartName="/ppt/tags/tag86.xml" ContentType="application/vnd.openxmlformats-officedocument.presentationml.tags+xml"/>
  <Override PartName="/ppt/notesSlides/notesSlide43.xml" ContentType="application/vnd.openxmlformats-officedocument.presentationml.notesSlide+xml"/>
  <Override PartName="/ppt/tags/tag87.xml" ContentType="application/vnd.openxmlformats-officedocument.presentationml.tags+xml"/>
  <Override PartName="/ppt/notesSlides/notesSlide44.xml" ContentType="application/vnd.openxmlformats-officedocument.presentationml.notesSlide+xml"/>
  <Override PartName="/ppt/tags/tag88.xml" ContentType="application/vnd.openxmlformats-officedocument.presentationml.tags+xml"/>
  <Override PartName="/ppt/notesSlides/notesSlide45.xml" ContentType="application/vnd.openxmlformats-officedocument.presentationml.notesSlide+xml"/>
  <Override PartName="/ppt/tags/tag89.xml" ContentType="application/vnd.openxmlformats-officedocument.presentationml.tags+xml"/>
  <Override PartName="/ppt/notesSlides/notesSlide46.xml" ContentType="application/vnd.openxmlformats-officedocument.presentationml.notesSlide+xml"/>
  <Override PartName="/ppt/tags/tag90.xml" ContentType="application/vnd.openxmlformats-officedocument.presentationml.tags+xml"/>
  <Override PartName="/ppt/notesSlides/notesSlide47.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notesSlides/notesSlide48.xml" ContentType="application/vnd.openxmlformats-officedocument.presentationml.notesSlide+xml"/>
  <Override PartName="/ppt/tags/tag93.xml" ContentType="application/vnd.openxmlformats-officedocument.presentationml.tags+xml"/>
  <Override PartName="/ppt/notesSlides/notesSlide49.xml" ContentType="application/vnd.openxmlformats-officedocument.presentationml.notesSlide+xml"/>
  <Override PartName="/ppt/tags/tag94.xml" ContentType="application/vnd.openxmlformats-officedocument.presentationml.tags+xml"/>
  <Override PartName="/ppt/notesSlides/notesSlide50.xml" ContentType="application/vnd.openxmlformats-officedocument.presentationml.notesSlide+xml"/>
  <Override PartName="/ppt/tags/tag95.xml" ContentType="application/vnd.openxmlformats-officedocument.presentationml.tags+xml"/>
  <Override PartName="/ppt/notesSlides/notesSlide51.xml" ContentType="application/vnd.openxmlformats-officedocument.presentationml.notesSlide+xml"/>
  <Override PartName="/ppt/tags/tag96.xml" ContentType="application/vnd.openxmlformats-officedocument.presentationml.tags+xml"/>
  <Override PartName="/ppt/notesSlides/notesSlide52.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107.xml" ContentType="application/vnd.openxmlformats-officedocument.presentationml.tags+xml"/>
  <Override PartName="/ppt/notesSlides/notesSlide56.xml" ContentType="application/vnd.openxmlformats-officedocument.presentationml.notesSlide+xml"/>
  <Override PartName="/ppt/tags/tag108.xml" ContentType="application/vnd.openxmlformats-officedocument.presentationml.tags+xml"/>
  <Override PartName="/ppt/notesSlides/notesSlide57.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notesSlides/notesSlide58.xml" ContentType="application/vnd.openxmlformats-officedocument.presentationml.notesSlide+xml"/>
  <Override PartName="/ppt/tags/tag113.xml" ContentType="application/vnd.openxmlformats-officedocument.presentationml.tags+xml"/>
  <Override PartName="/ppt/notesSlides/notesSlide59.xml" ContentType="application/vnd.openxmlformats-officedocument.presentationml.notesSlide+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60.xml" ContentType="application/vnd.openxmlformats-officedocument.presentationml.notesSlide+xml"/>
  <Override PartName="/ppt/tags/tag122.xml" ContentType="application/vnd.openxmlformats-officedocument.presentationml.tags+xml"/>
  <Override PartName="/ppt/notesSlides/notesSlide61.xml" ContentType="application/vnd.openxmlformats-officedocument.presentationml.notesSlide+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notesSlides/notesSlide62.xml" ContentType="application/vnd.openxmlformats-officedocument.presentationml.notesSlide+xml"/>
  <Override PartName="/ppt/tags/tag126.xml" ContentType="application/vnd.openxmlformats-officedocument.presentationml.tags+xml"/>
  <Override PartName="/ppt/notesSlides/notesSlide63.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5"/>
  </p:notesMasterIdLst>
  <p:handoutMasterIdLst>
    <p:handoutMasterId r:id="rId146"/>
  </p:handoutMasterIdLst>
  <p:sldIdLst>
    <p:sldId id="256" r:id="rId2"/>
    <p:sldId id="267" r:id="rId3"/>
    <p:sldId id="272" r:id="rId4"/>
    <p:sldId id="268" r:id="rId5"/>
    <p:sldId id="930" r:id="rId6"/>
    <p:sldId id="952" r:id="rId7"/>
    <p:sldId id="1389" r:id="rId8"/>
    <p:sldId id="1213" r:id="rId9"/>
    <p:sldId id="953" r:id="rId10"/>
    <p:sldId id="954" r:id="rId11"/>
    <p:sldId id="1390" r:id="rId12"/>
    <p:sldId id="1391" r:id="rId13"/>
    <p:sldId id="1392" r:id="rId14"/>
    <p:sldId id="1393" r:id="rId15"/>
    <p:sldId id="1394" r:id="rId16"/>
    <p:sldId id="1076" r:id="rId17"/>
    <p:sldId id="931" r:id="rId18"/>
    <p:sldId id="1395" r:id="rId19"/>
    <p:sldId id="1396" r:id="rId20"/>
    <p:sldId id="1397" r:id="rId21"/>
    <p:sldId id="1398" r:id="rId22"/>
    <p:sldId id="1399" r:id="rId23"/>
    <p:sldId id="1400" r:id="rId24"/>
    <p:sldId id="1214" r:id="rId25"/>
    <p:sldId id="932" r:id="rId26"/>
    <p:sldId id="1401" r:id="rId27"/>
    <p:sldId id="955" r:id="rId28"/>
    <p:sldId id="957" r:id="rId29"/>
    <p:sldId id="1402" r:id="rId30"/>
    <p:sldId id="1403" r:id="rId31"/>
    <p:sldId id="1404" r:id="rId32"/>
    <p:sldId id="934" r:id="rId33"/>
    <p:sldId id="1405" r:id="rId34"/>
    <p:sldId id="1406" r:id="rId35"/>
    <p:sldId id="1009" r:id="rId36"/>
    <p:sldId id="1407" r:id="rId37"/>
    <p:sldId id="1011" r:id="rId38"/>
    <p:sldId id="1408" r:id="rId39"/>
    <p:sldId id="1013" r:id="rId40"/>
    <p:sldId id="1409" r:id="rId41"/>
    <p:sldId id="958" r:id="rId42"/>
    <p:sldId id="936" r:id="rId43"/>
    <p:sldId id="937" r:id="rId44"/>
    <p:sldId id="938" r:id="rId45"/>
    <p:sldId id="939" r:id="rId46"/>
    <p:sldId id="940" r:id="rId47"/>
    <p:sldId id="959" r:id="rId48"/>
    <p:sldId id="1352" r:id="rId49"/>
    <p:sldId id="941" r:id="rId50"/>
    <p:sldId id="943" r:id="rId51"/>
    <p:sldId id="1410" r:id="rId52"/>
    <p:sldId id="1353" r:id="rId53"/>
    <p:sldId id="960" r:id="rId54"/>
    <p:sldId id="1411" r:id="rId55"/>
    <p:sldId id="1412" r:id="rId56"/>
    <p:sldId id="1413" r:id="rId57"/>
    <p:sldId id="1414" r:id="rId58"/>
    <p:sldId id="1020" r:id="rId59"/>
    <p:sldId id="1021" r:id="rId60"/>
    <p:sldId id="1022" r:id="rId61"/>
    <p:sldId id="1023" r:id="rId62"/>
    <p:sldId id="1028" r:id="rId63"/>
    <p:sldId id="1029" r:id="rId64"/>
    <p:sldId id="961" r:id="rId65"/>
    <p:sldId id="1354" r:id="rId66"/>
    <p:sldId id="946" r:id="rId67"/>
    <p:sldId id="1416" r:id="rId68"/>
    <p:sldId id="1415" r:id="rId69"/>
    <p:sldId id="1417" r:id="rId70"/>
    <p:sldId id="948" r:id="rId71"/>
    <p:sldId id="1357" r:id="rId72"/>
    <p:sldId id="963" r:id="rId73"/>
    <p:sldId id="1358" r:id="rId74"/>
    <p:sldId id="1418" r:id="rId75"/>
    <p:sldId id="949" r:id="rId76"/>
    <p:sldId id="1359" r:id="rId77"/>
    <p:sldId id="1420" r:id="rId78"/>
    <p:sldId id="1422" r:id="rId79"/>
    <p:sldId id="1423" r:id="rId80"/>
    <p:sldId id="1421" r:id="rId81"/>
    <p:sldId id="1419" r:id="rId82"/>
    <p:sldId id="964" r:id="rId83"/>
    <p:sldId id="1429" r:id="rId84"/>
    <p:sldId id="1430" r:id="rId85"/>
    <p:sldId id="1431" r:id="rId86"/>
    <p:sldId id="1433" r:id="rId87"/>
    <p:sldId id="1434" r:id="rId88"/>
    <p:sldId id="1030" r:id="rId89"/>
    <p:sldId id="1031" r:id="rId90"/>
    <p:sldId id="1034" r:id="rId91"/>
    <p:sldId id="1035" r:id="rId92"/>
    <p:sldId id="1036" r:id="rId93"/>
    <p:sldId id="1037" r:id="rId94"/>
    <p:sldId id="1038" r:id="rId95"/>
    <p:sldId id="1039" r:id="rId96"/>
    <p:sldId id="1040" r:id="rId97"/>
    <p:sldId id="1041" r:id="rId98"/>
    <p:sldId id="1360" r:id="rId99"/>
    <p:sldId id="978" r:id="rId100"/>
    <p:sldId id="1435" r:id="rId101"/>
    <p:sldId id="951" r:id="rId102"/>
    <p:sldId id="1436" r:id="rId103"/>
    <p:sldId id="1437" r:id="rId104"/>
    <p:sldId id="1438" r:id="rId105"/>
    <p:sldId id="1439" r:id="rId106"/>
    <p:sldId id="1440" r:id="rId107"/>
    <p:sldId id="1441" r:id="rId108"/>
    <p:sldId id="967" r:id="rId109"/>
    <p:sldId id="1361" r:id="rId110"/>
    <p:sldId id="979" r:id="rId111"/>
    <p:sldId id="1442" r:id="rId112"/>
    <p:sldId id="1443" r:id="rId113"/>
    <p:sldId id="980" r:id="rId114"/>
    <p:sldId id="981" r:id="rId115"/>
    <p:sldId id="1377" r:id="rId116"/>
    <p:sldId id="1362" r:id="rId117"/>
    <p:sldId id="983" r:id="rId118"/>
    <p:sldId id="1445" r:id="rId119"/>
    <p:sldId id="984" r:id="rId120"/>
    <p:sldId id="1457" r:id="rId121"/>
    <p:sldId id="1379" r:id="rId122"/>
    <p:sldId id="1458" r:id="rId123"/>
    <p:sldId id="1446" r:id="rId124"/>
    <p:sldId id="986" r:id="rId125"/>
    <p:sldId id="1447" r:id="rId126"/>
    <p:sldId id="987" r:id="rId127"/>
    <p:sldId id="1448" r:id="rId128"/>
    <p:sldId id="1044" r:id="rId129"/>
    <p:sldId id="1045" r:id="rId130"/>
    <p:sldId id="1048" r:id="rId131"/>
    <p:sldId id="1049" r:id="rId132"/>
    <p:sldId id="1052" r:id="rId133"/>
    <p:sldId id="1053" r:id="rId134"/>
    <p:sldId id="1054" r:id="rId135"/>
    <p:sldId id="1055" r:id="rId136"/>
    <p:sldId id="1449" r:id="rId137"/>
    <p:sldId id="1450" r:id="rId138"/>
    <p:sldId id="1451" r:id="rId139"/>
    <p:sldId id="1452" r:id="rId140"/>
    <p:sldId id="1453" r:id="rId141"/>
    <p:sldId id="1454" r:id="rId142"/>
    <p:sldId id="1455" r:id="rId143"/>
    <p:sldId id="1456" r:id="rId144"/>
  </p:sldIdLst>
  <p:sldSz cx="12192000" cy="6858000"/>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6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30"/>
    <p:restoredTop sz="71148" autoAdjust="0"/>
  </p:normalViewPr>
  <p:slideViewPr>
    <p:cSldViewPr snapToGrid="0" snapToObjects="1">
      <p:cViewPr varScale="1">
        <p:scale>
          <a:sx n="79" d="100"/>
          <a:sy n="79" d="100"/>
        </p:scale>
        <p:origin x="1480" y="200"/>
      </p:cViewPr>
      <p:guideLst>
        <p:guide orient="horz" pos="2160"/>
        <p:guide pos="3865"/>
      </p:guideLst>
    </p:cSldViewPr>
  </p:slideViewPr>
  <p:notesTextViewPr>
    <p:cViewPr>
      <p:scale>
        <a:sx n="200" d="100"/>
        <a:sy n="200" d="100"/>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150" Type="http://schemas.openxmlformats.org/officeDocument/2006/relationships/theme" Target="theme/theme1.xml"/><Relationship Id="rId15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notesMaster" Target="notesMasters/notesMaster1.xml"/><Relationship Id="rId146" Type="http://schemas.openxmlformats.org/officeDocument/2006/relationships/handoutMaster" Target="handoutMasters/handoutMaster1.xml"/><Relationship Id="rId147" Type="http://schemas.openxmlformats.org/officeDocument/2006/relationships/commentAuthors" Target="commentAuthors.xml"/><Relationship Id="rId148" Type="http://schemas.openxmlformats.org/officeDocument/2006/relationships/presProps" Target="presProps.xml"/><Relationship Id="rId149"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5F9F7CC7-4BBA-4268-838E-C1B2F058377A}" type="doc">
      <dgm:prSet loTypeId="urn:microsoft.com/office/officeart/2005/8/layout/default#1" loCatId="list" qsTypeId="urn:microsoft.com/office/officeart/2005/8/quickstyle/simple1#1" qsCatId="simple" csTypeId="urn:microsoft.com/office/officeart/2005/8/colors/accent1_2#1" csCatId="accent1" phldr="1"/>
      <dgm:spPr/>
      <dgm:t>
        <a:bodyPr/>
        <a:lstStyle/>
        <a:p>
          <a:endParaRPr lang="zh-CN" altLang="en-US"/>
        </a:p>
      </dgm:t>
    </dgm:pt>
    <dgm:pt modelId="{5883847C-5772-41BA-BA80-164E0047B99F}">
      <dgm:prSet phldrT="[文本]" custT="1">
        <dgm:style>
          <a:lnRef idx="2">
            <a:schemeClr val="accent1"/>
          </a:lnRef>
          <a:fillRef idx="1">
            <a:schemeClr val="lt1"/>
          </a:fillRef>
          <a:effectRef idx="0">
            <a:schemeClr val="accent1"/>
          </a:effectRef>
          <a:fontRef idx="minor">
            <a:schemeClr val="dk1"/>
          </a:fontRef>
        </dgm:style>
      </dgm:prSet>
      <dgm:spPr/>
      <dgm:t>
        <a:bodyPr/>
        <a:lstStyle/>
        <a:p>
          <a:r>
            <a:rPr lang="zh-CN" altLang="en-US" sz="2400" dirty="0" smtClean="0">
              <a:latin typeface="Microsoft YaHei" charset="-122"/>
              <a:ea typeface="Microsoft YaHei" charset="-122"/>
              <a:cs typeface="Microsoft YaHei" charset="-122"/>
            </a:rPr>
            <a:t>架空明线</a:t>
          </a:r>
          <a:endParaRPr lang="zh-CN" altLang="en-US" sz="2400" dirty="0">
            <a:latin typeface="Microsoft YaHei" charset="-122"/>
            <a:ea typeface="Microsoft YaHei" charset="-122"/>
            <a:cs typeface="Microsoft YaHei" charset="-122"/>
          </a:endParaRPr>
        </a:p>
      </dgm:t>
    </dgm:pt>
    <dgm:pt modelId="{8806EC53-49F1-481A-B86B-A8D0505C42DD}" type="parTrans" cxnId="{D2056C4C-6620-4AE5-B724-8F1AA6A037B6}">
      <dgm:prSet/>
      <dgm:spPr/>
      <dgm:t>
        <a:bodyPr/>
        <a:lstStyle/>
        <a:p>
          <a:endParaRPr lang="zh-CN" altLang="en-US" sz="2400">
            <a:latin typeface="Microsoft YaHei" charset="-122"/>
            <a:ea typeface="Microsoft YaHei" charset="-122"/>
            <a:cs typeface="Microsoft YaHei" charset="-122"/>
          </a:endParaRPr>
        </a:p>
      </dgm:t>
    </dgm:pt>
    <dgm:pt modelId="{CA8B10AF-AE05-41E3-BC3A-6B67B127D05B}" type="sibTrans" cxnId="{D2056C4C-6620-4AE5-B724-8F1AA6A037B6}">
      <dgm:prSet/>
      <dgm:spPr/>
      <dgm:t>
        <a:bodyPr/>
        <a:lstStyle/>
        <a:p>
          <a:endParaRPr lang="zh-CN" altLang="en-US" sz="2400">
            <a:latin typeface="Microsoft YaHei" charset="-122"/>
            <a:ea typeface="Microsoft YaHei" charset="-122"/>
            <a:cs typeface="Microsoft YaHei" charset="-122"/>
          </a:endParaRPr>
        </a:p>
      </dgm:t>
    </dgm:pt>
    <dgm:pt modelId="{C56D620C-EB88-41F4-A496-FBB72B2D516A}">
      <dgm:prSet phldrT="[文本]" custT="1">
        <dgm:style>
          <a:lnRef idx="2">
            <a:schemeClr val="accent1"/>
          </a:lnRef>
          <a:fillRef idx="1">
            <a:schemeClr val="lt1"/>
          </a:fillRef>
          <a:effectRef idx="0">
            <a:schemeClr val="accent1"/>
          </a:effectRef>
          <a:fontRef idx="minor">
            <a:schemeClr val="dk1"/>
          </a:fontRef>
        </dgm:style>
      </dgm:prSet>
      <dgm:spPr/>
      <dgm:t>
        <a:bodyPr/>
        <a:lstStyle/>
        <a:p>
          <a:r>
            <a:rPr lang="zh-CN" altLang="en-US" sz="2400" dirty="0" smtClean="0">
              <a:latin typeface="Microsoft YaHei" charset="-122"/>
              <a:ea typeface="Microsoft YaHei" charset="-122"/>
              <a:cs typeface="Microsoft YaHei" charset="-122"/>
            </a:rPr>
            <a:t>双绞线电缆</a:t>
          </a:r>
          <a:endParaRPr lang="zh-CN" altLang="en-US" sz="2400" dirty="0">
            <a:latin typeface="Microsoft YaHei" charset="-122"/>
            <a:ea typeface="Microsoft YaHei" charset="-122"/>
            <a:cs typeface="Microsoft YaHei" charset="-122"/>
          </a:endParaRPr>
        </a:p>
      </dgm:t>
    </dgm:pt>
    <dgm:pt modelId="{57C9C88D-3518-42B8-B192-0516F3A51B2D}" type="parTrans" cxnId="{F3ED7FA7-A9CA-44F2-9839-7A19226081D0}">
      <dgm:prSet/>
      <dgm:spPr/>
      <dgm:t>
        <a:bodyPr/>
        <a:lstStyle/>
        <a:p>
          <a:endParaRPr lang="zh-CN" altLang="en-US" sz="2400">
            <a:latin typeface="Microsoft YaHei" charset="-122"/>
            <a:ea typeface="Microsoft YaHei" charset="-122"/>
            <a:cs typeface="Microsoft YaHei" charset="-122"/>
          </a:endParaRPr>
        </a:p>
      </dgm:t>
    </dgm:pt>
    <dgm:pt modelId="{F456E246-0FFF-48AC-8498-87B4071AC428}" type="sibTrans" cxnId="{F3ED7FA7-A9CA-44F2-9839-7A19226081D0}">
      <dgm:prSet/>
      <dgm:spPr/>
      <dgm:t>
        <a:bodyPr/>
        <a:lstStyle/>
        <a:p>
          <a:endParaRPr lang="zh-CN" altLang="en-US" sz="2400">
            <a:latin typeface="Microsoft YaHei" charset="-122"/>
            <a:ea typeface="Microsoft YaHei" charset="-122"/>
            <a:cs typeface="Microsoft YaHei" charset="-122"/>
          </a:endParaRPr>
        </a:p>
      </dgm:t>
    </dgm:pt>
    <dgm:pt modelId="{0B1C3773-C17C-4FA7-B849-F4ED90F0F3A1}">
      <dgm:prSet phldrT="[文本]" custT="1">
        <dgm:style>
          <a:lnRef idx="2">
            <a:schemeClr val="accent1"/>
          </a:lnRef>
          <a:fillRef idx="1">
            <a:schemeClr val="lt1"/>
          </a:fillRef>
          <a:effectRef idx="0">
            <a:schemeClr val="accent1"/>
          </a:effectRef>
          <a:fontRef idx="minor">
            <a:schemeClr val="dk1"/>
          </a:fontRef>
        </dgm:style>
      </dgm:prSet>
      <dgm:spPr/>
      <dgm:t>
        <a:bodyPr/>
        <a:lstStyle/>
        <a:p>
          <a:r>
            <a:rPr lang="zh-CN" altLang="en-US" sz="2400" dirty="0" smtClean="0">
              <a:latin typeface="Microsoft YaHei" charset="-122"/>
              <a:ea typeface="Microsoft YaHei" charset="-122"/>
              <a:cs typeface="Microsoft YaHei" charset="-122"/>
            </a:rPr>
            <a:t>同轴电缆</a:t>
          </a:r>
          <a:endParaRPr lang="zh-CN" altLang="en-US" sz="2400" dirty="0">
            <a:latin typeface="Microsoft YaHei" charset="-122"/>
            <a:ea typeface="Microsoft YaHei" charset="-122"/>
            <a:cs typeface="Microsoft YaHei" charset="-122"/>
          </a:endParaRPr>
        </a:p>
      </dgm:t>
    </dgm:pt>
    <dgm:pt modelId="{BA261F13-AD97-498C-9BCE-3E93193439A0}" type="parTrans" cxnId="{B1FF9230-EC4E-4FFC-8CE8-246B55BF814A}">
      <dgm:prSet/>
      <dgm:spPr/>
      <dgm:t>
        <a:bodyPr/>
        <a:lstStyle/>
        <a:p>
          <a:endParaRPr lang="zh-CN" altLang="en-US" sz="2400">
            <a:latin typeface="Microsoft YaHei" charset="-122"/>
            <a:ea typeface="Microsoft YaHei" charset="-122"/>
            <a:cs typeface="Microsoft YaHei" charset="-122"/>
          </a:endParaRPr>
        </a:p>
      </dgm:t>
    </dgm:pt>
    <dgm:pt modelId="{48B8DC44-0C11-4D69-B19D-599BCA88AFE4}" type="sibTrans" cxnId="{B1FF9230-EC4E-4FFC-8CE8-246B55BF814A}">
      <dgm:prSet/>
      <dgm:spPr/>
      <dgm:t>
        <a:bodyPr/>
        <a:lstStyle/>
        <a:p>
          <a:endParaRPr lang="zh-CN" altLang="en-US" sz="2400">
            <a:latin typeface="Microsoft YaHei" charset="-122"/>
            <a:ea typeface="Microsoft YaHei" charset="-122"/>
            <a:cs typeface="Microsoft YaHei" charset="-122"/>
          </a:endParaRPr>
        </a:p>
      </dgm:t>
    </dgm:pt>
    <dgm:pt modelId="{711150C6-23E2-4483-BF5C-856D609D488C}">
      <dgm:prSet phldrT="[文本]" custT="1">
        <dgm:style>
          <a:lnRef idx="2">
            <a:schemeClr val="accent1"/>
          </a:lnRef>
          <a:fillRef idx="1">
            <a:schemeClr val="lt1"/>
          </a:fillRef>
          <a:effectRef idx="0">
            <a:schemeClr val="accent1"/>
          </a:effectRef>
          <a:fontRef idx="minor">
            <a:schemeClr val="dk1"/>
          </a:fontRef>
        </dgm:style>
      </dgm:prSet>
      <dgm:spPr/>
      <dgm:t>
        <a:bodyPr/>
        <a:lstStyle/>
        <a:p>
          <a:r>
            <a:rPr lang="zh-CN" altLang="en-US" sz="2400" dirty="0" smtClean="0">
              <a:latin typeface="Microsoft YaHei" charset="-122"/>
              <a:ea typeface="Microsoft YaHei" charset="-122"/>
              <a:cs typeface="Microsoft YaHei" charset="-122"/>
            </a:rPr>
            <a:t>光纤</a:t>
          </a:r>
          <a:endParaRPr lang="zh-CN" altLang="en-US" sz="2400" dirty="0">
            <a:latin typeface="Microsoft YaHei" charset="-122"/>
            <a:ea typeface="Microsoft YaHei" charset="-122"/>
            <a:cs typeface="Microsoft YaHei" charset="-122"/>
          </a:endParaRPr>
        </a:p>
      </dgm:t>
    </dgm:pt>
    <dgm:pt modelId="{728CF0F9-8DB4-44C6-A5DB-6128D703ED08}" type="parTrans" cxnId="{B4E25349-FD04-40C0-82A1-1A22C1817A68}">
      <dgm:prSet/>
      <dgm:spPr/>
      <dgm:t>
        <a:bodyPr/>
        <a:lstStyle/>
        <a:p>
          <a:endParaRPr lang="zh-CN" altLang="en-US" sz="2400">
            <a:latin typeface="Microsoft YaHei" charset="-122"/>
            <a:ea typeface="Microsoft YaHei" charset="-122"/>
            <a:cs typeface="Microsoft YaHei" charset="-122"/>
          </a:endParaRPr>
        </a:p>
      </dgm:t>
    </dgm:pt>
    <dgm:pt modelId="{B5AA09FB-0956-48C7-987D-1196712EB879}" type="sibTrans" cxnId="{B4E25349-FD04-40C0-82A1-1A22C1817A68}">
      <dgm:prSet/>
      <dgm:spPr/>
      <dgm:t>
        <a:bodyPr/>
        <a:lstStyle/>
        <a:p>
          <a:endParaRPr lang="zh-CN" altLang="en-US" sz="2400">
            <a:latin typeface="Microsoft YaHei" charset="-122"/>
            <a:ea typeface="Microsoft YaHei" charset="-122"/>
            <a:cs typeface="Microsoft YaHei" charset="-122"/>
          </a:endParaRPr>
        </a:p>
      </dgm:t>
    </dgm:pt>
    <dgm:pt modelId="{68D19A73-DF5C-4497-A953-2D86EF5D9DE0}" type="pres">
      <dgm:prSet presAssocID="{5F9F7CC7-4BBA-4268-838E-C1B2F058377A}" presName="diagram" presStyleCnt="0">
        <dgm:presLayoutVars>
          <dgm:dir/>
          <dgm:resizeHandles val="exact"/>
        </dgm:presLayoutVars>
      </dgm:prSet>
      <dgm:spPr/>
      <dgm:t>
        <a:bodyPr/>
        <a:lstStyle/>
        <a:p>
          <a:endParaRPr lang="zh-CN" altLang="en-US"/>
        </a:p>
      </dgm:t>
    </dgm:pt>
    <dgm:pt modelId="{39E6C3E6-6C23-48F2-8A1F-2F5E8503C456}" type="pres">
      <dgm:prSet presAssocID="{5883847C-5772-41BA-BA80-164E0047B99F}" presName="node" presStyleLbl="node1" presStyleIdx="0" presStyleCnt="4">
        <dgm:presLayoutVars>
          <dgm:bulletEnabled val="1"/>
        </dgm:presLayoutVars>
      </dgm:prSet>
      <dgm:spPr/>
      <dgm:t>
        <a:bodyPr/>
        <a:lstStyle/>
        <a:p>
          <a:endParaRPr lang="zh-CN" altLang="en-US"/>
        </a:p>
      </dgm:t>
    </dgm:pt>
    <dgm:pt modelId="{2C81024F-423B-4B8C-87E0-10BFF73FFC2E}" type="pres">
      <dgm:prSet presAssocID="{CA8B10AF-AE05-41E3-BC3A-6B67B127D05B}" presName="sibTrans" presStyleCnt="0"/>
      <dgm:spPr/>
    </dgm:pt>
    <dgm:pt modelId="{FD612452-8CC1-448B-B2B3-B5F1C36E393B}" type="pres">
      <dgm:prSet presAssocID="{C56D620C-EB88-41F4-A496-FBB72B2D516A}" presName="node" presStyleLbl="node1" presStyleIdx="1" presStyleCnt="4">
        <dgm:presLayoutVars>
          <dgm:bulletEnabled val="1"/>
        </dgm:presLayoutVars>
      </dgm:prSet>
      <dgm:spPr/>
      <dgm:t>
        <a:bodyPr/>
        <a:lstStyle/>
        <a:p>
          <a:endParaRPr lang="zh-CN" altLang="en-US"/>
        </a:p>
      </dgm:t>
    </dgm:pt>
    <dgm:pt modelId="{811B915A-43FD-4FCA-AD16-09DBD583ED50}" type="pres">
      <dgm:prSet presAssocID="{F456E246-0FFF-48AC-8498-87B4071AC428}" presName="sibTrans" presStyleCnt="0"/>
      <dgm:spPr/>
    </dgm:pt>
    <dgm:pt modelId="{467C1DBA-52B7-4FBC-8FAD-68FAE16B1527}" type="pres">
      <dgm:prSet presAssocID="{0B1C3773-C17C-4FA7-B849-F4ED90F0F3A1}" presName="node" presStyleLbl="node1" presStyleIdx="2" presStyleCnt="4">
        <dgm:presLayoutVars>
          <dgm:bulletEnabled val="1"/>
        </dgm:presLayoutVars>
      </dgm:prSet>
      <dgm:spPr/>
      <dgm:t>
        <a:bodyPr/>
        <a:lstStyle/>
        <a:p>
          <a:endParaRPr lang="zh-CN" altLang="en-US"/>
        </a:p>
      </dgm:t>
    </dgm:pt>
    <dgm:pt modelId="{C8B49AF4-FB41-4392-8E25-B25E18A1CCA7}" type="pres">
      <dgm:prSet presAssocID="{48B8DC44-0C11-4D69-B19D-599BCA88AFE4}" presName="sibTrans" presStyleCnt="0"/>
      <dgm:spPr/>
    </dgm:pt>
    <dgm:pt modelId="{386BDF90-9BBD-4144-A371-4AECB36C1B4C}" type="pres">
      <dgm:prSet presAssocID="{711150C6-23E2-4483-BF5C-856D609D488C}" presName="node" presStyleLbl="node1" presStyleIdx="3" presStyleCnt="4">
        <dgm:presLayoutVars>
          <dgm:bulletEnabled val="1"/>
        </dgm:presLayoutVars>
      </dgm:prSet>
      <dgm:spPr/>
      <dgm:t>
        <a:bodyPr/>
        <a:lstStyle/>
        <a:p>
          <a:endParaRPr lang="zh-CN" altLang="en-US"/>
        </a:p>
      </dgm:t>
    </dgm:pt>
  </dgm:ptLst>
  <dgm:cxnLst>
    <dgm:cxn modelId="{D2056C4C-6620-4AE5-B724-8F1AA6A037B6}" srcId="{5F9F7CC7-4BBA-4268-838E-C1B2F058377A}" destId="{5883847C-5772-41BA-BA80-164E0047B99F}" srcOrd="0" destOrd="0" parTransId="{8806EC53-49F1-481A-B86B-A8D0505C42DD}" sibTransId="{CA8B10AF-AE05-41E3-BC3A-6B67B127D05B}"/>
    <dgm:cxn modelId="{B4E25349-FD04-40C0-82A1-1A22C1817A68}" srcId="{5F9F7CC7-4BBA-4268-838E-C1B2F058377A}" destId="{711150C6-23E2-4483-BF5C-856D609D488C}" srcOrd="3" destOrd="0" parTransId="{728CF0F9-8DB4-44C6-A5DB-6128D703ED08}" sibTransId="{B5AA09FB-0956-48C7-987D-1196712EB879}"/>
    <dgm:cxn modelId="{B1FF9230-EC4E-4FFC-8CE8-246B55BF814A}" srcId="{5F9F7CC7-4BBA-4268-838E-C1B2F058377A}" destId="{0B1C3773-C17C-4FA7-B849-F4ED90F0F3A1}" srcOrd="2" destOrd="0" parTransId="{BA261F13-AD97-498C-9BCE-3E93193439A0}" sibTransId="{48B8DC44-0C11-4D69-B19D-599BCA88AFE4}"/>
    <dgm:cxn modelId="{5C5D0776-F87E-4ED2-A788-3D209F6C78D0}" type="presOf" srcId="{711150C6-23E2-4483-BF5C-856D609D488C}" destId="{386BDF90-9BBD-4144-A371-4AECB36C1B4C}" srcOrd="0" destOrd="0" presId="urn:microsoft.com/office/officeart/2005/8/layout/default#1"/>
    <dgm:cxn modelId="{9564D8C5-5D70-4547-85B9-EC96F393CA7B}" type="presOf" srcId="{5F9F7CC7-4BBA-4268-838E-C1B2F058377A}" destId="{68D19A73-DF5C-4497-A953-2D86EF5D9DE0}" srcOrd="0" destOrd="0" presId="urn:microsoft.com/office/officeart/2005/8/layout/default#1"/>
    <dgm:cxn modelId="{2A03A33C-BBF2-4CB5-B7D6-B8DC4829EDDE}" type="presOf" srcId="{0B1C3773-C17C-4FA7-B849-F4ED90F0F3A1}" destId="{467C1DBA-52B7-4FBC-8FAD-68FAE16B1527}" srcOrd="0" destOrd="0" presId="urn:microsoft.com/office/officeart/2005/8/layout/default#1"/>
    <dgm:cxn modelId="{F9B074B5-8EF7-4D23-A9B6-27A074C6EECA}" type="presOf" srcId="{C56D620C-EB88-41F4-A496-FBB72B2D516A}" destId="{FD612452-8CC1-448B-B2B3-B5F1C36E393B}" srcOrd="0" destOrd="0" presId="urn:microsoft.com/office/officeart/2005/8/layout/default#1"/>
    <dgm:cxn modelId="{F3ED7FA7-A9CA-44F2-9839-7A19226081D0}" srcId="{5F9F7CC7-4BBA-4268-838E-C1B2F058377A}" destId="{C56D620C-EB88-41F4-A496-FBB72B2D516A}" srcOrd="1" destOrd="0" parTransId="{57C9C88D-3518-42B8-B192-0516F3A51B2D}" sibTransId="{F456E246-0FFF-48AC-8498-87B4071AC428}"/>
    <dgm:cxn modelId="{AD06ADEE-45BA-4D98-B56C-0136D46D7E14}" type="presOf" srcId="{5883847C-5772-41BA-BA80-164E0047B99F}" destId="{39E6C3E6-6C23-48F2-8A1F-2F5E8503C456}" srcOrd="0" destOrd="0" presId="urn:microsoft.com/office/officeart/2005/8/layout/default#1"/>
    <dgm:cxn modelId="{2107264F-4BD3-4AE7-B421-B33FC648E1D0}" type="presParOf" srcId="{68D19A73-DF5C-4497-A953-2D86EF5D9DE0}" destId="{39E6C3E6-6C23-48F2-8A1F-2F5E8503C456}" srcOrd="0" destOrd="0" presId="urn:microsoft.com/office/officeart/2005/8/layout/default#1"/>
    <dgm:cxn modelId="{71EC1CAB-9DD0-49F1-BEDF-9EF47A3237AC}" type="presParOf" srcId="{68D19A73-DF5C-4497-A953-2D86EF5D9DE0}" destId="{2C81024F-423B-4B8C-87E0-10BFF73FFC2E}" srcOrd="1" destOrd="0" presId="urn:microsoft.com/office/officeart/2005/8/layout/default#1"/>
    <dgm:cxn modelId="{7CBE8EF4-C8F8-41AB-A9FA-5383DA65D1E6}" type="presParOf" srcId="{68D19A73-DF5C-4497-A953-2D86EF5D9DE0}" destId="{FD612452-8CC1-448B-B2B3-B5F1C36E393B}" srcOrd="2" destOrd="0" presId="urn:microsoft.com/office/officeart/2005/8/layout/default#1"/>
    <dgm:cxn modelId="{DEC4D4FF-186F-4A4B-B3CE-E578205B65B5}" type="presParOf" srcId="{68D19A73-DF5C-4497-A953-2D86EF5D9DE0}" destId="{811B915A-43FD-4FCA-AD16-09DBD583ED50}" srcOrd="3" destOrd="0" presId="urn:microsoft.com/office/officeart/2005/8/layout/default#1"/>
    <dgm:cxn modelId="{F932229A-C2AD-44C3-8BBA-9C4EB85BA213}" type="presParOf" srcId="{68D19A73-DF5C-4497-A953-2D86EF5D9DE0}" destId="{467C1DBA-52B7-4FBC-8FAD-68FAE16B1527}" srcOrd="4" destOrd="0" presId="urn:microsoft.com/office/officeart/2005/8/layout/default#1"/>
    <dgm:cxn modelId="{6F1185E8-FA5B-4B49-B4B8-E7409FCF7326}" type="presParOf" srcId="{68D19A73-DF5C-4497-A953-2D86EF5D9DE0}" destId="{C8B49AF4-FB41-4392-8E25-B25E18A1CCA7}" srcOrd="5" destOrd="0" presId="urn:microsoft.com/office/officeart/2005/8/layout/default#1"/>
    <dgm:cxn modelId="{FCAB4335-71B0-4942-957F-B468A154E4BB}" type="presParOf" srcId="{68D19A73-DF5C-4497-A953-2D86EF5D9DE0}" destId="{386BDF90-9BBD-4144-A371-4AECB36C1B4C}" srcOrd="6" destOrd="0" presId="urn:microsoft.com/office/officeart/2005/8/layout/defaul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E6C3E6-6C23-48F2-8A1F-2F5E8503C456}">
      <dsp:nvSpPr>
        <dsp:cNvPr id="0" name=""/>
        <dsp:cNvSpPr/>
      </dsp:nvSpPr>
      <dsp:spPr>
        <a:xfrm>
          <a:off x="2451" y="240478"/>
          <a:ext cx="1945150" cy="1167090"/>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Microsoft YaHei" charset="-122"/>
              <a:ea typeface="Microsoft YaHei" charset="-122"/>
              <a:cs typeface="Microsoft YaHei" charset="-122"/>
            </a:rPr>
            <a:t>架空明线</a:t>
          </a:r>
          <a:endParaRPr lang="zh-CN" altLang="en-US" sz="2400" kern="1200" dirty="0">
            <a:latin typeface="Microsoft YaHei" charset="-122"/>
            <a:ea typeface="Microsoft YaHei" charset="-122"/>
            <a:cs typeface="Microsoft YaHei" charset="-122"/>
          </a:endParaRPr>
        </a:p>
      </dsp:txBody>
      <dsp:txXfrm>
        <a:off x="2451" y="240478"/>
        <a:ext cx="1945150" cy="1167090"/>
      </dsp:txXfrm>
    </dsp:sp>
    <dsp:sp modelId="{FD612452-8CC1-448B-B2B3-B5F1C36E393B}">
      <dsp:nvSpPr>
        <dsp:cNvPr id="0" name=""/>
        <dsp:cNvSpPr/>
      </dsp:nvSpPr>
      <dsp:spPr>
        <a:xfrm>
          <a:off x="2142117" y="240478"/>
          <a:ext cx="1945150" cy="1167090"/>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Microsoft YaHei" charset="-122"/>
              <a:ea typeface="Microsoft YaHei" charset="-122"/>
              <a:cs typeface="Microsoft YaHei" charset="-122"/>
            </a:rPr>
            <a:t>双绞线电缆</a:t>
          </a:r>
          <a:endParaRPr lang="zh-CN" altLang="en-US" sz="2400" kern="1200" dirty="0">
            <a:latin typeface="Microsoft YaHei" charset="-122"/>
            <a:ea typeface="Microsoft YaHei" charset="-122"/>
            <a:cs typeface="Microsoft YaHei" charset="-122"/>
          </a:endParaRPr>
        </a:p>
      </dsp:txBody>
      <dsp:txXfrm>
        <a:off x="2142117" y="240478"/>
        <a:ext cx="1945150" cy="1167090"/>
      </dsp:txXfrm>
    </dsp:sp>
    <dsp:sp modelId="{467C1DBA-52B7-4FBC-8FAD-68FAE16B1527}">
      <dsp:nvSpPr>
        <dsp:cNvPr id="0" name=""/>
        <dsp:cNvSpPr/>
      </dsp:nvSpPr>
      <dsp:spPr>
        <a:xfrm>
          <a:off x="4281783" y="240478"/>
          <a:ext cx="1945150" cy="1167090"/>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Microsoft YaHei" charset="-122"/>
              <a:ea typeface="Microsoft YaHei" charset="-122"/>
              <a:cs typeface="Microsoft YaHei" charset="-122"/>
            </a:rPr>
            <a:t>同轴电缆</a:t>
          </a:r>
          <a:endParaRPr lang="zh-CN" altLang="en-US" sz="2400" kern="1200" dirty="0">
            <a:latin typeface="Microsoft YaHei" charset="-122"/>
            <a:ea typeface="Microsoft YaHei" charset="-122"/>
            <a:cs typeface="Microsoft YaHei" charset="-122"/>
          </a:endParaRPr>
        </a:p>
      </dsp:txBody>
      <dsp:txXfrm>
        <a:off x="4281783" y="240478"/>
        <a:ext cx="1945150" cy="1167090"/>
      </dsp:txXfrm>
    </dsp:sp>
    <dsp:sp modelId="{386BDF90-9BBD-4144-A371-4AECB36C1B4C}">
      <dsp:nvSpPr>
        <dsp:cNvPr id="0" name=""/>
        <dsp:cNvSpPr/>
      </dsp:nvSpPr>
      <dsp:spPr>
        <a:xfrm>
          <a:off x="6421449" y="240478"/>
          <a:ext cx="1945150" cy="1167090"/>
        </a:xfrm>
        <a:prstGeom prst="rect">
          <a:avLst/>
        </a:prstGeom>
        <a:solidFill>
          <a:schemeClr val="lt1"/>
        </a:solidFill>
        <a:ln w="12700" cap="flat" cmpd="sng" algn="ctr">
          <a:solidFill>
            <a:schemeClr val="accent1"/>
          </a:solid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Microsoft YaHei" charset="-122"/>
              <a:ea typeface="Microsoft YaHei" charset="-122"/>
              <a:cs typeface="Microsoft YaHei" charset="-122"/>
            </a:rPr>
            <a:t>光纤</a:t>
          </a:r>
          <a:endParaRPr lang="zh-CN" altLang="en-US" sz="2400" kern="1200" dirty="0">
            <a:latin typeface="Microsoft YaHei" charset="-122"/>
            <a:ea typeface="Microsoft YaHei" charset="-122"/>
            <a:cs typeface="Microsoft YaHei" charset="-122"/>
          </a:endParaRPr>
        </a:p>
      </dsp:txBody>
      <dsp:txXfrm>
        <a:off x="6421449" y="240478"/>
        <a:ext cx="1945150" cy="1167090"/>
      </dsp:txXfrm>
    </dsp:sp>
  </dsp:spTree>
</dsp:drawing>
</file>

<file path=ppt/diagrams/layout1.xml><?xml version="1.0" encoding="utf-8"?>
<dgm:layoutDef xmlns:dgm="http://schemas.openxmlformats.org/drawingml/2006/diagram" xmlns:a="http://schemas.openxmlformats.org/drawingml/2006/main" uniqueId="urn:microsoft.com/office/officeart/2005/8/layout/default#1">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2019/7/5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2019/7/5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例如电话机、摄像机、计算机。</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751831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适当变化，指的是适合在信道中传输。</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681591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信道：就是平时所说的传输的介质。例如，双绞线、光纤、等等</a:t>
            </a:r>
            <a:r>
              <a:rPr kumimoji="1" lang="en-US" altLang="zh-CN" dirty="0" smtClean="0"/>
              <a:t>~</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6289912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接收设备和发送设备相对应</a:t>
            </a:r>
            <a:r>
              <a:rPr kumimoji="1" lang="en-US" altLang="zh-CN" dirty="0" smtClean="0"/>
              <a:t>~</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1519509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信号的最终归宿，再提示一下大家，可不能忘记呀</a:t>
            </a:r>
            <a:r>
              <a:rPr kumimoji="1" lang="en-US" altLang="zh-CN" dirty="0" smtClean="0"/>
              <a:t>~</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1258191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噪声对系统是有害的，但是无法避免</a:t>
            </a:r>
            <a:r>
              <a:rPr kumimoji="1" lang="en-US" altLang="zh-CN" dirty="0" smtClean="0"/>
              <a:t>~</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1434157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电视图像信号，电话语音信号，各种传感器的输出信号以及许多遥感遥测信号都是模拟信号。</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电视图像信号，电话语音信号，各种传感器的输出信号以及许多遥感遥测信号都是模拟信号。</a:t>
            </a:r>
          </a:p>
        </p:txBody>
      </p:sp>
    </p:spTree>
    <p:extLst>
      <p:ext uri="{BB962C8B-B14F-4D97-AF65-F5344CB8AC3E}">
        <p14:creationId xmlns:p14="http://schemas.microsoft.com/office/powerpoint/2010/main" val="19175678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计算机数据，数字电话，数字电视都是数字信号。</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3899821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3</a:t>
            </a:fld>
            <a:endParaRPr lang="en-US" altLang="zh-CN" smtClean="0">
              <a:solidFill>
                <a:prstClr val="black"/>
              </a:solidFill>
              <a:latin typeface="Calibri" panose="020F050202020403020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一个字符，占</a:t>
            </a:r>
            <a:r>
              <a:rPr kumimoji="1" lang="en-US" altLang="zh-CN" dirty="0" smtClean="0"/>
              <a:t>5-8</a:t>
            </a:r>
            <a:r>
              <a:rPr kumimoji="1" lang="zh-CN" altLang="en-US" dirty="0" smtClean="0"/>
              <a:t>位。例如一个字母</a:t>
            </a:r>
            <a:r>
              <a:rPr kumimoji="1" lang="en-US" altLang="zh-CN" dirty="0" err="1" smtClean="0"/>
              <a:t>a,b</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31</a:t>
            </a:fld>
            <a:endParaRPr lang="zh-CN" altLang="en-US"/>
          </a:p>
        </p:txBody>
      </p:sp>
    </p:spTree>
    <p:extLst>
      <p:ext uri="{BB962C8B-B14F-4D97-AF65-F5344CB8AC3E}">
        <p14:creationId xmlns:p14="http://schemas.microsoft.com/office/powerpoint/2010/main" val="2511427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1</a:t>
            </a:r>
            <a:r>
              <a:rPr kumimoji="1" lang="zh-CN" altLang="en-US" dirty="0" smtClean="0"/>
              <a:t>、信道利用：</a:t>
            </a:r>
            <a:r>
              <a:rPr lang="zh-CN" altLang="en-US" sz="1200" dirty="0" smtClean="0">
                <a:solidFill>
                  <a:schemeClr val="tx1"/>
                </a:solidFill>
              </a:rPr>
              <a:t>信道通常会被多个通信设备共享，需要有某种技术或机制为多个用户合理分配传输系统的总传输能力，充分利用传输设施，如多路复用技术等</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2</a:t>
            </a:r>
            <a:r>
              <a:rPr kumimoji="1" lang="zh-CN" altLang="en-US" dirty="0" smtClean="0"/>
              <a:t>、接口及信号产生：</a:t>
            </a:r>
            <a:r>
              <a:rPr lang="zh-CN" altLang="en-US" sz="1200" dirty="0" smtClean="0">
                <a:solidFill>
                  <a:schemeClr val="tx1"/>
                </a:solidFill>
              </a:rPr>
              <a:t>保证终端（信源和信宿）与传输系统间的信息交互，产生能在信道上传播，并能被接收器转换还原成数据的信号</a:t>
            </a:r>
          </a:p>
          <a:p>
            <a:pPr marL="0" marR="0" indent="0" algn="l" defTabSz="914400" rtl="0" eaLnBrk="1" fontAlgn="auto" latinLnBrk="0" hangingPunct="1">
              <a:lnSpc>
                <a:spcPct val="150000"/>
              </a:lnSpc>
              <a:spcBef>
                <a:spcPts val="0"/>
              </a:spcBef>
              <a:spcAft>
                <a:spcPts val="0"/>
              </a:spcAft>
              <a:buClrTx/>
              <a:buSzTx/>
              <a:buFontTx/>
              <a:buNone/>
              <a:tabLst/>
              <a:defRPr/>
            </a:pPr>
            <a:r>
              <a:rPr lang="en-US" altLang="zh-CN" sz="1200" dirty="0" smtClean="0">
                <a:latin typeface="Microsoft YaHei" charset="-122"/>
                <a:ea typeface="Microsoft YaHei" charset="-122"/>
                <a:cs typeface="Microsoft YaHei" charset="-122"/>
              </a:rPr>
              <a:t>3</a:t>
            </a:r>
            <a:r>
              <a:rPr lang="zh-CN" altLang="en-US" sz="1200" dirty="0" smtClean="0">
                <a:latin typeface="Microsoft YaHei" charset="-122"/>
                <a:ea typeface="Microsoft YaHei" charset="-122"/>
                <a:cs typeface="Microsoft YaHei" charset="-122"/>
              </a:rPr>
              <a:t>、同步：</a:t>
            </a:r>
            <a:r>
              <a:rPr lang="zh-CN" altLang="en-US" sz="1200" dirty="0" smtClean="0">
                <a:solidFill>
                  <a:schemeClr val="tx1"/>
                </a:solidFill>
              </a:rPr>
              <a:t>发送器和接收器之间达成约定，接收器能够正确判断信号开始到达和结束的时间点，同时知道每个信号单元的持续时间</a:t>
            </a:r>
            <a:endParaRPr lang="zh-CN" altLang="en-US" sz="1200" dirty="0" smtClean="0">
              <a:latin typeface="Microsoft YaHei" charset="-122"/>
              <a:ea typeface="Microsoft YaHei" charset="-122"/>
              <a:cs typeface="Microsoft YaHei" charset="-122"/>
            </a:endParaRPr>
          </a:p>
          <a:p>
            <a:pPr marL="0" marR="0" indent="0" algn="l" defTabSz="914400" rtl="0" eaLnBrk="1" fontAlgn="auto" latinLnBrk="0" hangingPunct="1">
              <a:lnSpc>
                <a:spcPct val="150000"/>
              </a:lnSpc>
              <a:spcBef>
                <a:spcPts val="0"/>
              </a:spcBef>
              <a:spcAft>
                <a:spcPts val="0"/>
              </a:spcAft>
              <a:buClrTx/>
              <a:buSzTx/>
              <a:buFontTx/>
              <a:buNone/>
              <a:tabLst/>
              <a:defRPr/>
            </a:pPr>
            <a:r>
              <a:rPr lang="en-US" altLang="zh-CN" sz="1200" dirty="0" smtClean="0">
                <a:latin typeface="Microsoft YaHei" charset="-122"/>
                <a:ea typeface="Microsoft YaHei" charset="-122"/>
                <a:cs typeface="Microsoft YaHei" charset="-122"/>
              </a:rPr>
              <a:t>4</a:t>
            </a:r>
            <a:r>
              <a:rPr lang="zh-CN" altLang="en-US" sz="1200" dirty="0" smtClean="0">
                <a:latin typeface="Microsoft YaHei" charset="-122"/>
                <a:ea typeface="Microsoft YaHei" charset="-122"/>
                <a:cs typeface="Microsoft YaHei" charset="-122"/>
              </a:rPr>
              <a:t>、差错检测与纠正：</a:t>
            </a:r>
            <a:r>
              <a:rPr lang="zh-CN" altLang="en-US" sz="1200" dirty="0" smtClean="0">
                <a:solidFill>
                  <a:schemeClr val="tx1"/>
                </a:solidFill>
              </a:rPr>
              <a:t>能够发现通信系统中各种原因造成的信号失真，并纠正由此引起的数据差错</a:t>
            </a:r>
            <a:endParaRPr lang="zh-CN" altLang="en-US" sz="1200" dirty="0" smtClean="0">
              <a:latin typeface="Microsoft YaHei" charset="-122"/>
              <a:ea typeface="Microsoft YaHei" charset="-122"/>
              <a:cs typeface="Microsoft YaHei" charset="-122"/>
            </a:endParaRPr>
          </a:p>
          <a:p>
            <a:pPr marL="0" marR="0" indent="0" algn="l" defTabSz="914400" rtl="0" eaLnBrk="1" fontAlgn="auto" latinLnBrk="0" hangingPunct="1">
              <a:lnSpc>
                <a:spcPct val="150000"/>
              </a:lnSpc>
              <a:spcBef>
                <a:spcPts val="0"/>
              </a:spcBef>
              <a:spcAft>
                <a:spcPts val="0"/>
              </a:spcAft>
              <a:buClrTx/>
              <a:buSzTx/>
              <a:buFontTx/>
              <a:buNone/>
              <a:tabLst/>
              <a:defRPr/>
            </a:pPr>
            <a:r>
              <a:rPr lang="en-US" altLang="zh-CN" sz="1200" dirty="0" smtClean="0">
                <a:latin typeface="Microsoft YaHei" charset="-122"/>
                <a:ea typeface="Microsoft YaHei" charset="-122"/>
                <a:cs typeface="Microsoft YaHei" charset="-122"/>
              </a:rPr>
              <a:t>5</a:t>
            </a:r>
            <a:r>
              <a:rPr lang="zh-CN" altLang="en-US" sz="1200" dirty="0" smtClean="0">
                <a:latin typeface="Microsoft YaHei" charset="-122"/>
                <a:ea typeface="Microsoft YaHei" charset="-122"/>
                <a:cs typeface="Microsoft YaHei" charset="-122"/>
              </a:rPr>
              <a:t>、寻址与路由：</a:t>
            </a:r>
            <a:r>
              <a:rPr lang="zh-CN" altLang="en-US" sz="1200" dirty="0" smtClean="0">
                <a:solidFill>
                  <a:schemeClr val="tx1"/>
                </a:solidFill>
              </a:rPr>
              <a:t>当两个以上设备共享传输设施时，终端系统必须有独立的地址标识，传输系统能够保证终端系统能唯一地收到具有该标识信息的数据；如果传输系统本身是具有多条路径的网络，某条特定的路径能够被选择出来进行数据传输</a:t>
            </a:r>
            <a:endParaRPr lang="zh-CN" altLang="en-US" sz="1200" dirty="0" smtClean="0">
              <a:latin typeface="Microsoft YaHei" charset="-122"/>
              <a:ea typeface="Microsoft YaHei" charset="-122"/>
              <a:cs typeface="Microsoft YaHei" charset="-122"/>
            </a:endParaRPr>
          </a:p>
          <a:p>
            <a:pPr marL="0" marR="0" indent="0" algn="l" defTabSz="914400" rtl="0" eaLnBrk="1" fontAlgn="auto" latinLnBrk="0" hangingPunct="1">
              <a:lnSpc>
                <a:spcPct val="150000"/>
              </a:lnSpc>
              <a:spcBef>
                <a:spcPts val="0"/>
              </a:spcBef>
              <a:spcAft>
                <a:spcPts val="0"/>
              </a:spcAft>
              <a:buClrTx/>
              <a:buSzTx/>
              <a:buFontTx/>
              <a:buNone/>
              <a:tabLst/>
              <a:defRPr/>
            </a:pPr>
            <a:r>
              <a:rPr lang="en-US" altLang="zh-CN" sz="1200" dirty="0" smtClean="0">
                <a:latin typeface="Microsoft YaHei" charset="-122"/>
                <a:ea typeface="Microsoft YaHei" charset="-122"/>
                <a:cs typeface="Microsoft YaHei" charset="-122"/>
              </a:rPr>
              <a:t>6</a:t>
            </a:r>
            <a:r>
              <a:rPr lang="zh-CN" altLang="en-US" sz="1200" dirty="0" smtClean="0">
                <a:latin typeface="Microsoft YaHei" charset="-122"/>
                <a:ea typeface="Microsoft YaHei" charset="-122"/>
                <a:cs typeface="Microsoft YaHei" charset="-122"/>
              </a:rPr>
              <a:t>、网络管理：</a:t>
            </a:r>
            <a:r>
              <a:rPr lang="zh-CN" altLang="en-US" sz="1200" dirty="0" smtClean="0">
                <a:solidFill>
                  <a:schemeClr val="tx1"/>
                </a:solidFill>
              </a:rPr>
              <a:t>数据通信设施作为非常复杂的系统，不能自动创建和运行，需要各种管理功能来规划、设置、监控、调度和维护</a:t>
            </a:r>
            <a:endParaRPr lang="zh-CN" altLang="en-US" sz="1200" dirty="0" smtClean="0">
              <a:latin typeface="Microsoft YaHei" charset="-122"/>
              <a:ea typeface="Microsoft YaHei" charset="-122"/>
              <a:cs typeface="Microsoft YaHei" charset="-122"/>
            </a:endParaRPr>
          </a:p>
          <a:p>
            <a:pPr marL="0" marR="0" indent="0" algn="l" defTabSz="914400" rtl="0" eaLnBrk="1" fontAlgn="auto" latinLnBrk="0" hangingPunct="1">
              <a:lnSpc>
                <a:spcPct val="150000"/>
              </a:lnSpc>
              <a:spcBef>
                <a:spcPts val="0"/>
              </a:spcBef>
              <a:spcAft>
                <a:spcPts val="0"/>
              </a:spcAft>
              <a:buClrTx/>
              <a:buSzTx/>
              <a:buFontTx/>
              <a:buNone/>
              <a:tabLst/>
              <a:defRPr/>
            </a:pPr>
            <a:r>
              <a:rPr lang="en-US" altLang="zh-CN" sz="1200" dirty="0" smtClean="0">
                <a:latin typeface="Microsoft YaHei" charset="-122"/>
                <a:ea typeface="Microsoft YaHei" charset="-122"/>
                <a:cs typeface="Microsoft YaHei" charset="-122"/>
              </a:rPr>
              <a:t>7</a:t>
            </a:r>
            <a:r>
              <a:rPr lang="zh-CN" altLang="en-US" sz="1200" dirty="0" smtClean="0">
                <a:latin typeface="Microsoft YaHei" charset="-122"/>
                <a:ea typeface="Microsoft YaHei" charset="-122"/>
                <a:cs typeface="Microsoft YaHei" charset="-122"/>
              </a:rPr>
              <a:t>、安全保证：</a:t>
            </a:r>
            <a:r>
              <a:rPr lang="zh-CN" altLang="en-US" sz="1200" dirty="0" smtClean="0">
                <a:solidFill>
                  <a:schemeClr val="tx1"/>
                </a:solidFill>
              </a:rPr>
              <a:t>数据能够在源点和终点间不被改变地传输，且不被其他非法用户获取</a:t>
            </a:r>
          </a:p>
          <a:p>
            <a:pPr>
              <a:lnSpc>
                <a:spcPct val="150000"/>
              </a:lnSpc>
            </a:pPr>
            <a:endParaRPr lang="zh-CN" altLang="en-US" sz="1200" dirty="0">
              <a:latin typeface="Microsoft YaHei" charset="-122"/>
              <a:ea typeface="Microsoft YaHei" charset="-122"/>
              <a:cs typeface="Microsoft YaHei" charset="-122"/>
            </a:endParaRPr>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6184720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计算机网络在进行数据通信的时候，必须将信号通过某种介质才能够进行传输，即物理介质。</a:t>
            </a:r>
          </a:p>
          <a:p>
            <a:r>
              <a:rPr lang="zh-CN" altLang="en-US" dirty="0"/>
              <a:t>物理介质是网络中传输信息的载体，常用的物理介质：</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41</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架空明线基本已经被淘汰</a:t>
            </a:r>
            <a:r>
              <a:rPr lang="zh-CN" altLang="en-US" dirty="0" smtClean="0"/>
              <a:t>了</a:t>
            </a:r>
            <a:endParaRPr lang="en-US" altLang="zh-CN" dirty="0" smtClean="0"/>
          </a:p>
          <a:p>
            <a:r>
              <a:rPr lang="zh-CN" altLang="en-US" dirty="0" smtClean="0"/>
              <a:t>铜线或者铝线</a:t>
            </a:r>
            <a:r>
              <a:rPr lang="en-US" altLang="zh-CN" dirty="0" smtClean="0"/>
              <a:t>~</a:t>
            </a:r>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将两根相互绝缘的铜线并排绞合在一起可以减少对相邻导线的电磁干扰，这样的一对线称为双绞线。</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45</a:t>
            </a:fld>
            <a:endParaRPr lang="zh-CN" altLang="en-US"/>
          </a:p>
        </p:txBody>
      </p:sp>
    </p:spTree>
    <p:extLst>
      <p:ext uri="{BB962C8B-B14F-4D97-AF65-F5344CB8AC3E}">
        <p14:creationId xmlns:p14="http://schemas.microsoft.com/office/powerpoint/2010/main" val="14665045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同轴电缆：由同轴的两个导体构成，</a:t>
            </a:r>
            <a:r>
              <a:rPr lang="zh-CN" altLang="en-US" dirty="0" smtClean="0"/>
              <a:t>外导体</a:t>
            </a:r>
            <a:r>
              <a:rPr lang="zh-CN" altLang="en-US" dirty="0"/>
              <a:t>和内导体</a:t>
            </a:r>
            <a:r>
              <a:rPr lang="zh-CN" altLang="en-US" dirty="0" smtClean="0"/>
              <a:t>。</a:t>
            </a:r>
            <a:endParaRPr lang="en-US" altLang="zh-CN" dirty="0" smtClean="0"/>
          </a:p>
          <a:p>
            <a:r>
              <a:rPr lang="zh-CN" altLang="en-US" dirty="0" smtClean="0"/>
              <a:t>外导体：空心圆柱形网状编织金属导体。</a:t>
            </a:r>
            <a:endParaRPr lang="en-US" altLang="zh-CN" dirty="0" smtClean="0"/>
          </a:p>
          <a:p>
            <a:r>
              <a:rPr lang="zh-CN" altLang="en-US" dirty="0" smtClean="0"/>
              <a:t>内导体：金属导线</a:t>
            </a:r>
            <a:r>
              <a:rPr lang="en-US" altLang="zh-CN" dirty="0" smtClean="0"/>
              <a:t>(</a:t>
            </a:r>
            <a:r>
              <a:rPr lang="zh-CN" altLang="en-US" dirty="0" smtClean="0"/>
              <a:t>通常为铜线</a:t>
            </a:r>
            <a:r>
              <a:rPr lang="en-US" altLang="zh-CN" dirty="0" smtClean="0"/>
              <a:t>)</a:t>
            </a:r>
            <a:r>
              <a:rPr lang="zh-CN" altLang="en-US" dirty="0" smtClean="0"/>
              <a:t>。</a:t>
            </a:r>
            <a:endParaRPr lang="en-US" altLang="zh-CN" dirty="0" smtClean="0"/>
          </a:p>
          <a:p>
            <a:r>
              <a:rPr lang="zh-CN" altLang="en-US" dirty="0" smtClean="0"/>
              <a:t>外导体和内导体之间填充绝缘实心介质。</a:t>
            </a:r>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光纤的基本原理是利用了光的全反射现象</a:t>
            </a:r>
            <a:r>
              <a:rPr lang="zh-CN" altLang="en-US" dirty="0" smtClean="0"/>
              <a:t>。</a:t>
            </a:r>
            <a:endParaRPr lang="en-US" altLang="zh-CN" dirty="0" smtClean="0"/>
          </a:p>
          <a:p>
            <a:r>
              <a:rPr lang="zh-CN" altLang="en-US" dirty="0" smtClean="0"/>
              <a:t>如果入射角足够大，则会全反射，即光纤会折射回光芯，如此反复，沿光纤传播下去。</a:t>
            </a:r>
            <a:endParaRPr lang="en-US" altLang="zh-CN" dirty="0" smtClean="0"/>
          </a:p>
          <a:p>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smtClean="0"/>
              <a:t>单模光纤：足够细，多近似于直线传播。</a:t>
            </a:r>
            <a:endParaRPr lang="en-US" altLang="zh-CN" dirty="0" smtClean="0"/>
          </a:p>
          <a:p>
            <a:r>
              <a:rPr lang="zh-CN" altLang="en-US" dirty="0" smtClean="0"/>
              <a:t>多模光纤：支持多种光</a:t>
            </a:r>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缺点：玻璃纤维很脆肉，容易坏</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49</a:t>
            </a:fld>
            <a:endParaRPr lang="zh-CN" altLang="en-US"/>
          </a:p>
        </p:txBody>
      </p:sp>
    </p:spTree>
    <p:extLst>
      <p:ext uri="{BB962C8B-B14F-4D97-AF65-F5344CB8AC3E}">
        <p14:creationId xmlns:p14="http://schemas.microsoft.com/office/powerpoint/2010/main" val="409944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通信线路要经过一些高山和岛屿，有时就难施工。</a:t>
            </a:r>
            <a:endParaRPr lang="zh-CN" altLang="en-US"/>
          </a:p>
          <a:p>
            <a:r>
              <a:rPr lang="zh-CN" altLang="en-US"/>
              <a:t>在城市中，挖开马路铺设电缆也很费事。</a:t>
            </a:r>
          </a:p>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频率越低，绕射能力强，地面上有一些障碍物，可以绕过去。</a:t>
            </a:r>
            <a:endParaRPr lang="en-US" altLang="zh-CN" dirty="0" smtClean="0"/>
          </a:p>
          <a:p>
            <a:endParaRPr lang="zh-CN" altLang="en-US" dirty="0"/>
          </a:p>
        </p:txBody>
      </p:sp>
    </p:spTree>
    <p:extLst>
      <p:ext uri="{BB962C8B-B14F-4D97-AF65-F5344CB8AC3E}">
        <p14:creationId xmlns:p14="http://schemas.microsoft.com/office/powerpoint/2010/main" val="4812136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不同频率和波长的电磁波其带宽与传输特性不同，因此适用于不同的通信系统。</a:t>
            </a:r>
          </a:p>
          <a:p>
            <a:r>
              <a:rPr lang="zh-CN" altLang="en-US"/>
              <a:t>在实际应用中，电磁波按频率划分为若干频段，用于不同的目的和场合的无线通信。</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计算机网络传输的消息种类很多，比如文本、声音、图像、视频等。</a:t>
            </a:r>
          </a:p>
          <a:p>
            <a:r>
              <a:rPr lang="zh-CN" altLang="en-US" dirty="0"/>
              <a:t>任何类型的消息的传输都需要将其转换为某种特定类型的信号，然后通过信号在特定的介质的传播来完成。</a:t>
            </a:r>
          </a:p>
          <a:p>
            <a:r>
              <a:rPr lang="zh-CN" altLang="en-US" dirty="0"/>
              <a:t>信道就是信号在通信系统中传输的通道。</a:t>
            </a: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64</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比如发送设备、接收设备、天线、调制器</a:t>
            </a:r>
          </a:p>
          <a:p>
            <a:r>
              <a:rPr lang="zh-CN" altLang="en-US"/>
              <a:t>通常在讨论通信的一般原理采用广义信道。</a:t>
            </a:r>
          </a:p>
          <a:p>
            <a:r>
              <a:rPr lang="zh-CN" altLang="en-US"/>
              <a:t>在研究信道的一般特性时，采用狭义信道。</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smtClean="0"/>
              <a:t>编码，就是变成数字信号。调制就是变为连续的模拟信号</a:t>
            </a:r>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smtClean="0"/>
              <a:t>编码，就是变成数字信号。调制就是变为连续的模拟信号</a:t>
            </a:r>
            <a:endParaRPr lang="zh-CN" altLang="en-US" dirty="0"/>
          </a:p>
        </p:txBody>
      </p:sp>
    </p:spTree>
    <p:extLst>
      <p:ext uri="{BB962C8B-B14F-4D97-AF65-F5344CB8AC3E}">
        <p14:creationId xmlns:p14="http://schemas.microsoft.com/office/powerpoint/2010/main" val="1946885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smtClean="0"/>
              <a:t>编码，就是变成数字信号。调制就是变为连续的模拟信号</a:t>
            </a:r>
            <a:endParaRPr lang="zh-CN" altLang="en-US" dirty="0"/>
          </a:p>
        </p:txBody>
      </p:sp>
    </p:spTree>
    <p:extLst>
      <p:ext uri="{BB962C8B-B14F-4D97-AF65-F5344CB8AC3E}">
        <p14:creationId xmlns:p14="http://schemas.microsoft.com/office/powerpoint/2010/main" val="19413679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smtClean="0"/>
              <a:t>编码，就是变成数字信号。调制就是变为连续的模拟信号</a:t>
            </a:r>
            <a:endParaRPr lang="zh-CN" altLang="en-US" dirty="0"/>
          </a:p>
        </p:txBody>
      </p:sp>
    </p:spTree>
    <p:extLst>
      <p:ext uri="{BB962C8B-B14F-4D97-AF65-F5344CB8AC3E}">
        <p14:creationId xmlns:p14="http://schemas.microsoft.com/office/powerpoint/2010/main" val="7323037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smtClean="0"/>
              <a:t>发射天线发射电磁波可能经过多条路径到达接收端。每条路径对信号产生的衰减和时延都是随时间变化，</a:t>
            </a:r>
            <a:endParaRPr lang="en-US" altLang="zh-CN" dirty="0" smtClean="0"/>
          </a:p>
          <a:p>
            <a:r>
              <a:rPr lang="zh-CN" altLang="en-US" dirty="0" smtClean="0"/>
              <a:t>因此接收端接收的信号是经过多条路径到达的衰减与时延随时间变化的多路信号的合成。</a:t>
            </a:r>
            <a:endParaRPr lang="en-US" altLang="zh-CN" dirty="0" smtClean="0"/>
          </a:p>
          <a:p>
            <a:r>
              <a:rPr lang="zh-CN" altLang="en-US" dirty="0" smtClean="0"/>
              <a:t>影响了信号的传输质量。</a:t>
            </a:r>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200" b="0" i="0" u="none" strike="noStrike" kern="1200" dirty="0" smtClean="0">
                <a:solidFill>
                  <a:schemeClr val="tx1"/>
                </a:solidFill>
                <a:effectLst/>
                <a:latin typeface="+mn-lt"/>
                <a:ea typeface="+mn-ea"/>
                <a:cs typeface="+mn-cs"/>
              </a:rPr>
              <a:t>兄弟二人的年龄之和是</a:t>
            </a:r>
            <a:r>
              <a:rPr lang="en-US" altLang="zh-CN" sz="1200" b="0" i="0" u="none" strike="noStrike" kern="1200" dirty="0" smtClean="0">
                <a:solidFill>
                  <a:schemeClr val="tx1"/>
                </a:solidFill>
                <a:effectLst/>
                <a:latin typeface="+mn-lt"/>
                <a:ea typeface="+mn-ea"/>
                <a:cs typeface="+mn-cs"/>
              </a:rPr>
              <a:t>25</a:t>
            </a:r>
            <a:r>
              <a:rPr lang="zh-CN" altLang="en-US" sz="1200" b="0" i="0" u="none" strike="noStrike" kern="1200" dirty="0" smtClean="0">
                <a:solidFill>
                  <a:schemeClr val="tx1"/>
                </a:solidFill>
                <a:effectLst/>
                <a:latin typeface="+mn-lt"/>
                <a:ea typeface="+mn-ea"/>
                <a:cs typeface="+mn-cs"/>
              </a:rPr>
              <a:t>岁，哥哥比弟弟大</a:t>
            </a:r>
            <a:r>
              <a:rPr lang="en-US" altLang="zh-CN" sz="1200" b="0" i="0" u="none" strike="noStrike" kern="1200" dirty="0" smtClean="0">
                <a:solidFill>
                  <a:schemeClr val="tx1"/>
                </a:solidFill>
                <a:effectLst/>
                <a:latin typeface="+mn-lt"/>
                <a:ea typeface="+mn-ea"/>
                <a:cs typeface="+mn-cs"/>
              </a:rPr>
              <a:t>5</a:t>
            </a:r>
            <a:r>
              <a:rPr lang="zh-CN" altLang="en-US" sz="1200" b="0" i="0" u="none" strike="noStrike" kern="1200" dirty="0" smtClean="0">
                <a:solidFill>
                  <a:schemeClr val="tx1"/>
                </a:solidFill>
                <a:effectLst/>
                <a:latin typeface="+mn-lt"/>
                <a:ea typeface="+mn-ea"/>
                <a:cs typeface="+mn-cs"/>
              </a:rPr>
              <a:t>岁。今年哥哥</a:t>
            </a:r>
            <a:r>
              <a:rPr lang="en-US" altLang="zh-CN" sz="1200" b="0" i="0" u="none" strike="noStrike" kern="1200" dirty="0" smtClean="0">
                <a:solidFill>
                  <a:schemeClr val="tx1"/>
                </a:solidFill>
                <a:effectLst/>
                <a:latin typeface="+mn-lt"/>
                <a:ea typeface="+mn-ea"/>
                <a:cs typeface="+mn-cs"/>
              </a:rPr>
              <a:t>15</a:t>
            </a:r>
            <a:r>
              <a:rPr lang="zh-CN" altLang="en-US" sz="1200" b="0" i="0" u="none" strike="noStrike" kern="1200" dirty="0" smtClean="0">
                <a:solidFill>
                  <a:schemeClr val="tx1"/>
                </a:solidFill>
                <a:effectLst/>
                <a:latin typeface="+mn-lt"/>
                <a:ea typeface="+mn-ea"/>
                <a:cs typeface="+mn-cs"/>
              </a:rPr>
              <a:t>岁，弟弟</a:t>
            </a:r>
            <a:r>
              <a:rPr lang="en-US" altLang="zh-CN" sz="1200" b="0" i="0" u="none" strike="noStrike" kern="1200" dirty="0" smtClean="0">
                <a:solidFill>
                  <a:schemeClr val="tx1"/>
                </a:solidFill>
                <a:effectLst/>
                <a:latin typeface="+mn-lt"/>
                <a:ea typeface="+mn-ea"/>
                <a:cs typeface="+mn-cs"/>
              </a:rPr>
              <a:t>10</a:t>
            </a:r>
            <a:r>
              <a:rPr lang="zh-CN" altLang="en-US" sz="1200" b="0" i="0" u="none" strike="noStrike" kern="1200" dirty="0" smtClean="0">
                <a:solidFill>
                  <a:schemeClr val="tx1"/>
                </a:solidFill>
                <a:effectLst/>
                <a:latin typeface="+mn-lt"/>
                <a:ea typeface="+mn-ea"/>
                <a:cs typeface="+mn-cs"/>
              </a:rPr>
              <a:t>岁．</a:t>
            </a:r>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2204619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奈奎斯特第一准则，对于理想无噪声的基带传输系统，最大频带利用率为</a:t>
            </a:r>
            <a:r>
              <a:rPr lang="en-US" altLang="zh-CN"/>
              <a:t>2Baud/HZ</a:t>
            </a:r>
            <a:r>
              <a:rPr lang="zh-CN" altLang="en-US"/>
              <a:t>。</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奈奎斯特第一准则，对于理想无噪声的基带传输系统，最大频带利用率为</a:t>
            </a:r>
            <a:r>
              <a:rPr lang="en-US" altLang="zh-CN"/>
              <a:t>2Baud/HZ</a:t>
            </a:r>
            <a:r>
              <a:rPr lang="zh-CN" altLang="en-US"/>
              <a:t>。</a:t>
            </a:r>
          </a:p>
        </p:txBody>
      </p:sp>
    </p:spTree>
    <p:extLst>
      <p:ext uri="{BB962C8B-B14F-4D97-AF65-F5344CB8AC3E}">
        <p14:creationId xmlns:p14="http://schemas.microsoft.com/office/powerpoint/2010/main" val="6276393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奈奎斯特第一准则，对于理想无噪声的基带传输系统，最大频带利用率为</a:t>
            </a:r>
            <a:r>
              <a:rPr lang="en-US" altLang="zh-CN"/>
              <a:t>2Baud/HZ</a:t>
            </a:r>
            <a:r>
              <a:rPr lang="zh-CN" altLang="en-US"/>
              <a:t>。</a:t>
            </a:r>
          </a:p>
        </p:txBody>
      </p:sp>
    </p:spTree>
    <p:extLst>
      <p:ext uri="{BB962C8B-B14F-4D97-AF65-F5344CB8AC3E}">
        <p14:creationId xmlns:p14="http://schemas.microsoft.com/office/powerpoint/2010/main" val="13112891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奈奎斯特第一准则，对于理想无噪声的基带传输系统，最大频带利用率为</a:t>
            </a:r>
            <a:r>
              <a:rPr lang="en-US" altLang="zh-CN"/>
              <a:t>2Baud/HZ</a:t>
            </a:r>
            <a:r>
              <a:rPr lang="zh-CN" altLang="en-US"/>
              <a:t>。</a:t>
            </a:r>
          </a:p>
        </p:txBody>
      </p:sp>
    </p:spTree>
    <p:extLst>
      <p:ext uri="{BB962C8B-B14F-4D97-AF65-F5344CB8AC3E}">
        <p14:creationId xmlns:p14="http://schemas.microsoft.com/office/powerpoint/2010/main" val="20499992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奈奎斯特第一准则，对于理想无噪声的基带传输系统，最大频带利用率为</a:t>
            </a:r>
            <a:r>
              <a:rPr lang="en-US" altLang="zh-CN"/>
              <a:t>2Baud/HZ</a:t>
            </a:r>
            <a:r>
              <a:rPr lang="zh-CN" altLang="en-US"/>
              <a:t>。</a:t>
            </a:r>
          </a:p>
        </p:txBody>
      </p:sp>
    </p:spTree>
    <p:extLst>
      <p:ext uri="{BB962C8B-B14F-4D97-AF65-F5344CB8AC3E}">
        <p14:creationId xmlns:p14="http://schemas.microsoft.com/office/powerpoint/2010/main" val="3218077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奈奎斯特第一准则，对于理想无噪声的基带传输系统，最大频带利用率为</a:t>
            </a:r>
            <a:r>
              <a:rPr lang="en-US" altLang="zh-CN"/>
              <a:t>2Baud/HZ</a:t>
            </a:r>
            <a:r>
              <a:rPr lang="zh-CN" altLang="en-US"/>
              <a:t>。</a:t>
            </a:r>
          </a:p>
        </p:txBody>
      </p:sp>
    </p:spTree>
    <p:extLst>
      <p:ext uri="{BB962C8B-B14F-4D97-AF65-F5344CB8AC3E}">
        <p14:creationId xmlns:p14="http://schemas.microsoft.com/office/powerpoint/2010/main" val="8847669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83</a:t>
            </a:fld>
            <a:endParaRPr lang="zh-CN" altLang="en-US"/>
          </a:p>
        </p:txBody>
      </p:sp>
    </p:spTree>
    <p:extLst>
      <p:ext uri="{BB962C8B-B14F-4D97-AF65-F5344CB8AC3E}">
        <p14:creationId xmlns:p14="http://schemas.microsoft.com/office/powerpoint/2010/main" val="15245227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84</a:t>
            </a:fld>
            <a:endParaRPr lang="zh-CN" altLang="en-US"/>
          </a:p>
        </p:txBody>
      </p:sp>
    </p:spTree>
    <p:extLst>
      <p:ext uri="{BB962C8B-B14F-4D97-AF65-F5344CB8AC3E}">
        <p14:creationId xmlns:p14="http://schemas.microsoft.com/office/powerpoint/2010/main" val="549581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消息是信息的载体，信号也是信息的载体？这两个有什么区别，有什么不一样。我们用一个例子来理解下</a:t>
            </a:r>
            <a:r>
              <a:rPr kumimoji="1" lang="en-US" altLang="zh-CN" dirty="0" smtClean="0"/>
              <a:t>~</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15366662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85</a:t>
            </a:fld>
            <a:endParaRPr lang="zh-CN" altLang="en-US"/>
          </a:p>
        </p:txBody>
      </p:sp>
    </p:spTree>
    <p:extLst>
      <p:ext uri="{BB962C8B-B14F-4D97-AF65-F5344CB8AC3E}">
        <p14:creationId xmlns:p14="http://schemas.microsoft.com/office/powerpoint/2010/main" val="16945604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86</a:t>
            </a:fld>
            <a:endParaRPr lang="zh-CN" altLang="en-US"/>
          </a:p>
        </p:txBody>
      </p:sp>
    </p:spTree>
    <p:extLst>
      <p:ext uri="{BB962C8B-B14F-4D97-AF65-F5344CB8AC3E}">
        <p14:creationId xmlns:p14="http://schemas.microsoft.com/office/powerpoint/2010/main" val="725869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87</a:t>
            </a:fld>
            <a:endParaRPr lang="zh-CN" altLang="en-US"/>
          </a:p>
        </p:txBody>
      </p:sp>
    </p:spTree>
    <p:extLst>
      <p:ext uri="{BB962C8B-B14F-4D97-AF65-F5344CB8AC3E}">
        <p14:creationId xmlns:p14="http://schemas.microsoft.com/office/powerpoint/2010/main" val="17238979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98</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99</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100</a:t>
            </a:fld>
            <a:endParaRPr lang="zh-CN" altLang="en-US"/>
          </a:p>
        </p:txBody>
      </p:sp>
    </p:spTree>
    <p:extLst>
      <p:ext uri="{BB962C8B-B14F-4D97-AF65-F5344CB8AC3E}">
        <p14:creationId xmlns:p14="http://schemas.microsoft.com/office/powerpoint/2010/main" val="160869003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smtClean="0"/>
              <a:t>信号形成器：把数字基带信号变化成更适合在信道上传输的数字基带信号</a:t>
            </a:r>
            <a:r>
              <a:rPr lang="en-US" altLang="zh-CN" dirty="0" smtClean="0"/>
              <a:t>~</a:t>
            </a:r>
          </a:p>
          <a:p>
            <a:r>
              <a:rPr lang="zh-CN" altLang="en-US" dirty="0" smtClean="0"/>
              <a:t>接受过滤器：过滤掉噪声</a:t>
            </a:r>
            <a:r>
              <a:rPr lang="en-US" altLang="zh-CN"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tx1"/>
                </a:solidFill>
                <a:latin typeface="Microsoft YaHei" charset="-122"/>
                <a:ea typeface="Microsoft YaHei" charset="-122"/>
                <a:cs typeface="Microsoft YaHei" charset="-122"/>
              </a:rPr>
              <a:t>同步提取和抽样判决器两者共同作用，再生数字基带信号</a:t>
            </a:r>
            <a:r>
              <a:rPr lang="en-US" altLang="zh-CN" dirty="0" smtClean="0">
                <a:solidFill>
                  <a:schemeClr val="tx1"/>
                </a:solidFill>
                <a:latin typeface="Microsoft YaHei" charset="-122"/>
                <a:ea typeface="Microsoft YaHei" charset="-122"/>
                <a:cs typeface="Microsoft YaHei" charset="-122"/>
              </a:rPr>
              <a:t>~</a:t>
            </a:r>
            <a:endParaRPr lang="zh-CN" altLang="en-US" dirty="0" smtClean="0">
              <a:solidFill>
                <a:schemeClr val="tx1"/>
              </a:solidFill>
              <a:latin typeface="Microsoft YaHei" charset="-122"/>
              <a:ea typeface="Microsoft YaHei" charset="-122"/>
              <a:cs typeface="Microsoft YaHei" charset="-122"/>
            </a:endParaRPr>
          </a:p>
          <a:p>
            <a:endParaRPr lang="zh-CN" altLang="en-US" dirty="0"/>
          </a:p>
        </p:txBody>
      </p:sp>
    </p:spTree>
    <p:extLst>
      <p:ext uri="{BB962C8B-B14F-4D97-AF65-F5344CB8AC3E}">
        <p14:creationId xmlns:p14="http://schemas.microsoft.com/office/powerpoint/2010/main" val="20728431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106</a:t>
            </a:fld>
            <a:endParaRPr lang="zh-CN" altLang="en-US"/>
          </a:p>
        </p:txBody>
      </p:sp>
    </p:spTree>
    <p:extLst>
      <p:ext uri="{BB962C8B-B14F-4D97-AF65-F5344CB8AC3E}">
        <p14:creationId xmlns:p14="http://schemas.microsoft.com/office/powerpoint/2010/main" val="153691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smtClean="0"/>
              <a:t>信号形成器：把数字基带信号变化成更适合在信道上传输的数字基带信号</a:t>
            </a:r>
            <a:r>
              <a:rPr lang="en-US" altLang="zh-CN" dirty="0" smtClean="0"/>
              <a:t>~</a:t>
            </a:r>
          </a:p>
          <a:p>
            <a:r>
              <a:rPr lang="zh-CN" altLang="en-US" dirty="0" smtClean="0"/>
              <a:t>接受过滤器：过滤掉噪声</a:t>
            </a:r>
            <a:r>
              <a:rPr lang="en-US" altLang="zh-CN"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chemeClr val="tx1"/>
                </a:solidFill>
                <a:latin typeface="Microsoft YaHei" charset="-122"/>
                <a:ea typeface="Microsoft YaHei" charset="-122"/>
                <a:cs typeface="Microsoft YaHei" charset="-122"/>
              </a:rPr>
              <a:t>同步提取和抽样判决器两者共同作用，再生数字基带信号</a:t>
            </a:r>
            <a:r>
              <a:rPr lang="en-US" altLang="zh-CN" dirty="0" smtClean="0">
                <a:solidFill>
                  <a:schemeClr val="tx1"/>
                </a:solidFill>
                <a:latin typeface="Microsoft YaHei" charset="-122"/>
                <a:ea typeface="Microsoft YaHei" charset="-122"/>
                <a:cs typeface="Microsoft YaHei" charset="-122"/>
              </a:rPr>
              <a:t>~</a:t>
            </a:r>
            <a:endParaRPr lang="zh-CN" altLang="en-US" dirty="0" smtClean="0">
              <a:solidFill>
                <a:schemeClr val="tx1"/>
              </a:solidFill>
              <a:latin typeface="Microsoft YaHei" charset="-122"/>
              <a:ea typeface="Microsoft YaHei" charset="-122"/>
              <a:cs typeface="Microsoft YaHei" charset="-122"/>
            </a:endParaRPr>
          </a:p>
          <a:p>
            <a:endParaRPr lang="zh-CN" altLang="en-US" dirty="0"/>
          </a:p>
        </p:txBody>
      </p:sp>
    </p:spTree>
    <p:extLst>
      <p:ext uri="{BB962C8B-B14F-4D97-AF65-F5344CB8AC3E}">
        <p14:creationId xmlns:p14="http://schemas.microsoft.com/office/powerpoint/2010/main" val="354838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消息和数据的概念，有点类似。</a:t>
            </a:r>
            <a:endParaRPr kumimoji="1" lang="en-US" altLang="zh-CN" dirty="0" smtClean="0"/>
          </a:p>
          <a:p>
            <a:r>
              <a:rPr kumimoji="1" lang="zh-CN" altLang="en-US" dirty="0" smtClean="0"/>
              <a:t>但是区别在哪里呢？消息</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14745141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116</a:t>
            </a:fld>
            <a:endParaRPr lang="zh-CN" altLang="en-US"/>
          </a:p>
        </p:txBody>
      </p:sp>
    </p:spTree>
    <p:extLst>
      <p:ext uri="{BB962C8B-B14F-4D97-AF65-F5344CB8AC3E}">
        <p14:creationId xmlns:p14="http://schemas.microsoft.com/office/powerpoint/2010/main" val="10446322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119</a:t>
            </a:fld>
            <a:endParaRPr lang="zh-CN" altLang="en-US"/>
          </a:p>
        </p:txBody>
      </p:sp>
    </p:spTree>
    <p:extLst>
      <p:ext uri="{BB962C8B-B14F-4D97-AF65-F5344CB8AC3E}">
        <p14:creationId xmlns:p14="http://schemas.microsoft.com/office/powerpoint/2010/main" val="9267935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120</a:t>
            </a:fld>
            <a:endParaRPr lang="zh-CN" altLang="en-US"/>
          </a:p>
        </p:txBody>
      </p:sp>
    </p:spTree>
    <p:extLst>
      <p:ext uri="{BB962C8B-B14F-4D97-AF65-F5344CB8AC3E}">
        <p14:creationId xmlns:p14="http://schemas.microsoft.com/office/powerpoint/2010/main" val="5389809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123</a:t>
            </a:fld>
            <a:endParaRPr lang="zh-CN" altLang="en-US"/>
          </a:p>
        </p:txBody>
      </p:sp>
    </p:spTree>
    <p:extLst>
      <p:ext uri="{BB962C8B-B14F-4D97-AF65-F5344CB8AC3E}">
        <p14:creationId xmlns:p14="http://schemas.microsoft.com/office/powerpoint/2010/main" val="3572271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124</a:t>
            </a:fld>
            <a:endParaRPr lang="zh-CN" altLang="en-US"/>
          </a:p>
        </p:txBody>
      </p:sp>
    </p:spTree>
    <p:extLst>
      <p:ext uri="{BB962C8B-B14F-4D97-AF65-F5344CB8AC3E}">
        <p14:creationId xmlns:p14="http://schemas.microsoft.com/office/powerpoint/2010/main" val="19098365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125</a:t>
            </a:fld>
            <a:endParaRPr lang="zh-CN" altLang="en-US"/>
          </a:p>
        </p:txBody>
      </p:sp>
    </p:spTree>
    <p:extLst>
      <p:ext uri="{BB962C8B-B14F-4D97-AF65-F5344CB8AC3E}">
        <p14:creationId xmlns:p14="http://schemas.microsoft.com/office/powerpoint/2010/main" val="764738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Microsoft YaHei" charset="-122"/>
                <a:ea typeface="Microsoft YaHei" charset="-122"/>
                <a:cs typeface="Microsoft YaHei" charset="-122"/>
              </a:rPr>
              <a:t>狭义信道：光纤；双绞线</a:t>
            </a:r>
            <a:endParaRPr lang="en-US" altLang="zh-CN" sz="1200" dirty="0" smtClean="0">
              <a:latin typeface="Microsoft YaHei" charset="-122"/>
              <a:ea typeface="Microsoft YaHei" charset="-122"/>
              <a:cs typeface="Microsoft YaHei" charset="-122"/>
            </a:endParaRPr>
          </a:p>
          <a:p>
            <a:r>
              <a:rPr lang="zh-CN" altLang="en-US" sz="1200" dirty="0" smtClean="0">
                <a:latin typeface="Microsoft YaHei" charset="-122"/>
                <a:ea typeface="Microsoft YaHei" charset="-122"/>
                <a:cs typeface="Microsoft YaHei" charset="-122"/>
              </a:rPr>
              <a:t>广义信道：除了传输介质，还包括转换装置</a:t>
            </a:r>
            <a:r>
              <a:rPr lang="en-US" altLang="zh-CN" sz="1200" dirty="0" smtClean="0">
                <a:latin typeface="Microsoft YaHei" charset="-122"/>
                <a:ea typeface="Microsoft YaHei" charset="-122"/>
                <a:cs typeface="Microsoft YaHei" charset="-122"/>
              </a:rPr>
              <a:t>~</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6883155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通信系统的作用是将消息从信源传送到一个或多个目的地。</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17775309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vert="horz" lIns="91440" tIns="45720" rIns="91440" bIns="45720"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a:buNone/>
              <a:defRPr/>
            </a:pPr>
            <a:endParaRPr kumimoji="1"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a:t>单击此处编辑母版标题样式</a:t>
            </a:r>
          </a:p>
        </p:txBody>
      </p:sp>
      <p:sp>
        <p:nvSpPr>
          <p:cNvPr id="1027"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em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tags" Target="../tags/tag26.xml"/><Relationship Id="rId2" Type="http://schemas.openxmlformats.org/officeDocument/2006/relationships/slideLayout" Target="../slideLayouts/slideLayout7.xml"/><Relationship Id="rId3" Type="http://schemas.openxmlformats.org/officeDocument/2006/relationships/notesSlide" Target="../notesSlides/notesSlide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101.xml.rels><?xml version="1.0" encoding="UTF-8" standalone="yes"?>
<Relationships xmlns="http://schemas.openxmlformats.org/package/2006/relationships"><Relationship Id="rId1" Type="http://schemas.openxmlformats.org/officeDocument/2006/relationships/tags" Target="../tags/tag107.xml"/><Relationship Id="rId2" Type="http://schemas.openxmlformats.org/officeDocument/2006/relationships/slideLayout" Target="../slideLayouts/slideLayout7.xml"/><Relationship Id="rId3" Type="http://schemas.openxmlformats.org/officeDocument/2006/relationships/notesSlide" Target="../notesSlides/notesSlide56.xml"/></Relationships>
</file>

<file path=ppt/slides/_rels/slide102.xml.rels><?xml version="1.0" encoding="UTF-8" standalone="yes"?>
<Relationships xmlns="http://schemas.openxmlformats.org/package/2006/relationships"><Relationship Id="rId1" Type="http://schemas.openxmlformats.org/officeDocument/2006/relationships/tags" Target="../tags/tag108.xml"/><Relationship Id="rId2" Type="http://schemas.openxmlformats.org/officeDocument/2006/relationships/slideLayout" Target="../slideLayouts/slideLayout7.xml"/><Relationship Id="rId3" Type="http://schemas.openxmlformats.org/officeDocument/2006/relationships/notesSlide" Target="../notesSlides/notesSlide57.xml"/></Relationships>
</file>

<file path=ppt/slides/_rels/slide103.xml.rels><?xml version="1.0" encoding="UTF-8" standalone="yes"?>
<Relationships xmlns="http://schemas.openxmlformats.org/package/2006/relationships"><Relationship Id="rId1" Type="http://schemas.openxmlformats.org/officeDocument/2006/relationships/tags" Target="../tags/tag109.xml"/><Relationship Id="rId2" Type="http://schemas.openxmlformats.org/officeDocument/2006/relationships/slideLayout" Target="../slideLayouts/slideLayout7.xml"/><Relationship Id="rId3" Type="http://schemas.openxmlformats.org/officeDocument/2006/relationships/image" Target="../media/image8.tiff"/></Relationships>
</file>

<file path=ppt/slides/_rels/slide104.xml.rels><?xml version="1.0" encoding="UTF-8" standalone="yes"?>
<Relationships xmlns="http://schemas.openxmlformats.org/package/2006/relationships"><Relationship Id="rId1" Type="http://schemas.openxmlformats.org/officeDocument/2006/relationships/tags" Target="../tags/tag110.xml"/><Relationship Id="rId2" Type="http://schemas.openxmlformats.org/officeDocument/2006/relationships/slideLayout" Target="../slideLayouts/slideLayout7.xml"/><Relationship Id="rId3" Type="http://schemas.openxmlformats.org/officeDocument/2006/relationships/image" Target="../media/image8.tiff"/></Relationships>
</file>

<file path=ppt/slides/_rels/slide105.xml.rels><?xml version="1.0" encoding="UTF-8" standalone="yes"?>
<Relationships xmlns="http://schemas.openxmlformats.org/package/2006/relationships"><Relationship Id="rId1" Type="http://schemas.openxmlformats.org/officeDocument/2006/relationships/tags" Target="../tags/tag111.xml"/><Relationship Id="rId2" Type="http://schemas.openxmlformats.org/officeDocument/2006/relationships/slideLayout" Target="../slideLayouts/slideLayout7.xml"/><Relationship Id="rId3" Type="http://schemas.openxmlformats.org/officeDocument/2006/relationships/image" Target="../media/image8.tiff"/></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58.xml"/><Relationship Id="rId4" Type="http://schemas.openxmlformats.org/officeDocument/2006/relationships/image" Target="../media/image8.tiff"/><Relationship Id="rId1" Type="http://schemas.openxmlformats.org/officeDocument/2006/relationships/tags" Target="../tags/tag112.xml"/><Relationship Id="rId2"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59.xml"/><Relationship Id="rId4" Type="http://schemas.openxmlformats.org/officeDocument/2006/relationships/image" Target="../media/image31.png"/><Relationship Id="rId1" Type="http://schemas.openxmlformats.org/officeDocument/2006/relationships/tags" Target="../tags/tag113.xml"/><Relationship Id="rId2"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tags" Target="../tags/tag114.xml"/><Relationship Id="rId2"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tags" Target="../tags/tag115.xml"/><Relationship Id="rId2" Type="http://schemas.openxmlformats.org/officeDocument/2006/relationships/slideLayout" Target="../slideLayouts/slideLayout7.xml"/><Relationship Id="rId3"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tiff"/></Relationships>
</file>

<file path=ppt/slides/_rels/slide110.xml.rels><?xml version="1.0" encoding="UTF-8" standalone="yes"?>
<Relationships xmlns="http://schemas.openxmlformats.org/package/2006/relationships"><Relationship Id="rId1" Type="http://schemas.openxmlformats.org/officeDocument/2006/relationships/tags" Target="../tags/tag116.xml"/><Relationship Id="rId2"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tags" Target="../tags/tag117.xml"/><Relationship Id="rId2" Type="http://schemas.openxmlformats.org/officeDocument/2006/relationships/slideLayout" Target="../slideLayouts/slideLayout7.xml"/><Relationship Id="rId3" Type="http://schemas.openxmlformats.org/officeDocument/2006/relationships/image" Target="../media/image33.png"/></Relationships>
</file>

<file path=ppt/slides/_rels/slide112.xml.rels><?xml version="1.0" encoding="UTF-8" standalone="yes"?>
<Relationships xmlns="http://schemas.openxmlformats.org/package/2006/relationships"><Relationship Id="rId1" Type="http://schemas.openxmlformats.org/officeDocument/2006/relationships/tags" Target="../tags/tag118.xml"/><Relationship Id="rId2" Type="http://schemas.openxmlformats.org/officeDocument/2006/relationships/slideLayout" Target="../slideLayouts/slideLayout7.xml"/><Relationship Id="rId3" Type="http://schemas.openxmlformats.org/officeDocument/2006/relationships/image" Target="../media/image33.png"/></Relationships>
</file>

<file path=ppt/slides/_rels/slide113.xml.rels><?xml version="1.0" encoding="UTF-8" standalone="yes"?>
<Relationships xmlns="http://schemas.openxmlformats.org/package/2006/relationships"><Relationship Id="rId1" Type="http://schemas.openxmlformats.org/officeDocument/2006/relationships/tags" Target="../tags/tag119.xml"/><Relationship Id="rId2" Type="http://schemas.openxmlformats.org/officeDocument/2006/relationships/slideLayout" Target="../slideLayouts/slideLayout7.xml"/><Relationship Id="rId3" Type="http://schemas.openxmlformats.org/officeDocument/2006/relationships/image" Target="../media/image34.png"/></Relationships>
</file>

<file path=ppt/slides/_rels/slide114.xml.rels><?xml version="1.0" encoding="UTF-8" standalone="yes"?>
<Relationships xmlns="http://schemas.openxmlformats.org/package/2006/relationships"><Relationship Id="rId1" Type="http://schemas.openxmlformats.org/officeDocument/2006/relationships/tags" Target="../tags/tag120.xml"/><Relationship Id="rId2" Type="http://schemas.openxmlformats.org/officeDocument/2006/relationships/slideLayout" Target="../slideLayouts/slideLayout7.xml"/><Relationship Id="rId3" Type="http://schemas.openxmlformats.org/officeDocument/2006/relationships/image" Target="../media/image35.png"/></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60.xml"/><Relationship Id="rId4" Type="http://schemas.openxmlformats.org/officeDocument/2006/relationships/image" Target="../media/image36.png"/><Relationship Id="rId1" Type="http://schemas.openxmlformats.org/officeDocument/2006/relationships/tags" Target="../tags/tag121.xml"/><Relationship Id="rId2"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tags" Target="../tags/tag122.xml"/><Relationship Id="rId2" Type="http://schemas.openxmlformats.org/officeDocument/2006/relationships/slideLayout" Target="../slideLayouts/slideLayout7.xml"/><Relationship Id="rId3" Type="http://schemas.openxmlformats.org/officeDocument/2006/relationships/notesSlide" Target="../notesSlides/notesSlide61.xml"/></Relationships>
</file>

<file path=ppt/slides/_rels/slide117.xml.rels><?xml version="1.0" encoding="UTF-8" standalone="yes"?>
<Relationships xmlns="http://schemas.openxmlformats.org/package/2006/relationships"><Relationship Id="rId1" Type="http://schemas.openxmlformats.org/officeDocument/2006/relationships/tags" Target="../tags/tag123.xml"/><Relationship Id="rId2"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tags" Target="../tags/tag124.xml"/><Relationship Id="rId2" Type="http://schemas.openxmlformats.org/officeDocument/2006/relationships/slideLayout" Target="../slideLayouts/slideLayout7.xml"/><Relationship Id="rId3" Type="http://schemas.openxmlformats.org/officeDocument/2006/relationships/image" Target="../media/image37.png"/></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62.xml"/><Relationship Id="rId4" Type="http://schemas.openxmlformats.org/officeDocument/2006/relationships/image" Target="../media/image38.png"/><Relationship Id="rId1" Type="http://schemas.openxmlformats.org/officeDocument/2006/relationships/tags" Target="../tags/tag125.xml"/><Relationship Id="rId2"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tiff"/></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63.xml"/><Relationship Id="rId4" Type="http://schemas.openxmlformats.org/officeDocument/2006/relationships/image" Target="../media/image38.png"/><Relationship Id="rId1" Type="http://schemas.openxmlformats.org/officeDocument/2006/relationships/tags" Target="../tags/tag126.xml"/><Relationship Id="rId2"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tags" Target="../tags/tag127.xml"/><Relationship Id="rId2" Type="http://schemas.openxmlformats.org/officeDocument/2006/relationships/slideLayout" Target="../slideLayouts/slideLayout7.xml"/><Relationship Id="rId3" Type="http://schemas.openxmlformats.org/officeDocument/2006/relationships/image" Target="../media/image39.png"/></Relationships>
</file>

<file path=ppt/slides/_rels/slide122.xml.rels><?xml version="1.0" encoding="UTF-8" standalone="yes"?>
<Relationships xmlns="http://schemas.openxmlformats.org/package/2006/relationships"><Relationship Id="rId1" Type="http://schemas.openxmlformats.org/officeDocument/2006/relationships/tags" Target="../tags/tag128.xml"/><Relationship Id="rId2" Type="http://schemas.openxmlformats.org/officeDocument/2006/relationships/slideLayout" Target="../slideLayouts/slideLayout7.xml"/><Relationship Id="rId3" Type="http://schemas.openxmlformats.org/officeDocument/2006/relationships/image" Target="../media/image39.png"/></Relationships>
</file>

<file path=ppt/slides/_rels/slide123.xml.rels><?xml version="1.0" encoding="UTF-8" standalone="yes"?>
<Relationships xmlns="http://schemas.openxmlformats.org/package/2006/relationships"><Relationship Id="rId1" Type="http://schemas.openxmlformats.org/officeDocument/2006/relationships/tags" Target="../tags/tag129.xml"/><Relationship Id="rId2" Type="http://schemas.openxmlformats.org/officeDocument/2006/relationships/slideLayout" Target="../slideLayouts/slideLayout7.xml"/><Relationship Id="rId3" Type="http://schemas.openxmlformats.org/officeDocument/2006/relationships/notesSlide" Target="../notesSlides/notesSlide6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 Id="rId3" Type="http://schemas.openxmlformats.org/officeDocument/2006/relationships/image" Target="../media/image40.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 Id="rId3" Type="http://schemas.openxmlformats.org/officeDocument/2006/relationships/image" Target="../media/image40.png"/></Relationships>
</file>

<file path=ppt/slides/_rels/slide126.xml.rels><?xml version="1.0" encoding="UTF-8" standalone="yes"?>
<Relationships xmlns="http://schemas.openxmlformats.org/package/2006/relationships"><Relationship Id="rId1" Type="http://schemas.openxmlformats.org/officeDocument/2006/relationships/tags" Target="../tags/tag130.xml"/><Relationship Id="rId2" Type="http://schemas.openxmlformats.org/officeDocument/2006/relationships/slideLayout" Target="../slideLayouts/slideLayout7.xml"/><Relationship Id="rId3" Type="http://schemas.openxmlformats.org/officeDocument/2006/relationships/image" Target="../media/image41.png"/></Relationships>
</file>

<file path=ppt/slides/_rels/slide127.xml.rels><?xml version="1.0" encoding="UTF-8" standalone="yes"?>
<Relationships xmlns="http://schemas.openxmlformats.org/package/2006/relationships"><Relationship Id="rId1" Type="http://schemas.openxmlformats.org/officeDocument/2006/relationships/tags" Target="../tags/tag131.xml"/><Relationship Id="rId2" Type="http://schemas.openxmlformats.org/officeDocument/2006/relationships/slideLayout" Target="../slideLayouts/slideLayout7.xml"/><Relationship Id="rId3" Type="http://schemas.openxmlformats.org/officeDocument/2006/relationships/image" Target="../media/image41.png"/></Relationships>
</file>

<file path=ppt/slides/_rels/slide128.xml.rels><?xml version="1.0" encoding="UTF-8" standalone="yes"?>
<Relationships xmlns="http://schemas.openxmlformats.org/package/2006/relationships"><Relationship Id="rId1" Type="http://schemas.openxmlformats.org/officeDocument/2006/relationships/tags" Target="../tags/tag132.xml"/><Relationship Id="rId2"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tags" Target="../tags/tag133.xml"/><Relationship Id="rId2"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tiff"/></Relationships>
</file>

<file path=ppt/slides/_rels/slide130.xml.rels><?xml version="1.0" encoding="UTF-8" standalone="yes"?>
<Relationships xmlns="http://schemas.openxmlformats.org/package/2006/relationships"><Relationship Id="rId1" Type="http://schemas.openxmlformats.org/officeDocument/2006/relationships/tags" Target="../tags/tag134.xml"/><Relationship Id="rId2"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tags" Target="../tags/tag135.xml"/><Relationship Id="rId2"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tags" Target="../tags/tag136.xml"/><Relationship Id="rId2"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tags" Target="../tags/tag137.xml"/><Relationship Id="rId2"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tags" Target="../tags/tag138.xml"/><Relationship Id="rId2"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tags" Target="../tags/tag139.xml"/><Relationship Id="rId2"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tags" Target="../tags/tag140.xml"/><Relationship Id="rId2"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tags" Target="../tags/tag141.xml"/><Relationship Id="rId2"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tags" Target="../tags/tag142.xml"/><Relationship Id="rId2"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tags" Target="../tags/tag143.xml"/><Relationship Id="rId2"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tiff"/></Relationships>
</file>

<file path=ppt/slides/_rels/slide140.xml.rels><?xml version="1.0" encoding="UTF-8" standalone="yes"?>
<Relationships xmlns="http://schemas.openxmlformats.org/package/2006/relationships"><Relationship Id="rId3" Type="http://schemas.openxmlformats.org/officeDocument/2006/relationships/image" Target="../media/image42.tiff"/><Relationship Id="rId4" Type="http://schemas.openxmlformats.org/officeDocument/2006/relationships/image" Target="../media/image43.tiff"/><Relationship Id="rId5" Type="http://schemas.openxmlformats.org/officeDocument/2006/relationships/image" Target="../media/image44.tiff"/><Relationship Id="rId6" Type="http://schemas.openxmlformats.org/officeDocument/2006/relationships/image" Target="../media/image45.tiff"/><Relationship Id="rId1" Type="http://schemas.openxmlformats.org/officeDocument/2006/relationships/tags" Target="../tags/tag144.xml"/><Relationship Id="rId2"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42.tiff"/><Relationship Id="rId4" Type="http://schemas.openxmlformats.org/officeDocument/2006/relationships/image" Target="../media/image43.tiff"/><Relationship Id="rId5" Type="http://schemas.openxmlformats.org/officeDocument/2006/relationships/image" Target="../media/image44.tiff"/><Relationship Id="rId6" Type="http://schemas.openxmlformats.org/officeDocument/2006/relationships/image" Target="../media/image45.tiff"/><Relationship Id="rId1" Type="http://schemas.openxmlformats.org/officeDocument/2006/relationships/tags" Target="../tags/tag145.xml"/><Relationship Id="rId2"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tags" Target="../tags/tag146.xml"/><Relationship Id="rId2" Type="http://schemas.openxmlformats.org/officeDocument/2006/relationships/slideLayout" Target="../slideLayouts/slideLayout7.xml"/><Relationship Id="rId3" Type="http://schemas.openxmlformats.org/officeDocument/2006/relationships/image" Target="../media/image46.tiff"/></Relationships>
</file>

<file path=ppt/slides/_rels/slide143.xml.rels><?xml version="1.0" encoding="UTF-8" standalone="yes"?>
<Relationships xmlns="http://schemas.openxmlformats.org/package/2006/relationships"><Relationship Id="rId1" Type="http://schemas.openxmlformats.org/officeDocument/2006/relationships/tags" Target="../tags/tag147.xml"/><Relationship Id="rId2" Type="http://schemas.openxmlformats.org/officeDocument/2006/relationships/slideLayout" Target="../slideLayouts/slideLayout7.xml"/><Relationship Id="rId3" Type="http://schemas.openxmlformats.org/officeDocument/2006/relationships/image" Target="../media/image46.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tif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image" Target="../media/image9.png"/><Relationship Id="rId1" Type="http://schemas.openxmlformats.org/officeDocument/2006/relationships/tags" Target="../tags/tag27.xml"/><Relationship Id="rId2"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image" Target="../media/image10.png"/><Relationship Id="rId1" Type="http://schemas.openxmlformats.org/officeDocument/2006/relationships/tags" Target="../tags/tag28.xml"/><Relationship Id="rId2"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10.png"/><Relationship Id="rId1" Type="http://schemas.openxmlformats.org/officeDocument/2006/relationships/tags" Target="../tags/tag29.xml"/><Relationship Id="rId2"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10.png"/><Relationship Id="rId1" Type="http://schemas.openxmlformats.org/officeDocument/2006/relationships/tags" Target="../tags/tag30.xml"/><Relationship Id="rId2"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10.png"/><Relationship Id="rId1" Type="http://schemas.openxmlformats.org/officeDocument/2006/relationships/tags" Target="../tags/tag31.xml"/><Relationship Id="rId2"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image" Target="../media/image10.png"/><Relationship Id="rId1" Type="http://schemas.openxmlformats.org/officeDocument/2006/relationships/tags" Target="../tags/tag32.xml"/><Relationship Id="rId2"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image" Target="../media/image10.png"/><Relationship Id="rId1" Type="http://schemas.openxmlformats.org/officeDocument/2006/relationships/tags" Target="../tags/tag33.xml"/><Relationship Id="rId2"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image" Target="../media/image10.png"/><Relationship Id="rId1" Type="http://schemas.openxmlformats.org/officeDocument/2006/relationships/tags" Target="../tags/tag34.xml"/><Relationship Id="rId2"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tags" Target="../tags/tag36.xml"/><Relationship Id="rId2" Type="http://schemas.openxmlformats.org/officeDocument/2006/relationships/slideLayout" Target="../slideLayouts/slideLayout7.xml"/><Relationship Id="rId3" Type="http://schemas.openxmlformats.org/officeDocument/2006/relationships/notesSlide" Target="../notesSlides/notesSlide1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image" Target="../media/image11.png"/><Relationship Id="rId1" Type="http://schemas.openxmlformats.org/officeDocument/2006/relationships/tags" Target="../tags/tag37.xml"/><Relationship Id="rId2"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image" Target="../media/image12.png"/><Relationship Id="rId1" Type="http://schemas.openxmlformats.org/officeDocument/2006/relationships/tags" Target="../tags/tag38.xml"/><Relationship Id="rId2"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tags" Target="../tags/tag39.xml"/><Relationship Id="rId2"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tags" Target="../tags/tag40.xml"/><Relationship Id="rId2"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9" Type="http://schemas.openxmlformats.org/officeDocument/2006/relationships/tags" Target="../tags/tag9.xml"/><Relationship Id="rId20" Type="http://schemas.openxmlformats.org/officeDocument/2006/relationships/tags" Target="../tags/tag20.xml"/><Relationship Id="rId21" Type="http://schemas.openxmlformats.org/officeDocument/2006/relationships/slideLayout" Target="../slideLayouts/slideLayout7.xml"/><Relationship Id="rId22" Type="http://schemas.openxmlformats.org/officeDocument/2006/relationships/notesSlide" Target="../notesSlides/notesSlide2.xml"/><Relationship Id="rId10" Type="http://schemas.openxmlformats.org/officeDocument/2006/relationships/tags" Target="../tags/tag10.xml"/><Relationship Id="rId11" Type="http://schemas.openxmlformats.org/officeDocument/2006/relationships/tags" Target="../tags/tag11.xml"/><Relationship Id="rId12" Type="http://schemas.openxmlformats.org/officeDocument/2006/relationships/tags" Target="../tags/tag12.xml"/><Relationship Id="rId13" Type="http://schemas.openxmlformats.org/officeDocument/2006/relationships/tags" Target="../tags/tag13.xml"/><Relationship Id="rId14" Type="http://schemas.openxmlformats.org/officeDocument/2006/relationships/tags" Target="../tags/tag14.xml"/><Relationship Id="rId15" Type="http://schemas.openxmlformats.org/officeDocument/2006/relationships/tags" Target="../tags/tag15.xml"/><Relationship Id="rId16" Type="http://schemas.openxmlformats.org/officeDocument/2006/relationships/tags" Target="../tags/tag16.xml"/><Relationship Id="rId17" Type="http://schemas.openxmlformats.org/officeDocument/2006/relationships/tags" Target="../tags/tag17.xml"/><Relationship Id="rId18" Type="http://schemas.openxmlformats.org/officeDocument/2006/relationships/tags" Target="../tags/tag18.xml"/><Relationship Id="rId19" Type="http://schemas.openxmlformats.org/officeDocument/2006/relationships/tags" Target="../tags/tag19.xml"/><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tags" Target="../tags/tag8.xml"/></Relationships>
</file>

<file path=ppt/slides/_rels/slide30.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slideLayout" Target="../slideLayouts/slideLayout7.xml"/><Relationship Id="rId3" Type="http://schemas.openxmlformats.org/officeDocument/2006/relationships/notesSlide" Target="../notesSlides/notesSlide19.xml"/></Relationships>
</file>

<file path=ppt/slides/_rels/slide31.xml.rels><?xml version="1.0" encoding="UTF-8" standalone="yes"?>
<Relationships xmlns="http://schemas.openxmlformats.org/package/2006/relationships"><Relationship Id="rId1" Type="http://schemas.openxmlformats.org/officeDocument/2006/relationships/tags" Target="../tags/tag42.xml"/><Relationship Id="rId2" Type="http://schemas.openxmlformats.org/officeDocument/2006/relationships/slideLayout" Target="../slideLayouts/slideLayout7.xml"/><Relationship Id="rId3" Type="http://schemas.openxmlformats.org/officeDocument/2006/relationships/notesSlide" Target="../notesSlides/notesSlide20.xml"/></Relationships>
</file>

<file path=ppt/slides/_rels/slide32.xml.rels><?xml version="1.0" encoding="UTF-8" standalone="yes"?>
<Relationships xmlns="http://schemas.openxmlformats.org/package/2006/relationships"><Relationship Id="rId1" Type="http://schemas.openxmlformats.org/officeDocument/2006/relationships/tags" Target="../tags/tag43.xml"/><Relationship Id="rId2" Type="http://schemas.openxmlformats.org/officeDocument/2006/relationships/slideLayout" Target="../slideLayouts/slideLayout7.xml"/><Relationship Id="rId3" Type="http://schemas.openxmlformats.org/officeDocument/2006/relationships/notesSlide" Target="../notesSlides/notesSlide21.xml"/></Relationships>
</file>

<file path=ppt/slides/_rels/slide33.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slideLayout" Target="../slideLayouts/slideLayout7.xml"/><Relationship Id="rId3" Type="http://schemas.openxmlformats.org/officeDocument/2006/relationships/image" Target="../media/image8.tiff"/></Relationships>
</file>

<file path=ppt/slides/_rels/slide34.xml.rels><?xml version="1.0" encoding="UTF-8" standalone="yes"?>
<Relationships xmlns="http://schemas.openxmlformats.org/package/2006/relationships"><Relationship Id="rId1" Type="http://schemas.openxmlformats.org/officeDocument/2006/relationships/tags" Target="../tags/tag45.xml"/><Relationship Id="rId2" Type="http://schemas.openxmlformats.org/officeDocument/2006/relationships/slideLayout" Target="../slideLayouts/slideLayout7.xml"/><Relationship Id="rId3" Type="http://schemas.openxmlformats.org/officeDocument/2006/relationships/image" Target="../media/image8.tiff"/></Relationships>
</file>

<file path=ppt/slides/_rels/slide35.xml.rels><?xml version="1.0" encoding="UTF-8" standalone="yes"?>
<Relationships xmlns="http://schemas.openxmlformats.org/package/2006/relationships"><Relationship Id="rId1" Type="http://schemas.openxmlformats.org/officeDocument/2006/relationships/tags" Target="../tags/tag46.xml"/><Relationship Id="rId2" Type="http://schemas.openxmlformats.org/officeDocument/2006/relationships/slideLayout" Target="../slideLayouts/slideLayout7.xml"/><Relationship Id="rId3" Type="http://schemas.openxmlformats.org/officeDocument/2006/relationships/image" Target="../media/image8.tiff"/></Relationships>
</file>

<file path=ppt/slides/_rels/slide36.xml.rels><?xml version="1.0" encoding="UTF-8" standalone="yes"?>
<Relationships xmlns="http://schemas.openxmlformats.org/package/2006/relationships"><Relationship Id="rId1" Type="http://schemas.openxmlformats.org/officeDocument/2006/relationships/tags" Target="../tags/tag47.xml"/><Relationship Id="rId2" Type="http://schemas.openxmlformats.org/officeDocument/2006/relationships/slideLayout" Target="../slideLayouts/slideLayout7.xml"/><Relationship Id="rId3" Type="http://schemas.openxmlformats.org/officeDocument/2006/relationships/image" Target="../media/image8.tiff"/></Relationships>
</file>

<file path=ppt/slides/_rels/slide37.xml.rels><?xml version="1.0" encoding="UTF-8" standalone="yes"?>
<Relationships xmlns="http://schemas.openxmlformats.org/package/2006/relationships"><Relationship Id="rId1" Type="http://schemas.openxmlformats.org/officeDocument/2006/relationships/tags" Target="../tags/tag48.xml"/><Relationship Id="rId2" Type="http://schemas.openxmlformats.org/officeDocument/2006/relationships/slideLayout" Target="../slideLayouts/slideLayout7.xml"/><Relationship Id="rId3" Type="http://schemas.openxmlformats.org/officeDocument/2006/relationships/image" Target="../media/image8.tiff"/></Relationships>
</file>

<file path=ppt/slides/_rels/slide38.xml.rels><?xml version="1.0" encoding="UTF-8" standalone="yes"?>
<Relationships xmlns="http://schemas.openxmlformats.org/package/2006/relationships"><Relationship Id="rId1" Type="http://schemas.openxmlformats.org/officeDocument/2006/relationships/tags" Target="../tags/tag49.xml"/><Relationship Id="rId2" Type="http://schemas.openxmlformats.org/officeDocument/2006/relationships/slideLayout" Target="../slideLayouts/slideLayout7.xml"/><Relationship Id="rId3" Type="http://schemas.openxmlformats.org/officeDocument/2006/relationships/image" Target="../media/image8.tiff"/></Relationships>
</file>

<file path=ppt/slides/_rels/slide39.xml.rels><?xml version="1.0" encoding="UTF-8" standalone="yes"?>
<Relationships xmlns="http://schemas.openxmlformats.org/package/2006/relationships"><Relationship Id="rId1" Type="http://schemas.openxmlformats.org/officeDocument/2006/relationships/tags" Target="../tags/tag50.xml"/><Relationship Id="rId2" Type="http://schemas.openxmlformats.org/officeDocument/2006/relationships/slideLayout" Target="../slideLayouts/slideLayout7.xml"/><Relationship Id="rId3" Type="http://schemas.openxmlformats.org/officeDocument/2006/relationships/image" Target="../media/image8.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tags" Target="../tags/tag51.xml"/><Relationship Id="rId2" Type="http://schemas.openxmlformats.org/officeDocument/2006/relationships/slideLayout" Target="../slideLayouts/slideLayout7.xml"/><Relationship Id="rId3" Type="http://schemas.openxmlformats.org/officeDocument/2006/relationships/image" Target="../media/image8.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tags" Target="../tags/tag52.xml"/><Relationship Id="rId2"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image" Target="../media/image14.jpeg"/><Relationship Id="rId1" Type="http://schemas.openxmlformats.org/officeDocument/2006/relationships/tags" Target="../tags/tag53.xml"/><Relationship Id="rId2"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24.xml"/><Relationship Id="rId4" Type="http://schemas.openxmlformats.org/officeDocument/2006/relationships/image" Target="../media/image15.png"/><Relationship Id="rId1" Type="http://schemas.openxmlformats.org/officeDocument/2006/relationships/tags" Target="../tags/tag54.xml"/><Relationship Id="rId2"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tags" Target="../tags/tag55.xml"/><Relationship Id="rId2" Type="http://schemas.openxmlformats.org/officeDocument/2006/relationships/slideLayout" Target="../slideLayouts/slideLayout7.xml"/><Relationship Id="rId3" Type="http://schemas.openxmlformats.org/officeDocument/2006/relationships/notesSlide" Target="../notesSlides/notesSlide25.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6.xml"/><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tags" Target="../tags/tag56.xml"/><Relationship Id="rId2"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7.xml"/><Relationship Id="rId4" Type="http://schemas.openxmlformats.org/officeDocument/2006/relationships/image" Target="../media/image18.png"/><Relationship Id="rId1" Type="http://schemas.openxmlformats.org/officeDocument/2006/relationships/tags" Target="../tags/tag57.xml"/><Relationship Id="rId2"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tags" Target="../tags/tag58.xml"/><Relationship Id="rId2" Type="http://schemas.openxmlformats.org/officeDocument/2006/relationships/slideLayout" Target="../slideLayouts/slideLayout7.xml"/><Relationship Id="rId3" Type="http://schemas.openxmlformats.org/officeDocument/2006/relationships/notesSlide" Target="../notesSlides/notesSlide28.xml"/></Relationships>
</file>

<file path=ppt/slides/_rels/slide49.xml.rels><?xml version="1.0" encoding="UTF-8" standalone="yes"?>
<Relationships xmlns="http://schemas.openxmlformats.org/package/2006/relationships"><Relationship Id="rId1" Type="http://schemas.openxmlformats.org/officeDocument/2006/relationships/tags" Target="../tags/tag59.xml"/><Relationship Id="rId2" Type="http://schemas.openxmlformats.org/officeDocument/2006/relationships/slideLayout" Target="../slideLayouts/slideLayout7.xml"/><Relationship Id="rId3" Type="http://schemas.openxmlformats.org/officeDocument/2006/relationships/notesSlide" Target="../notesSlides/notesSlide29.xml"/></Relationships>
</file>

<file path=ppt/slides/_rels/slide5.xml.rels><?xml version="1.0" encoding="UTF-8" standalone="yes"?>
<Relationships xmlns="http://schemas.openxmlformats.org/package/2006/relationships"><Relationship Id="rId1" Type="http://schemas.openxmlformats.org/officeDocument/2006/relationships/tags" Target="../tags/tag21.xml"/><Relationship Id="rId2" Type="http://schemas.openxmlformats.org/officeDocument/2006/relationships/slideLayout" Target="../slideLayouts/slideLayout7.xml"/><Relationship Id="rId3"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tags" Target="../tags/tag60.xml"/><Relationship Id="rId2" Type="http://schemas.openxmlformats.org/officeDocument/2006/relationships/slideLayout" Target="../slideLayouts/slideLayout7.xml"/><Relationship Id="rId3" Type="http://schemas.openxmlformats.org/officeDocument/2006/relationships/notesSlide" Target="../notesSlides/notesSlide30.xml"/></Relationships>
</file>

<file path=ppt/slides/_rels/slide51.xml.rels><?xml version="1.0" encoding="UTF-8" standalone="yes"?>
<Relationships xmlns="http://schemas.openxmlformats.org/package/2006/relationships"><Relationship Id="rId1" Type="http://schemas.openxmlformats.org/officeDocument/2006/relationships/tags" Target="../tags/tag61.xml"/><Relationship Id="rId2" Type="http://schemas.openxmlformats.org/officeDocument/2006/relationships/slideLayout" Target="../slideLayouts/slideLayout7.xml"/><Relationship Id="rId3" Type="http://schemas.openxmlformats.org/officeDocument/2006/relationships/notesSlide" Target="../notesSlides/notesSlide31.xml"/></Relationships>
</file>

<file path=ppt/slides/_rels/slide52.xml.rels><?xml version="1.0" encoding="UTF-8" standalone="yes"?>
<Relationships xmlns="http://schemas.openxmlformats.org/package/2006/relationships"><Relationship Id="rId1" Type="http://schemas.openxmlformats.org/officeDocument/2006/relationships/tags" Target="../tags/tag62.xml"/><Relationship Id="rId2" Type="http://schemas.openxmlformats.org/officeDocument/2006/relationships/slideLayout" Target="../slideLayouts/slideLayout7.xml"/><Relationship Id="rId3" Type="http://schemas.openxmlformats.org/officeDocument/2006/relationships/notesSlide" Target="../notesSlides/notesSlide32.xml"/></Relationships>
</file>

<file path=ppt/slides/_rels/slide53.xml.rels><?xml version="1.0" encoding="UTF-8" standalone="yes"?>
<Relationships xmlns="http://schemas.openxmlformats.org/package/2006/relationships"><Relationship Id="rId1" Type="http://schemas.openxmlformats.org/officeDocument/2006/relationships/tags" Target="../tags/tag63.xml"/><Relationship Id="rId2"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tags" Target="../tags/tag64.xml"/><Relationship Id="rId2" Type="http://schemas.openxmlformats.org/officeDocument/2006/relationships/slideLayout" Target="../slideLayouts/slideLayout7.xml"/><Relationship Id="rId3" Type="http://schemas.openxmlformats.org/officeDocument/2006/relationships/image" Target="../media/image8.tiff"/></Relationships>
</file>

<file path=ppt/slides/_rels/slide55.xml.rels><?xml version="1.0" encoding="UTF-8" standalone="yes"?>
<Relationships xmlns="http://schemas.openxmlformats.org/package/2006/relationships"><Relationship Id="rId1" Type="http://schemas.openxmlformats.org/officeDocument/2006/relationships/tags" Target="../tags/tag65.xml"/><Relationship Id="rId2" Type="http://schemas.openxmlformats.org/officeDocument/2006/relationships/slideLayout" Target="../slideLayouts/slideLayout7.xml"/><Relationship Id="rId3" Type="http://schemas.openxmlformats.org/officeDocument/2006/relationships/image" Target="../media/image8.tiff"/></Relationships>
</file>

<file path=ppt/slides/_rels/slide56.xml.rels><?xml version="1.0" encoding="UTF-8" standalone="yes"?>
<Relationships xmlns="http://schemas.openxmlformats.org/package/2006/relationships"><Relationship Id="rId1" Type="http://schemas.openxmlformats.org/officeDocument/2006/relationships/tags" Target="../tags/tag66.xml"/><Relationship Id="rId2" Type="http://schemas.openxmlformats.org/officeDocument/2006/relationships/slideLayout" Target="../slideLayouts/slideLayout7.xml"/><Relationship Id="rId3" Type="http://schemas.openxmlformats.org/officeDocument/2006/relationships/image" Target="../media/image8.tiff"/></Relationships>
</file>

<file path=ppt/slides/_rels/slide57.xml.rels><?xml version="1.0" encoding="UTF-8" standalone="yes"?>
<Relationships xmlns="http://schemas.openxmlformats.org/package/2006/relationships"><Relationship Id="rId1" Type="http://schemas.openxmlformats.org/officeDocument/2006/relationships/tags" Target="../tags/tag67.xml"/><Relationship Id="rId2" Type="http://schemas.openxmlformats.org/officeDocument/2006/relationships/slideLayout" Target="../slideLayouts/slideLayout7.xml"/><Relationship Id="rId3" Type="http://schemas.openxmlformats.org/officeDocument/2006/relationships/image" Target="../media/image8.tiff"/></Relationships>
</file>

<file path=ppt/slides/_rels/slide58.xml.rels><?xml version="1.0" encoding="UTF-8" standalone="yes"?>
<Relationships xmlns="http://schemas.openxmlformats.org/package/2006/relationships"><Relationship Id="rId1" Type="http://schemas.openxmlformats.org/officeDocument/2006/relationships/tags" Target="../tags/tag68.xml"/><Relationship Id="rId2" Type="http://schemas.openxmlformats.org/officeDocument/2006/relationships/slideLayout" Target="../slideLayouts/slideLayout7.xml"/><Relationship Id="rId3" Type="http://schemas.openxmlformats.org/officeDocument/2006/relationships/image" Target="../media/image8.tiff"/></Relationships>
</file>

<file path=ppt/slides/_rels/slide59.xml.rels><?xml version="1.0" encoding="UTF-8" standalone="yes"?>
<Relationships xmlns="http://schemas.openxmlformats.org/package/2006/relationships"><Relationship Id="rId1" Type="http://schemas.openxmlformats.org/officeDocument/2006/relationships/tags" Target="../tags/tag69.xml"/><Relationship Id="rId2" Type="http://schemas.openxmlformats.org/officeDocument/2006/relationships/slideLayout" Target="../slideLayouts/slideLayout7.xml"/><Relationship Id="rId3" Type="http://schemas.openxmlformats.org/officeDocument/2006/relationships/image" Target="../media/image8.tiff"/></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tags" Target="../tags/tag22.xml"/><Relationship Id="rId2"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tags" Target="../tags/tag70.xml"/><Relationship Id="rId2" Type="http://schemas.openxmlformats.org/officeDocument/2006/relationships/slideLayout" Target="../slideLayouts/slideLayout7.xml"/><Relationship Id="rId3" Type="http://schemas.openxmlformats.org/officeDocument/2006/relationships/image" Target="../media/image8.tiff"/></Relationships>
</file>

<file path=ppt/slides/_rels/slide61.xml.rels><?xml version="1.0" encoding="UTF-8" standalone="yes"?>
<Relationships xmlns="http://schemas.openxmlformats.org/package/2006/relationships"><Relationship Id="rId1" Type="http://schemas.openxmlformats.org/officeDocument/2006/relationships/tags" Target="../tags/tag71.xml"/><Relationship Id="rId2" Type="http://schemas.openxmlformats.org/officeDocument/2006/relationships/slideLayout" Target="../slideLayouts/slideLayout7.xml"/><Relationship Id="rId3" Type="http://schemas.openxmlformats.org/officeDocument/2006/relationships/image" Target="../media/image8.tiff"/></Relationships>
</file>

<file path=ppt/slides/_rels/slide62.xml.rels><?xml version="1.0" encoding="UTF-8" standalone="yes"?>
<Relationships xmlns="http://schemas.openxmlformats.org/package/2006/relationships"><Relationship Id="rId1" Type="http://schemas.openxmlformats.org/officeDocument/2006/relationships/tags" Target="../tags/tag72.xml"/><Relationship Id="rId2" Type="http://schemas.openxmlformats.org/officeDocument/2006/relationships/slideLayout" Target="../slideLayouts/slideLayout7.xml"/><Relationship Id="rId3" Type="http://schemas.openxmlformats.org/officeDocument/2006/relationships/image" Target="../media/image8.tiff"/></Relationships>
</file>

<file path=ppt/slides/_rels/slide63.xml.rels><?xml version="1.0" encoding="UTF-8" standalone="yes"?>
<Relationships xmlns="http://schemas.openxmlformats.org/package/2006/relationships"><Relationship Id="rId1" Type="http://schemas.openxmlformats.org/officeDocument/2006/relationships/tags" Target="../tags/tag73.xml"/><Relationship Id="rId2" Type="http://schemas.openxmlformats.org/officeDocument/2006/relationships/slideLayout" Target="../slideLayouts/slideLayout7.xml"/><Relationship Id="rId3" Type="http://schemas.openxmlformats.org/officeDocument/2006/relationships/image" Target="../media/image8.tif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19.png"/></Relationships>
</file>

<file path=ppt/slides/_rels/slide65.xml.rels><?xml version="1.0" encoding="UTF-8" standalone="yes"?>
<Relationships xmlns="http://schemas.openxmlformats.org/package/2006/relationships"><Relationship Id="rId1" Type="http://schemas.openxmlformats.org/officeDocument/2006/relationships/tags" Target="../tags/tag74.xml"/><Relationship Id="rId2" Type="http://schemas.openxmlformats.org/officeDocument/2006/relationships/slideLayout" Target="../slideLayouts/slideLayout7.xml"/><Relationship Id="rId3" Type="http://schemas.openxmlformats.org/officeDocument/2006/relationships/notesSlide" Target="../notesSlides/notesSlide34.xml"/></Relationships>
</file>

<file path=ppt/slides/_rels/slide66.xml.rels><?xml version="1.0" encoding="UTF-8" standalone="yes"?>
<Relationships xmlns="http://schemas.openxmlformats.org/package/2006/relationships"><Relationship Id="rId1" Type="http://schemas.openxmlformats.org/officeDocument/2006/relationships/tags" Target="../tags/tag75.xml"/><Relationship Id="rId2" Type="http://schemas.openxmlformats.org/officeDocument/2006/relationships/slideLayout" Target="../slideLayouts/slideLayout7.xml"/><Relationship Id="rId3" Type="http://schemas.openxmlformats.org/officeDocument/2006/relationships/notesSlide" Target="../notesSlides/notesSlide35.xml"/></Relationships>
</file>

<file path=ppt/slides/_rels/slide67.xml.rels><?xml version="1.0" encoding="UTF-8" standalone="yes"?>
<Relationships xmlns="http://schemas.openxmlformats.org/package/2006/relationships"><Relationship Id="rId1" Type="http://schemas.openxmlformats.org/officeDocument/2006/relationships/tags" Target="../tags/tag76.xml"/><Relationship Id="rId2" Type="http://schemas.openxmlformats.org/officeDocument/2006/relationships/slideLayout" Target="../slideLayouts/slideLayout7.xml"/><Relationship Id="rId3" Type="http://schemas.openxmlformats.org/officeDocument/2006/relationships/notesSlide" Target="../notesSlides/notesSlide36.xml"/></Relationships>
</file>

<file path=ppt/slides/_rels/slide68.xml.rels><?xml version="1.0" encoding="UTF-8" standalone="yes"?>
<Relationships xmlns="http://schemas.openxmlformats.org/package/2006/relationships"><Relationship Id="rId1" Type="http://schemas.openxmlformats.org/officeDocument/2006/relationships/tags" Target="../tags/tag77.xml"/><Relationship Id="rId2" Type="http://schemas.openxmlformats.org/officeDocument/2006/relationships/slideLayout" Target="../slideLayouts/slideLayout7.xml"/><Relationship Id="rId3" Type="http://schemas.openxmlformats.org/officeDocument/2006/relationships/notesSlide" Target="../notesSlides/notesSlide37.xml"/></Relationships>
</file>

<file path=ppt/slides/_rels/slide69.xml.rels><?xml version="1.0" encoding="UTF-8" standalone="yes"?>
<Relationships xmlns="http://schemas.openxmlformats.org/package/2006/relationships"><Relationship Id="rId1" Type="http://schemas.openxmlformats.org/officeDocument/2006/relationships/tags" Target="../tags/tag78.xml"/><Relationship Id="rId2" Type="http://schemas.openxmlformats.org/officeDocument/2006/relationships/slideLayout" Target="../slideLayouts/slideLayout7.xml"/><Relationship Id="rId3" Type="http://schemas.openxmlformats.org/officeDocument/2006/relationships/notesSlide" Target="../notesSlides/notesSlide38.xml"/></Relationships>
</file>

<file path=ppt/slides/_rels/slide7.xml.rels><?xml version="1.0" encoding="UTF-8" standalone="yes"?>
<Relationships xmlns="http://schemas.openxmlformats.org/package/2006/relationships"><Relationship Id="rId1" Type="http://schemas.openxmlformats.org/officeDocument/2006/relationships/tags" Target="../tags/tag23.xml"/><Relationship Id="rId2"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tags" Target="../tags/tag79.xml"/><Relationship Id="rId2"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tags" Target="../tags/tag80.xml"/><Relationship Id="rId2"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tags" Target="../tags/tag81.xml"/><Relationship Id="rId2" Type="http://schemas.openxmlformats.org/officeDocument/2006/relationships/slideLayout" Target="../slideLayouts/slideLayout7.xml"/><Relationship Id="rId3" Type="http://schemas.openxmlformats.org/officeDocument/2006/relationships/notesSlide" Target="../notesSlides/notesSlide39.xml"/></Relationships>
</file>

<file path=ppt/slides/_rels/slide73.xml.rels><?xml version="1.0" encoding="UTF-8" standalone="yes"?>
<Relationships xmlns="http://schemas.openxmlformats.org/package/2006/relationships"><Relationship Id="rId1" Type="http://schemas.openxmlformats.org/officeDocument/2006/relationships/tags" Target="../tags/tag82.xml"/><Relationship Id="rId2" Type="http://schemas.openxmlformats.org/officeDocument/2006/relationships/slideLayout" Target="../slideLayouts/slideLayout7.xml"/><Relationship Id="rId3" Type="http://schemas.openxmlformats.org/officeDocument/2006/relationships/notesSlide" Target="../notesSlides/notesSlide40.xml"/></Relationships>
</file>

<file path=ppt/slides/_rels/slide74.xml.rels><?xml version="1.0" encoding="UTF-8" standalone="yes"?>
<Relationships xmlns="http://schemas.openxmlformats.org/package/2006/relationships"><Relationship Id="rId1" Type="http://schemas.openxmlformats.org/officeDocument/2006/relationships/tags" Target="../tags/tag83.xml"/><Relationship Id="rId2" Type="http://schemas.openxmlformats.org/officeDocument/2006/relationships/slideLayout" Target="../slideLayouts/slideLayout7.xml"/><Relationship Id="rId3" Type="http://schemas.openxmlformats.org/officeDocument/2006/relationships/notesSlide" Target="../notesSlides/notesSlide41.xml"/></Relationships>
</file>

<file path=ppt/slides/_rels/slide75.xml.rels><?xml version="1.0" encoding="UTF-8" standalone="yes"?>
<Relationships xmlns="http://schemas.openxmlformats.org/package/2006/relationships"><Relationship Id="rId1" Type="http://schemas.openxmlformats.org/officeDocument/2006/relationships/tags" Target="../tags/tag84.xml"/><Relationship Id="rId2"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tags" Target="../tags/tag85.xml"/><Relationship Id="rId2" Type="http://schemas.openxmlformats.org/officeDocument/2006/relationships/slideLayout" Target="../slideLayouts/slideLayout7.xml"/><Relationship Id="rId3" Type="http://schemas.openxmlformats.org/officeDocument/2006/relationships/notesSlide" Target="../notesSlides/notesSlide42.xml"/></Relationships>
</file>

<file path=ppt/slides/_rels/slide77.xml.rels><?xml version="1.0" encoding="UTF-8" standalone="yes"?>
<Relationships xmlns="http://schemas.openxmlformats.org/package/2006/relationships"><Relationship Id="rId1" Type="http://schemas.openxmlformats.org/officeDocument/2006/relationships/tags" Target="../tags/tag86.xml"/><Relationship Id="rId2" Type="http://schemas.openxmlformats.org/officeDocument/2006/relationships/slideLayout" Target="../slideLayouts/slideLayout7.xml"/><Relationship Id="rId3" Type="http://schemas.openxmlformats.org/officeDocument/2006/relationships/notesSlide" Target="../notesSlides/notesSlide43.xml"/></Relationships>
</file>

<file path=ppt/slides/_rels/slide78.xml.rels><?xml version="1.0" encoding="UTF-8" standalone="yes"?>
<Relationships xmlns="http://schemas.openxmlformats.org/package/2006/relationships"><Relationship Id="rId1" Type="http://schemas.openxmlformats.org/officeDocument/2006/relationships/tags" Target="../tags/tag87.xml"/><Relationship Id="rId2" Type="http://schemas.openxmlformats.org/officeDocument/2006/relationships/slideLayout" Target="../slideLayouts/slideLayout7.xml"/><Relationship Id="rId3" Type="http://schemas.openxmlformats.org/officeDocument/2006/relationships/notesSlide" Target="../notesSlides/notesSlide44.xml"/></Relationships>
</file>

<file path=ppt/slides/_rels/slide79.xml.rels><?xml version="1.0" encoding="UTF-8" standalone="yes"?>
<Relationships xmlns="http://schemas.openxmlformats.org/package/2006/relationships"><Relationship Id="rId1" Type="http://schemas.openxmlformats.org/officeDocument/2006/relationships/tags" Target="../tags/tag88.xml"/><Relationship Id="rId2" Type="http://schemas.openxmlformats.org/officeDocument/2006/relationships/slideLayout" Target="../slideLayouts/slideLayout7.xml"/><Relationship Id="rId3" Type="http://schemas.openxmlformats.org/officeDocument/2006/relationships/notesSlide" Target="../notesSlides/notesSlide45.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tags" Target="../tags/tag24.xml"/><Relationship Id="rId2"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tags" Target="../tags/tag89.xml"/><Relationship Id="rId2" Type="http://schemas.openxmlformats.org/officeDocument/2006/relationships/slideLayout" Target="../slideLayouts/slideLayout7.xml"/><Relationship Id="rId3" Type="http://schemas.openxmlformats.org/officeDocument/2006/relationships/notesSlide" Target="../notesSlides/notesSlide46.xml"/></Relationships>
</file>

<file path=ppt/slides/_rels/slide81.xml.rels><?xml version="1.0" encoding="UTF-8" standalone="yes"?>
<Relationships xmlns="http://schemas.openxmlformats.org/package/2006/relationships"><Relationship Id="rId1" Type="http://schemas.openxmlformats.org/officeDocument/2006/relationships/tags" Target="../tags/tag90.xml"/><Relationship Id="rId2" Type="http://schemas.openxmlformats.org/officeDocument/2006/relationships/slideLayout" Target="../slideLayouts/slideLayout7.xml"/><Relationship Id="rId3" Type="http://schemas.openxmlformats.org/officeDocument/2006/relationships/notesSlide" Target="../notesSlides/notesSlide47.xml"/></Relationships>
</file>

<file path=ppt/slides/_rels/slide8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tags" Target="../tags/tag91.xml"/><Relationship Id="rId2"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48.xml"/><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tags" Target="../tags/tag92.xml"/><Relationship Id="rId2"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49.xml"/><Relationship Id="rId4" Type="http://schemas.openxmlformats.org/officeDocument/2006/relationships/image" Target="../media/image24.png"/><Relationship Id="rId5" Type="http://schemas.openxmlformats.org/officeDocument/2006/relationships/image" Target="../media/image25.png"/><Relationship Id="rId1" Type="http://schemas.openxmlformats.org/officeDocument/2006/relationships/tags" Target="../tags/tag93.xml"/><Relationship Id="rId2"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50.xml"/><Relationship Id="rId4" Type="http://schemas.openxmlformats.org/officeDocument/2006/relationships/image" Target="../media/image26.png"/><Relationship Id="rId5" Type="http://schemas.openxmlformats.org/officeDocument/2006/relationships/image" Target="../media/image25.png"/><Relationship Id="rId1" Type="http://schemas.openxmlformats.org/officeDocument/2006/relationships/tags" Target="../tags/tag94.xml"/><Relationship Id="rId2"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51.xml"/><Relationship Id="rId4" Type="http://schemas.openxmlformats.org/officeDocument/2006/relationships/image" Target="../media/image27.png"/><Relationship Id="rId5" Type="http://schemas.openxmlformats.org/officeDocument/2006/relationships/image" Target="../media/image25.png"/><Relationship Id="rId1" Type="http://schemas.openxmlformats.org/officeDocument/2006/relationships/tags" Target="../tags/tag95.xml"/><Relationship Id="rId2"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52.xml"/><Relationship Id="rId4" Type="http://schemas.openxmlformats.org/officeDocument/2006/relationships/image" Target="../media/image28.png"/><Relationship Id="rId5" Type="http://schemas.openxmlformats.org/officeDocument/2006/relationships/image" Target="../media/image25.png"/><Relationship Id="rId1" Type="http://schemas.openxmlformats.org/officeDocument/2006/relationships/tags" Target="../tags/tag96.xml"/><Relationship Id="rId2"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tags" Target="../tags/tag97.xml"/><Relationship Id="rId2" Type="http://schemas.openxmlformats.org/officeDocument/2006/relationships/slideLayout" Target="../slideLayouts/slideLayout7.xml"/><Relationship Id="rId3" Type="http://schemas.openxmlformats.org/officeDocument/2006/relationships/image" Target="../media/image8.tiff"/></Relationships>
</file>

<file path=ppt/slides/_rels/slide89.xml.rels><?xml version="1.0" encoding="UTF-8" standalone="yes"?>
<Relationships xmlns="http://schemas.openxmlformats.org/package/2006/relationships"><Relationship Id="rId1" Type="http://schemas.openxmlformats.org/officeDocument/2006/relationships/tags" Target="../tags/tag98.xml"/><Relationship Id="rId2" Type="http://schemas.openxmlformats.org/officeDocument/2006/relationships/slideLayout" Target="../slideLayouts/slideLayout7.xml"/><Relationship Id="rId3" Type="http://schemas.openxmlformats.org/officeDocument/2006/relationships/image" Target="../media/image8.tiff"/></Relationships>
</file>

<file path=ppt/slides/_rels/slide9.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90.xml.rels><?xml version="1.0" encoding="UTF-8" standalone="yes"?>
<Relationships xmlns="http://schemas.openxmlformats.org/package/2006/relationships"><Relationship Id="rId1" Type="http://schemas.openxmlformats.org/officeDocument/2006/relationships/tags" Target="../tags/tag99.xml"/><Relationship Id="rId2" Type="http://schemas.openxmlformats.org/officeDocument/2006/relationships/slideLayout" Target="../slideLayouts/slideLayout7.xml"/><Relationship Id="rId3" Type="http://schemas.openxmlformats.org/officeDocument/2006/relationships/image" Target="../media/image8.tiff"/></Relationships>
</file>

<file path=ppt/slides/_rels/slide9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8.tiff"/><Relationship Id="rId1" Type="http://schemas.openxmlformats.org/officeDocument/2006/relationships/tags" Target="../tags/tag100.xml"/><Relationship Id="rId2"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tags" Target="../tags/tag101.xml"/><Relationship Id="rId2" Type="http://schemas.openxmlformats.org/officeDocument/2006/relationships/slideLayout" Target="../slideLayouts/slideLayout7.xml"/><Relationship Id="rId3" Type="http://schemas.openxmlformats.org/officeDocument/2006/relationships/image" Target="../media/image8.tiff"/></Relationships>
</file>

<file path=ppt/slides/_rels/slide93.xml.rels><?xml version="1.0" encoding="UTF-8" standalone="yes"?>
<Relationships xmlns="http://schemas.openxmlformats.org/package/2006/relationships"><Relationship Id="rId1" Type="http://schemas.openxmlformats.org/officeDocument/2006/relationships/tags" Target="../tags/tag102.xml"/><Relationship Id="rId2" Type="http://schemas.openxmlformats.org/officeDocument/2006/relationships/slideLayout" Target="../slideLayouts/slideLayout7.xml"/><Relationship Id="rId3" Type="http://schemas.openxmlformats.org/officeDocument/2006/relationships/image" Target="../media/image8.tiff"/></Relationships>
</file>

<file path=ppt/slides/_rels/slide94.xml.rels><?xml version="1.0" encoding="UTF-8" standalone="yes"?>
<Relationships xmlns="http://schemas.openxmlformats.org/package/2006/relationships"><Relationship Id="rId1" Type="http://schemas.openxmlformats.org/officeDocument/2006/relationships/tags" Target="../tags/tag103.xml"/><Relationship Id="rId2" Type="http://schemas.openxmlformats.org/officeDocument/2006/relationships/slideLayout" Target="../slideLayouts/slideLayout7.xml"/><Relationship Id="rId3" Type="http://schemas.openxmlformats.org/officeDocument/2006/relationships/image" Target="../media/image8.tiff"/></Relationships>
</file>

<file path=ppt/slides/_rels/slide95.xml.rels><?xml version="1.0" encoding="UTF-8" standalone="yes"?>
<Relationships xmlns="http://schemas.openxmlformats.org/package/2006/relationships"><Relationship Id="rId1" Type="http://schemas.openxmlformats.org/officeDocument/2006/relationships/tags" Target="../tags/tag104.xml"/><Relationship Id="rId2" Type="http://schemas.openxmlformats.org/officeDocument/2006/relationships/slideLayout" Target="../slideLayouts/slideLayout7.xml"/><Relationship Id="rId3" Type="http://schemas.openxmlformats.org/officeDocument/2006/relationships/image" Target="../media/image8.tiff"/></Relationships>
</file>

<file path=ppt/slides/_rels/slide96.xml.rels><?xml version="1.0" encoding="UTF-8" standalone="yes"?>
<Relationships xmlns="http://schemas.openxmlformats.org/package/2006/relationships"><Relationship Id="rId1" Type="http://schemas.openxmlformats.org/officeDocument/2006/relationships/tags" Target="../tags/tag105.xml"/><Relationship Id="rId2" Type="http://schemas.openxmlformats.org/officeDocument/2006/relationships/slideLayout" Target="../slideLayouts/slideLayout7.xml"/><Relationship Id="rId3" Type="http://schemas.openxmlformats.org/officeDocument/2006/relationships/image" Target="../media/image8.tiff"/></Relationships>
</file>

<file path=ppt/slides/_rels/slide97.xml.rels><?xml version="1.0" encoding="UTF-8" standalone="yes"?>
<Relationships xmlns="http://schemas.openxmlformats.org/package/2006/relationships"><Relationship Id="rId1" Type="http://schemas.openxmlformats.org/officeDocument/2006/relationships/tags" Target="../tags/tag106.xml"/><Relationship Id="rId2" Type="http://schemas.openxmlformats.org/officeDocument/2006/relationships/slideLayout" Target="../slideLayouts/slideLayout7.xml"/><Relationship Id="rId3" Type="http://schemas.openxmlformats.org/officeDocument/2006/relationships/image" Target="../media/image8.tif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 Id="rId3"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图片 10"/>
          <p:cNvPicPr>
            <a:picLocks noChangeAspect="1"/>
          </p:cNvPicPr>
          <p:nvPr/>
        </p:nvPicPr>
        <p:blipFill>
          <a:blip r:embed="rId3"/>
          <a:stretch>
            <a:fillRect/>
          </a:stretch>
        </p:blipFill>
        <p:spPr>
          <a:xfrm>
            <a:off x="0" y="0"/>
            <a:ext cx="12192000" cy="6858000"/>
          </a:xfrm>
          <a:prstGeom prst="rect">
            <a:avLst/>
          </a:prstGeom>
          <a:noFill/>
          <a:ln w="9525">
            <a:noFill/>
          </a:ln>
        </p:spPr>
      </p:pic>
      <p:sp>
        <p:nvSpPr>
          <p:cNvPr id="2050" name="标题 1"/>
          <p:cNvSpPr>
            <a:spLocks noGrp="1"/>
          </p:cNvSpPr>
          <p:nvPr>
            <p:ph type="ctrTitle"/>
          </p:nvPr>
        </p:nvSpPr>
        <p:spPr>
          <a:xfrm>
            <a:off x="1447800" y="3833813"/>
            <a:ext cx="7151688" cy="989012"/>
          </a:xfrm>
        </p:spPr>
        <p:txBody>
          <a:bodyPr vert="horz" wrap="square" lIns="91440" tIns="45720" rIns="91440" bIns="45720" anchor="b"/>
          <a:lstStyle/>
          <a:p>
            <a:pPr algn="l" defTabSz="914400">
              <a:buNone/>
            </a:pPr>
            <a:r>
              <a:rPr lang="zh-CN" altLang="en-US" sz="4800" dirty="0" smtClean="0">
                <a:latin typeface="黑体" panose="02010609060101010101" pitchFamily="49" charset="-122"/>
                <a:ea typeface="黑体" panose="02010609060101010101" pitchFamily="49" charset="-122"/>
              </a:rPr>
              <a:t>计算机网络</a:t>
            </a:r>
            <a:r>
              <a:rPr lang="zh-CN" altLang="en-US" sz="4800" kern="1200" dirty="0" smtClean="0">
                <a:latin typeface="黑体" panose="02010609060101010101" pitchFamily="49" charset="-122"/>
                <a:ea typeface="黑体" panose="02010609060101010101" pitchFamily="49" charset="-122"/>
              </a:rPr>
              <a:t>原理</a:t>
            </a:r>
            <a:endParaRPr lang="zh-CN" altLang="en-US" sz="4800" kern="1200" dirty="0">
              <a:latin typeface="黑体" panose="02010609060101010101" pitchFamily="49" charset="-122"/>
              <a:ea typeface="黑体" panose="02010609060101010101" pitchFamily="49" charset="-122"/>
            </a:endParaRPr>
          </a:p>
        </p:txBody>
      </p:sp>
      <p:sp>
        <p:nvSpPr>
          <p:cNvPr id="2051" name="副标题 2"/>
          <p:cNvSpPr>
            <a:spLocks noGrp="1"/>
          </p:cNvSpPr>
          <p:nvPr>
            <p:ph type="subTitle" idx="1"/>
          </p:nvPr>
        </p:nvSpPr>
        <p:spPr>
          <a:xfrm>
            <a:off x="1392555" y="5180330"/>
            <a:ext cx="4891088" cy="487363"/>
          </a:xfrm>
        </p:spPr>
        <p:txBody>
          <a:bodyPr vert="horz" wrap="square" lIns="91440" tIns="45720" rIns="91440" bIns="45720" anchor="t"/>
          <a:lstStyle/>
          <a:p>
            <a:pPr algn="l" defTabSz="914400"/>
            <a:r>
              <a:rPr lang="zh-CN" altLang="en-US" dirty="0" smtClean="0">
                <a:latin typeface="黑体" panose="02010609060101010101" pitchFamily="49" charset="-122"/>
                <a:ea typeface="黑体" panose="02010609060101010101" pitchFamily="49" charset="-122"/>
              </a:rPr>
              <a:t>赵珂卉</a:t>
            </a:r>
            <a:r>
              <a:rPr lang="zh-CN" altLang="en-US" kern="1200" dirty="0" smtClean="0">
                <a:latin typeface="黑体" panose="02010609060101010101" pitchFamily="49" charset="-122"/>
                <a:ea typeface="黑体" panose="02010609060101010101" pitchFamily="49" charset="-122"/>
              </a:rPr>
              <a:t>老师</a:t>
            </a:r>
            <a:endParaRPr lang="zh-CN" altLang="en-US" kern="1200" dirty="0">
              <a:latin typeface="黑体" panose="02010609060101010101" pitchFamily="49" charset="-122"/>
              <a:ea typeface="黑体" panose="02010609060101010101" pitchFamily="49" charset="-122"/>
            </a:endParaRPr>
          </a:p>
        </p:txBody>
      </p:sp>
      <p:sp>
        <p:nvSpPr>
          <p:cNvPr id="7" name="矩形 6"/>
          <p:cNvSpPr/>
          <p:nvPr/>
        </p:nvSpPr>
        <p:spPr>
          <a:xfrm>
            <a:off x="1392238" y="3429000"/>
            <a:ext cx="1374775" cy="5461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053" name="图片 7"/>
          <p:cNvPicPr>
            <a:picLocks noChangeAspect="1"/>
          </p:cNvPicPr>
          <p:nvPr/>
        </p:nvPicPr>
        <p:blipFill>
          <a:blip r:embed="rId4"/>
          <a:stretch>
            <a:fillRect/>
          </a:stretch>
        </p:blipFill>
        <p:spPr>
          <a:xfrm>
            <a:off x="1470025" y="3554413"/>
            <a:ext cx="1206500" cy="295275"/>
          </a:xfrm>
          <a:prstGeom prst="rect">
            <a:avLst/>
          </a:prstGeom>
          <a:noFill/>
          <a:ln w="9525">
            <a:noFill/>
          </a:ln>
        </p:spPr>
      </p:pic>
      <p:sp>
        <p:nvSpPr>
          <p:cNvPr id="9" name="矩形 8"/>
          <p:cNvSpPr/>
          <p:nvPr/>
        </p:nvSpPr>
        <p:spPr>
          <a:xfrm>
            <a:off x="1392238" y="4159250"/>
            <a:ext cx="55563" cy="10207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副标题 2"/>
          <p:cNvSpPr txBox="1"/>
          <p:nvPr/>
        </p:nvSpPr>
        <p:spPr>
          <a:xfrm>
            <a:off x="1465263" y="6129338"/>
            <a:ext cx="4891088" cy="487363"/>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buNone/>
            </a:pPr>
            <a:r>
              <a:rPr lang="zh-CN" altLang="en-US" sz="1600">
                <a:solidFill>
                  <a:srgbClr val="A6A6A6"/>
                </a:solidFill>
                <a:latin typeface="微软雅黑" panose="020B0503020204020204" charset="-122"/>
                <a:ea typeface="微软雅黑" panose="020B0503020204020204" charset="-122"/>
              </a:rPr>
              <a:t>学习是一种信仰！ </a:t>
            </a:r>
            <a:r>
              <a:rPr lang="en-US" altLang="zh-CN" sz="1600">
                <a:solidFill>
                  <a:srgbClr val="A6A6A6"/>
                </a:solidFill>
                <a:latin typeface="微软雅黑" panose="020B0503020204020204" charset="-122"/>
                <a:ea typeface="微软雅黑" panose="020B0503020204020204" charset="-122"/>
              </a:rPr>
              <a:t>IN</a:t>
            </a:r>
            <a:r>
              <a:rPr lang="zh-CN" altLang="en-US" sz="1600">
                <a:solidFill>
                  <a:srgbClr val="A6A6A6"/>
                </a:solidFill>
                <a:latin typeface="微软雅黑" panose="020B0503020204020204" charset="-122"/>
                <a:ea typeface="微软雅黑" panose="020B0503020204020204" charset="-122"/>
              </a:rPr>
              <a:t> </a:t>
            </a:r>
            <a:r>
              <a:rPr lang="en-US" altLang="zh-CN" sz="1600">
                <a:solidFill>
                  <a:srgbClr val="A6A6A6"/>
                </a:solidFill>
                <a:latin typeface="微软雅黑" panose="020B0503020204020204" charset="-122"/>
                <a:ea typeface="微软雅黑" panose="020B0503020204020204" charset="-122"/>
              </a:rPr>
              <a:t>LEARING</a:t>
            </a:r>
            <a:r>
              <a:rPr lang="zh-CN" altLang="en-US" sz="1600">
                <a:solidFill>
                  <a:srgbClr val="A6A6A6"/>
                </a:solidFill>
                <a:latin typeface="微软雅黑" panose="020B0503020204020204" charset="-122"/>
                <a:ea typeface="微软雅黑" panose="020B0503020204020204" charset="-122"/>
              </a:rPr>
              <a:t> </a:t>
            </a:r>
            <a:r>
              <a:rPr lang="en-US" altLang="zh-CN" sz="1600">
                <a:solidFill>
                  <a:srgbClr val="A6A6A6"/>
                </a:solidFill>
                <a:latin typeface="微软雅黑" panose="020B0503020204020204" charset="-122"/>
                <a:ea typeface="微软雅黑" panose="020B0503020204020204" charset="-122"/>
              </a:rPr>
              <a:t>WE</a:t>
            </a:r>
            <a:r>
              <a:rPr lang="zh-CN" altLang="en-US" sz="1600">
                <a:solidFill>
                  <a:srgbClr val="A6A6A6"/>
                </a:solidFill>
                <a:latin typeface="微软雅黑" panose="020B0503020204020204" charset="-122"/>
                <a:ea typeface="微软雅黑" panose="020B0503020204020204" charset="-122"/>
              </a:rPr>
              <a:t> </a:t>
            </a:r>
            <a:r>
              <a:rPr lang="en-US" altLang="zh-CN" sz="1600">
                <a:solidFill>
                  <a:srgbClr val="A6A6A6"/>
                </a:solidFill>
                <a:latin typeface="微软雅黑" panose="020B0503020204020204" charset="-122"/>
                <a:ea typeface="微软雅黑" panose="020B0503020204020204" charset="-122"/>
              </a:rPr>
              <a:t>TRUST</a:t>
            </a:r>
            <a:endParaRPr lang="zh-CN" altLang="en-US" sz="1600">
              <a:solidFill>
                <a:srgbClr val="A6A6A6"/>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6.1 </a:t>
            </a:r>
            <a:r>
              <a:rPr lang="zh-CN" altLang="en-US" sz="2800" b="1" dirty="0">
                <a:latin typeface="黑体" panose="02010609060101010101" pitchFamily="49" charset="-122"/>
                <a:ea typeface="黑体" panose="02010609060101010101" pitchFamily="49" charset="-122"/>
                <a:sym typeface="+mn-ea"/>
              </a:rPr>
              <a:t>数据通信基础</a:t>
            </a:r>
          </a:p>
        </p:txBody>
      </p:sp>
      <p:sp>
        <p:nvSpPr>
          <p:cNvPr id="11"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：数据通信基本概念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12" name="TextBox 11"/>
          <p:cNvSpPr txBox="1"/>
          <p:nvPr/>
        </p:nvSpPr>
        <p:spPr>
          <a:xfrm>
            <a:off x="1135025" y="2138093"/>
            <a:ext cx="10002190" cy="2308324"/>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五、信道</a:t>
            </a:r>
            <a:endParaRPr lang="en-US" altLang="zh-CN" sz="2400" dirty="0" smtClean="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 狭义信道：仅是指信号的传输介质。</a:t>
            </a:r>
            <a:endParaRPr lang="en-US" altLang="zh-CN" sz="2400" dirty="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 广义信道：不仅是传输介质，而且包括通信系统中的一些转化装置。</a:t>
            </a:r>
            <a:endParaRPr lang="en-US" altLang="zh-CN" sz="2400" dirty="0" smtClean="0">
              <a:latin typeface="Microsoft YaHei" charset="-122"/>
              <a:ea typeface="Microsoft YaHei" charset="-122"/>
              <a:cs typeface="Microsoft YaHei" charset="-122"/>
            </a:endParaRPr>
          </a:p>
        </p:txBody>
      </p:sp>
      <p:grpSp>
        <p:nvGrpSpPr>
          <p:cNvPr id="6" name="组合 5"/>
          <p:cNvGrpSpPr/>
          <p:nvPr/>
        </p:nvGrpSpPr>
        <p:grpSpPr>
          <a:xfrm>
            <a:off x="0" y="1356334"/>
            <a:ext cx="563526" cy="4145333"/>
            <a:chOff x="0" y="267176"/>
            <a:chExt cx="563526" cy="4145333"/>
          </a:xfrm>
        </p:grpSpPr>
        <p:sp>
          <p:nvSpPr>
            <p:cNvPr id="7" name="矩形 6"/>
            <p:cNvSpPr/>
            <p:nvPr/>
          </p:nvSpPr>
          <p:spPr>
            <a:xfrm>
              <a:off x="0" y="267176"/>
              <a:ext cx="563526" cy="205072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数据通信基本概念</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8" name="矩形 7"/>
            <p:cNvSpPr/>
            <p:nvPr/>
          </p:nvSpPr>
          <p:spPr>
            <a:xfrm>
              <a:off x="0" y="2339160"/>
              <a:ext cx="563526" cy="207334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数据通信系统模型</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en-US" altLang="zh-CN" sz="2800" b="1" dirty="0" smtClean="0">
                <a:latin typeface="黑体" panose="02010609060101010101" pitchFamily="49" charset="-122"/>
                <a:ea typeface="黑体" panose="02010609060101010101" pitchFamily="49" charset="-122"/>
                <a:sym typeface="+mn-ea"/>
              </a:rPr>
              <a:t>6.4 </a:t>
            </a:r>
            <a:r>
              <a:rPr lang="zh-CN" altLang="en-US" sz="2800" b="1" dirty="0" smtClean="0">
                <a:latin typeface="黑体" panose="02010609060101010101" pitchFamily="49" charset="-122"/>
                <a:ea typeface="黑体" panose="02010609060101010101" pitchFamily="49" charset="-122"/>
                <a:sym typeface="+mn-ea"/>
              </a:rPr>
              <a:t>基带传输</a:t>
            </a:r>
            <a:endParaRPr lang="zh-CN" altLang="en-US" sz="2800" b="1" dirty="0">
              <a:latin typeface="黑体" panose="02010609060101010101" pitchFamily="49" charset="-122"/>
              <a:ea typeface="黑体" panose="02010609060101010101" pitchFamily="49" charset="-122"/>
              <a:sym typeface="+mn-ea"/>
            </a:endParaRPr>
          </a:p>
        </p:txBody>
      </p:sp>
      <p:sp>
        <p:nvSpPr>
          <p:cNvPr id="7" name="文本框 6"/>
          <p:cNvSpPr txBox="1"/>
          <p:nvPr/>
        </p:nvSpPr>
        <p:spPr>
          <a:xfrm>
            <a:off x="1340642" y="1974523"/>
            <a:ext cx="9249256" cy="2308324"/>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sym typeface="+mn-ea"/>
              </a:rPr>
              <a:t>信</a:t>
            </a:r>
            <a:r>
              <a:rPr lang="zh-CN" altLang="en-US" sz="2400" dirty="0" smtClean="0">
                <a:latin typeface="Microsoft YaHei" charset="-122"/>
                <a:ea typeface="Microsoft YaHei" charset="-122"/>
                <a:cs typeface="Microsoft YaHei" charset="-122"/>
                <a:sym typeface="+mn-ea"/>
              </a:rPr>
              <a:t>源：模拟</a:t>
            </a:r>
            <a:r>
              <a:rPr lang="zh-CN" altLang="en-US" sz="2400" dirty="0">
                <a:latin typeface="Microsoft YaHei" charset="-122"/>
                <a:ea typeface="Microsoft YaHei" charset="-122"/>
                <a:cs typeface="Microsoft YaHei" charset="-122"/>
                <a:sym typeface="+mn-ea"/>
              </a:rPr>
              <a:t>信</a:t>
            </a:r>
            <a:r>
              <a:rPr lang="zh-CN" altLang="en-US" sz="2400" dirty="0" smtClean="0">
                <a:latin typeface="Microsoft YaHei" charset="-122"/>
                <a:ea typeface="Microsoft YaHei" charset="-122"/>
                <a:cs typeface="Microsoft YaHei" charset="-122"/>
                <a:sym typeface="+mn-ea"/>
              </a:rPr>
              <a:t>源（</a:t>
            </a:r>
            <a:r>
              <a:rPr lang="zh-CN" altLang="en-US" sz="2400" dirty="0">
                <a:latin typeface="Microsoft YaHei" charset="-122"/>
                <a:ea typeface="Microsoft YaHei" charset="-122"/>
                <a:cs typeface="Microsoft YaHei" charset="-122"/>
                <a:sym typeface="+mn-ea"/>
              </a:rPr>
              <a:t>例如电话</a:t>
            </a:r>
            <a:r>
              <a:rPr lang="zh-CN" altLang="en-US" sz="2400" dirty="0" smtClean="0">
                <a:latin typeface="Microsoft YaHei" charset="-122"/>
                <a:ea typeface="Microsoft YaHei" charset="-122"/>
                <a:cs typeface="Microsoft YaHei" charset="-122"/>
                <a:sym typeface="+mn-ea"/>
              </a:rPr>
              <a:t>）和</a:t>
            </a:r>
            <a:r>
              <a:rPr lang="zh-CN" altLang="en-US" sz="2400" dirty="0">
                <a:latin typeface="Microsoft YaHei" charset="-122"/>
                <a:ea typeface="Microsoft YaHei" charset="-122"/>
                <a:cs typeface="Microsoft YaHei" charset="-122"/>
                <a:sym typeface="+mn-ea"/>
              </a:rPr>
              <a:t>数字信</a:t>
            </a:r>
            <a:r>
              <a:rPr lang="zh-CN" altLang="en-US" sz="2400" dirty="0" smtClean="0">
                <a:latin typeface="Microsoft YaHei" charset="-122"/>
                <a:ea typeface="Microsoft YaHei" charset="-122"/>
                <a:cs typeface="Microsoft YaHei" charset="-122"/>
                <a:sym typeface="+mn-ea"/>
              </a:rPr>
              <a:t>源（</a:t>
            </a:r>
            <a:r>
              <a:rPr lang="zh-CN" altLang="en-US" sz="2400" dirty="0">
                <a:latin typeface="Microsoft YaHei" charset="-122"/>
                <a:ea typeface="Microsoft YaHei" charset="-122"/>
                <a:cs typeface="Microsoft YaHei" charset="-122"/>
                <a:sym typeface="+mn-ea"/>
              </a:rPr>
              <a:t>例如</a:t>
            </a:r>
            <a:r>
              <a:rPr lang="zh-CN" altLang="en-US" sz="2400" dirty="0" smtClean="0">
                <a:latin typeface="Microsoft YaHei" charset="-122"/>
                <a:ea typeface="Microsoft YaHei" charset="-122"/>
                <a:cs typeface="Microsoft YaHei" charset="-122"/>
                <a:sym typeface="+mn-ea"/>
              </a:rPr>
              <a:t>计算机）。</a:t>
            </a:r>
            <a:endParaRPr lang="en-US" altLang="zh-CN" sz="2400" dirty="0" smtClean="0">
              <a:latin typeface="Microsoft YaHei" charset="-122"/>
              <a:ea typeface="Microsoft YaHei" charset="-122"/>
              <a:cs typeface="Microsoft YaHei" charset="-122"/>
              <a:sym typeface="+mn-ea"/>
            </a:endParaRPr>
          </a:p>
          <a:p>
            <a:pPr>
              <a:lnSpc>
                <a:spcPct val="150000"/>
              </a:lnSpc>
            </a:pPr>
            <a:r>
              <a:rPr lang="zh-CN" altLang="en-US" sz="2400" dirty="0">
                <a:solidFill>
                  <a:srgbClr val="FF0000"/>
                </a:solidFill>
                <a:latin typeface="Microsoft YaHei" charset="-122"/>
                <a:ea typeface="Microsoft YaHei" charset="-122"/>
                <a:cs typeface="Microsoft YaHei" charset="-122"/>
                <a:sym typeface="+mn-ea"/>
              </a:rPr>
              <a:t>基带信号</a:t>
            </a:r>
            <a:r>
              <a:rPr lang="zh-CN" altLang="en-US" sz="2400" dirty="0">
                <a:latin typeface="Microsoft YaHei" charset="-122"/>
                <a:ea typeface="Microsoft YaHei" charset="-122"/>
                <a:cs typeface="Microsoft YaHei" charset="-122"/>
                <a:sym typeface="+mn-ea"/>
              </a:rPr>
              <a:t>：信源发出的没有经过调制的原始信号。  </a:t>
            </a:r>
            <a:endParaRPr lang="en-US" altLang="zh-CN" sz="2400" dirty="0" smtClean="0">
              <a:latin typeface="Microsoft YaHei" charset="-122"/>
              <a:ea typeface="Microsoft YaHei" charset="-122"/>
              <a:cs typeface="Microsoft YaHei" charset="-122"/>
              <a:sym typeface="+mn-ea"/>
            </a:endParaRPr>
          </a:p>
          <a:p>
            <a:pPr>
              <a:lnSpc>
                <a:spcPct val="150000"/>
              </a:lnSpc>
            </a:pPr>
            <a:r>
              <a:rPr lang="zh-CN" altLang="en-US" sz="2400" dirty="0" smtClean="0">
                <a:latin typeface="Microsoft YaHei" charset="-122"/>
                <a:ea typeface="Microsoft YaHei" charset="-122"/>
                <a:cs typeface="Microsoft YaHei" charset="-122"/>
                <a:sym typeface="+mn-ea"/>
              </a:rPr>
              <a:t>模拟</a:t>
            </a:r>
            <a:r>
              <a:rPr lang="zh-CN" altLang="en-US" sz="2400" dirty="0">
                <a:latin typeface="Microsoft YaHei" charset="-122"/>
                <a:ea typeface="Microsoft YaHei" charset="-122"/>
                <a:cs typeface="Microsoft YaHei" charset="-122"/>
                <a:sym typeface="+mn-ea"/>
              </a:rPr>
              <a:t>信</a:t>
            </a:r>
            <a:r>
              <a:rPr lang="zh-CN" altLang="en-US" sz="2400" dirty="0" smtClean="0">
                <a:latin typeface="Microsoft YaHei" charset="-122"/>
                <a:ea typeface="Microsoft YaHei" charset="-122"/>
                <a:cs typeface="Microsoft YaHei" charset="-122"/>
                <a:sym typeface="+mn-ea"/>
              </a:rPr>
              <a:t>源：发出</a:t>
            </a:r>
            <a:r>
              <a:rPr lang="zh-CN" altLang="en-US" sz="2400" dirty="0">
                <a:latin typeface="Microsoft YaHei" charset="-122"/>
                <a:ea typeface="Microsoft YaHei" charset="-122"/>
                <a:cs typeface="Microsoft YaHei" charset="-122"/>
                <a:sym typeface="+mn-ea"/>
              </a:rPr>
              <a:t>的原始信号是</a:t>
            </a:r>
            <a:r>
              <a:rPr lang="zh-CN" altLang="en-US" sz="2400" dirty="0">
                <a:solidFill>
                  <a:srgbClr val="FF0000"/>
                </a:solidFill>
                <a:latin typeface="Microsoft YaHei" charset="-122"/>
                <a:ea typeface="Microsoft YaHei" charset="-122"/>
                <a:cs typeface="Microsoft YaHei" charset="-122"/>
                <a:sym typeface="+mn-ea"/>
              </a:rPr>
              <a:t>模拟基带</a:t>
            </a:r>
            <a:r>
              <a:rPr lang="zh-CN" altLang="en-US" sz="2400" dirty="0" smtClean="0">
                <a:solidFill>
                  <a:srgbClr val="FF0000"/>
                </a:solidFill>
                <a:latin typeface="Microsoft YaHei" charset="-122"/>
                <a:ea typeface="Microsoft YaHei" charset="-122"/>
                <a:cs typeface="Microsoft YaHei" charset="-122"/>
                <a:sym typeface="+mn-ea"/>
              </a:rPr>
              <a:t>信号</a:t>
            </a:r>
            <a:r>
              <a:rPr lang="zh-CN" altLang="en-US" sz="2400" dirty="0" smtClean="0">
                <a:latin typeface="Microsoft YaHei" charset="-122"/>
                <a:ea typeface="Microsoft YaHei" charset="-122"/>
                <a:cs typeface="Microsoft YaHei" charset="-122"/>
                <a:sym typeface="+mn-ea"/>
              </a:rPr>
              <a:t>。</a:t>
            </a:r>
            <a:endParaRPr lang="en-US" altLang="zh-CN" sz="2400" dirty="0" smtClean="0">
              <a:latin typeface="Microsoft YaHei" charset="-122"/>
              <a:ea typeface="Microsoft YaHei" charset="-122"/>
              <a:cs typeface="Microsoft YaHei" charset="-122"/>
              <a:sym typeface="+mn-ea"/>
            </a:endParaRPr>
          </a:p>
          <a:p>
            <a:pPr>
              <a:lnSpc>
                <a:spcPct val="150000"/>
              </a:lnSpc>
            </a:pPr>
            <a:r>
              <a:rPr lang="zh-CN" altLang="en-US" sz="2400" dirty="0" smtClean="0">
                <a:latin typeface="Microsoft YaHei" charset="-122"/>
                <a:ea typeface="Microsoft YaHei" charset="-122"/>
                <a:cs typeface="Microsoft YaHei" charset="-122"/>
                <a:sym typeface="+mn-ea"/>
              </a:rPr>
              <a:t>数字</a:t>
            </a:r>
            <a:r>
              <a:rPr lang="zh-CN" altLang="en-US" sz="2400" dirty="0">
                <a:latin typeface="Microsoft YaHei" charset="-122"/>
                <a:ea typeface="Microsoft YaHei" charset="-122"/>
                <a:cs typeface="Microsoft YaHei" charset="-122"/>
                <a:sym typeface="+mn-ea"/>
              </a:rPr>
              <a:t>信</a:t>
            </a:r>
            <a:r>
              <a:rPr lang="zh-CN" altLang="en-US" sz="2400" dirty="0" smtClean="0">
                <a:latin typeface="Microsoft YaHei" charset="-122"/>
                <a:ea typeface="Microsoft YaHei" charset="-122"/>
                <a:cs typeface="Microsoft YaHei" charset="-122"/>
                <a:sym typeface="+mn-ea"/>
              </a:rPr>
              <a:t>源：发出的原始信号</a:t>
            </a:r>
            <a:r>
              <a:rPr lang="zh-CN" altLang="en-US" sz="2400" dirty="0">
                <a:latin typeface="Microsoft YaHei" charset="-122"/>
                <a:ea typeface="Microsoft YaHei" charset="-122"/>
                <a:cs typeface="Microsoft YaHei" charset="-122"/>
                <a:sym typeface="+mn-ea"/>
              </a:rPr>
              <a:t>为</a:t>
            </a:r>
            <a:r>
              <a:rPr lang="zh-CN" altLang="en-US" sz="2400" dirty="0">
                <a:solidFill>
                  <a:srgbClr val="FF0000"/>
                </a:solidFill>
                <a:latin typeface="Microsoft YaHei" charset="-122"/>
                <a:ea typeface="Microsoft YaHei" charset="-122"/>
                <a:cs typeface="Microsoft YaHei" charset="-122"/>
                <a:sym typeface="+mn-ea"/>
              </a:rPr>
              <a:t>数字基带</a:t>
            </a:r>
            <a:r>
              <a:rPr lang="zh-CN" altLang="en-US" sz="2400" dirty="0" smtClean="0">
                <a:solidFill>
                  <a:srgbClr val="FF0000"/>
                </a:solidFill>
                <a:latin typeface="Microsoft YaHei" charset="-122"/>
                <a:ea typeface="Microsoft YaHei" charset="-122"/>
                <a:cs typeface="Microsoft YaHei" charset="-122"/>
                <a:sym typeface="+mn-ea"/>
              </a:rPr>
              <a:t>信号</a:t>
            </a:r>
            <a:r>
              <a:rPr lang="zh-CN" altLang="en-US" sz="2400" dirty="0" smtClean="0">
                <a:latin typeface="Microsoft YaHei" charset="-122"/>
                <a:ea typeface="Microsoft YaHei" charset="-122"/>
                <a:cs typeface="Microsoft YaHei" charset="-122"/>
                <a:sym typeface="+mn-ea"/>
              </a:rPr>
              <a:t>。</a:t>
            </a:r>
            <a:endParaRPr lang="en-US" altLang="zh-CN" sz="2400" dirty="0" smtClean="0">
              <a:latin typeface="Microsoft YaHei" charset="-122"/>
              <a:ea typeface="Microsoft YaHei" charset="-122"/>
              <a:cs typeface="Microsoft YaHei" charset="-122"/>
              <a:sym typeface="+mn-ea"/>
            </a:endParaRPr>
          </a:p>
        </p:txBody>
      </p:sp>
    </p:spTree>
    <p:extLst>
      <p:ext uri="{BB962C8B-B14F-4D97-AF65-F5344CB8AC3E}">
        <p14:creationId xmlns:p14="http://schemas.microsoft.com/office/powerpoint/2010/main" val="62822861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6.4 </a:t>
            </a:r>
            <a:r>
              <a:rPr lang="zh-CN" altLang="en-US" sz="2800" b="1" dirty="0">
                <a:latin typeface="黑体" panose="02010609060101010101" pitchFamily="49" charset="-122"/>
                <a:ea typeface="黑体" panose="02010609060101010101" pitchFamily="49" charset="-122"/>
                <a:sym typeface="+mn-ea"/>
              </a:rPr>
              <a:t>基带传输</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：基带传输基本概念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pSp>
        <p:nvGrpSpPr>
          <p:cNvPr id="52" name="组合 51"/>
          <p:cNvGrpSpPr/>
          <p:nvPr/>
        </p:nvGrpSpPr>
        <p:grpSpPr>
          <a:xfrm>
            <a:off x="0" y="1186213"/>
            <a:ext cx="563526" cy="4485575"/>
            <a:chOff x="0" y="596787"/>
            <a:chExt cx="563526" cy="4485575"/>
          </a:xfrm>
        </p:grpSpPr>
        <p:sp>
          <p:nvSpPr>
            <p:cNvPr id="49" name="矩形 48"/>
            <p:cNvSpPr/>
            <p:nvPr/>
          </p:nvSpPr>
          <p:spPr>
            <a:xfrm>
              <a:off x="0" y="596787"/>
              <a:ext cx="563526" cy="219046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基带传输基本概念</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50" name="矩形 49"/>
            <p:cNvSpPr/>
            <p:nvPr/>
          </p:nvSpPr>
          <p:spPr>
            <a:xfrm>
              <a:off x="0" y="2808511"/>
              <a:ext cx="563526" cy="227385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数字基带传输编码</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
        <p:nvSpPr>
          <p:cNvPr id="26" name="文本框 25"/>
          <p:cNvSpPr txBox="1"/>
          <p:nvPr/>
        </p:nvSpPr>
        <p:spPr>
          <a:xfrm>
            <a:off x="955631" y="2553411"/>
            <a:ext cx="9920916" cy="2243050"/>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sym typeface="+mn-ea"/>
              </a:rPr>
              <a:t>直接在信道传送基带信号，称为</a:t>
            </a:r>
            <a:r>
              <a:rPr lang="zh-CN" altLang="en-US" sz="2400" dirty="0">
                <a:solidFill>
                  <a:srgbClr val="FF0000"/>
                </a:solidFill>
                <a:latin typeface="Microsoft YaHei" charset="-122"/>
                <a:ea typeface="Microsoft YaHei" charset="-122"/>
                <a:cs typeface="Microsoft YaHei" charset="-122"/>
                <a:sym typeface="+mn-ea"/>
              </a:rPr>
              <a:t>基带传输</a:t>
            </a:r>
            <a:r>
              <a:rPr lang="zh-CN" altLang="en-US" sz="2400" dirty="0">
                <a:latin typeface="Microsoft YaHei" charset="-122"/>
                <a:ea typeface="Microsoft YaHei" charset="-122"/>
                <a:cs typeface="Microsoft YaHei" charset="-122"/>
                <a:sym typeface="+mn-ea"/>
              </a:rPr>
              <a:t>，实现基带传输的系统就称为基带</a:t>
            </a:r>
            <a:r>
              <a:rPr lang="zh-CN" altLang="en-US" sz="2400" dirty="0" smtClean="0">
                <a:latin typeface="Microsoft YaHei" charset="-122"/>
                <a:ea typeface="Microsoft YaHei" charset="-122"/>
                <a:cs typeface="Microsoft YaHei" charset="-122"/>
                <a:sym typeface="+mn-ea"/>
              </a:rPr>
              <a:t>传输</a:t>
            </a:r>
            <a:r>
              <a:rPr lang="zh-CN" altLang="en-US" sz="2400" dirty="0">
                <a:latin typeface="Microsoft YaHei" charset="-122"/>
                <a:ea typeface="Microsoft YaHei" charset="-122"/>
                <a:cs typeface="Microsoft YaHei" charset="-122"/>
                <a:sym typeface="+mn-ea"/>
              </a:rPr>
              <a:t>系统。 </a:t>
            </a:r>
            <a:endParaRPr lang="en-US" altLang="zh-CN" sz="2400" dirty="0" smtClean="0">
              <a:latin typeface="Microsoft YaHei" charset="-122"/>
              <a:ea typeface="Microsoft YaHei" charset="-122"/>
              <a:cs typeface="Microsoft YaHei" charset="-122"/>
              <a:sym typeface="+mn-ea"/>
            </a:endParaRPr>
          </a:p>
          <a:p>
            <a:pPr>
              <a:lnSpc>
                <a:spcPct val="150000"/>
              </a:lnSpc>
            </a:pPr>
            <a:r>
              <a:rPr lang="zh-CN" altLang="en-US" sz="2400" dirty="0" smtClean="0">
                <a:latin typeface="Microsoft YaHei" charset="-122"/>
                <a:ea typeface="Microsoft YaHei" charset="-122"/>
                <a:cs typeface="Microsoft YaHei" charset="-122"/>
                <a:sym typeface="+mn-ea"/>
              </a:rPr>
              <a:t>在</a:t>
            </a:r>
            <a:r>
              <a:rPr lang="zh-CN" altLang="en-US" sz="2400" dirty="0">
                <a:latin typeface="Microsoft YaHei" charset="-122"/>
                <a:ea typeface="Microsoft YaHei" charset="-122"/>
                <a:cs typeface="Microsoft YaHei" charset="-122"/>
                <a:sym typeface="+mn-ea"/>
              </a:rPr>
              <a:t>信道中传输数字基带信号，称为</a:t>
            </a:r>
            <a:r>
              <a:rPr lang="zh-CN" altLang="en-US" sz="2400" dirty="0">
                <a:solidFill>
                  <a:srgbClr val="FF0000"/>
                </a:solidFill>
                <a:latin typeface="Microsoft YaHei" charset="-122"/>
                <a:ea typeface="Microsoft YaHei" charset="-122"/>
                <a:cs typeface="Microsoft YaHei" charset="-122"/>
                <a:sym typeface="+mn-ea"/>
              </a:rPr>
              <a:t>数字基带传输</a:t>
            </a:r>
            <a:r>
              <a:rPr lang="zh-CN" altLang="en-US" sz="2400" dirty="0">
                <a:latin typeface="Microsoft YaHei" charset="-122"/>
                <a:ea typeface="Microsoft YaHei" charset="-122"/>
                <a:cs typeface="Microsoft YaHei" charset="-122"/>
                <a:sym typeface="+mn-ea"/>
              </a:rPr>
              <a:t>，相应的系统称为</a:t>
            </a:r>
            <a:r>
              <a:rPr lang="zh-CN" altLang="en-US" sz="2400" dirty="0">
                <a:solidFill>
                  <a:srgbClr val="FF0000"/>
                </a:solidFill>
                <a:latin typeface="Microsoft YaHei" charset="-122"/>
                <a:ea typeface="Microsoft YaHei" charset="-122"/>
                <a:cs typeface="Microsoft YaHei" charset="-122"/>
                <a:sym typeface="+mn-ea"/>
              </a:rPr>
              <a:t>数字基带</a:t>
            </a:r>
            <a:r>
              <a:rPr lang="zh-CN" altLang="en-US" sz="2400" dirty="0" smtClean="0">
                <a:solidFill>
                  <a:srgbClr val="FF0000"/>
                </a:solidFill>
                <a:latin typeface="Microsoft YaHei" charset="-122"/>
                <a:ea typeface="Microsoft YaHei" charset="-122"/>
                <a:cs typeface="Microsoft YaHei" charset="-122"/>
                <a:sym typeface="+mn-ea"/>
              </a:rPr>
              <a:t>传输</a:t>
            </a:r>
            <a:r>
              <a:rPr lang="zh-CN" altLang="en-US" sz="2400" dirty="0">
                <a:solidFill>
                  <a:srgbClr val="FF0000"/>
                </a:solidFill>
                <a:latin typeface="Microsoft YaHei" charset="-122"/>
                <a:ea typeface="Microsoft YaHei" charset="-122"/>
                <a:cs typeface="Microsoft YaHei" charset="-122"/>
                <a:sym typeface="+mn-ea"/>
              </a:rPr>
              <a:t>系统</a:t>
            </a:r>
            <a:r>
              <a:rPr lang="zh-CN" altLang="en-US" sz="2400" dirty="0">
                <a:latin typeface="Microsoft YaHei" charset="-122"/>
                <a:ea typeface="Microsoft YaHei" charset="-122"/>
                <a:cs typeface="Microsoft YaHei" charset="-122"/>
                <a:sym typeface="+mn-ea"/>
              </a:rPr>
              <a:t>。 </a:t>
            </a: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6.4 </a:t>
            </a:r>
            <a:r>
              <a:rPr lang="zh-CN" altLang="en-US" sz="2800" b="1" dirty="0">
                <a:latin typeface="黑体" panose="02010609060101010101" pitchFamily="49" charset="-122"/>
                <a:ea typeface="黑体" panose="02010609060101010101" pitchFamily="49" charset="-122"/>
                <a:sym typeface="+mn-ea"/>
              </a:rPr>
              <a:t>基带传输</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：基带传输基本概念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pSp>
        <p:nvGrpSpPr>
          <p:cNvPr id="47" name="组合 46"/>
          <p:cNvGrpSpPr/>
          <p:nvPr/>
        </p:nvGrpSpPr>
        <p:grpSpPr>
          <a:xfrm>
            <a:off x="735180" y="2388587"/>
            <a:ext cx="10768652" cy="3709703"/>
            <a:chOff x="480935" y="2388587"/>
            <a:chExt cx="10768652" cy="3709703"/>
          </a:xfrm>
        </p:grpSpPr>
        <p:sp>
          <p:nvSpPr>
            <p:cNvPr id="8" name="矩形 7"/>
            <p:cNvSpPr/>
            <p:nvPr/>
          </p:nvSpPr>
          <p:spPr>
            <a:xfrm>
              <a:off x="4106055" y="3397425"/>
              <a:ext cx="912600" cy="63795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Microsoft YaHei" charset="-122"/>
                  <a:ea typeface="Microsoft YaHei" charset="-122"/>
                  <a:cs typeface="Microsoft YaHei" charset="-122"/>
                </a:rPr>
                <a:t>信道</a:t>
              </a:r>
              <a:endParaRPr lang="zh-CN" altLang="en-US" dirty="0">
                <a:solidFill>
                  <a:schemeClr val="tx1"/>
                </a:solidFill>
                <a:latin typeface="Microsoft YaHei" charset="-122"/>
                <a:ea typeface="Microsoft YaHei" charset="-122"/>
                <a:cs typeface="Microsoft YaHei" charset="-122"/>
              </a:endParaRPr>
            </a:p>
          </p:txBody>
        </p:sp>
        <p:sp>
          <p:nvSpPr>
            <p:cNvPr id="9" name="矩形 8"/>
            <p:cNvSpPr/>
            <p:nvPr/>
          </p:nvSpPr>
          <p:spPr>
            <a:xfrm>
              <a:off x="5486487" y="3408052"/>
              <a:ext cx="1480097" cy="63795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Microsoft YaHei" charset="-122"/>
                  <a:ea typeface="Microsoft YaHei" charset="-122"/>
                  <a:cs typeface="Microsoft YaHei" charset="-122"/>
                </a:rPr>
                <a:t>接收过滤器</a:t>
              </a:r>
              <a:endParaRPr lang="zh-CN" altLang="en-US" dirty="0">
                <a:solidFill>
                  <a:schemeClr val="tx1"/>
                </a:solidFill>
                <a:latin typeface="Microsoft YaHei" charset="-122"/>
                <a:ea typeface="Microsoft YaHei" charset="-122"/>
                <a:cs typeface="Microsoft YaHei" charset="-122"/>
              </a:endParaRPr>
            </a:p>
          </p:txBody>
        </p:sp>
        <p:sp>
          <p:nvSpPr>
            <p:cNvPr id="10" name="矩形 9"/>
            <p:cNvSpPr/>
            <p:nvPr/>
          </p:nvSpPr>
          <p:spPr>
            <a:xfrm>
              <a:off x="2148073" y="3397425"/>
              <a:ext cx="1480097" cy="63795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Microsoft YaHei" charset="-122"/>
                  <a:ea typeface="Microsoft YaHei" charset="-122"/>
                  <a:cs typeface="Microsoft YaHei" charset="-122"/>
                </a:rPr>
                <a:t>信号形成器</a:t>
              </a:r>
              <a:endParaRPr lang="zh-CN" altLang="en-US" dirty="0">
                <a:solidFill>
                  <a:schemeClr val="tx1"/>
                </a:solidFill>
                <a:latin typeface="Microsoft YaHei" charset="-122"/>
                <a:ea typeface="Microsoft YaHei" charset="-122"/>
                <a:cs typeface="Microsoft YaHei" charset="-122"/>
              </a:endParaRPr>
            </a:p>
          </p:txBody>
        </p:sp>
        <p:cxnSp>
          <p:nvCxnSpPr>
            <p:cNvPr id="11" name="直接箭头连接符 10"/>
            <p:cNvCxnSpPr/>
            <p:nvPr/>
          </p:nvCxnSpPr>
          <p:spPr>
            <a:xfrm>
              <a:off x="480935" y="3716401"/>
              <a:ext cx="1667139"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80935" y="3286075"/>
              <a:ext cx="1869162" cy="369332"/>
            </a:xfrm>
            <a:prstGeom prst="rect">
              <a:avLst/>
            </a:prstGeom>
            <a:noFill/>
          </p:spPr>
          <p:txBody>
            <a:bodyPr wrap="square" rtlCol="0">
              <a:spAutoFit/>
            </a:bodyPr>
            <a:lstStyle/>
            <a:p>
              <a:r>
                <a:rPr lang="zh-CN" altLang="en-US" dirty="0" smtClean="0">
                  <a:latin typeface="Microsoft YaHei" charset="-122"/>
                  <a:ea typeface="Microsoft YaHei" charset="-122"/>
                  <a:cs typeface="Microsoft YaHei" charset="-122"/>
                </a:rPr>
                <a:t>数字基带信号</a:t>
              </a:r>
              <a:endParaRPr lang="zh-CN" altLang="en-US" dirty="0">
                <a:latin typeface="Microsoft YaHei" charset="-122"/>
                <a:ea typeface="Microsoft YaHei" charset="-122"/>
                <a:cs typeface="Microsoft YaHei" charset="-122"/>
              </a:endParaRPr>
            </a:p>
          </p:txBody>
        </p:sp>
        <p:cxnSp>
          <p:nvCxnSpPr>
            <p:cNvPr id="13" name="直接箭头连接符 12"/>
            <p:cNvCxnSpPr/>
            <p:nvPr/>
          </p:nvCxnSpPr>
          <p:spPr>
            <a:xfrm flipV="1">
              <a:off x="8275465" y="4046005"/>
              <a:ext cx="0" cy="81234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5018655" y="3727029"/>
              <a:ext cx="467833"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926512" y="3291700"/>
              <a:ext cx="2323075" cy="369332"/>
            </a:xfrm>
            <a:prstGeom prst="rect">
              <a:avLst/>
            </a:prstGeom>
            <a:noFill/>
          </p:spPr>
          <p:txBody>
            <a:bodyPr wrap="square" rtlCol="0">
              <a:spAutoFit/>
            </a:bodyPr>
            <a:lstStyle/>
            <a:p>
              <a:r>
                <a:rPr lang="zh-CN" altLang="en-US" dirty="0" smtClean="0">
                  <a:latin typeface="Microsoft YaHei" charset="-122"/>
                  <a:ea typeface="Microsoft YaHei" charset="-122"/>
                  <a:cs typeface="Microsoft YaHei" charset="-122"/>
                </a:rPr>
                <a:t>再生数字基带信号</a:t>
              </a:r>
              <a:endParaRPr lang="zh-CN" altLang="en-US" dirty="0">
                <a:latin typeface="Microsoft YaHei" charset="-122"/>
                <a:ea typeface="Microsoft YaHei" charset="-122"/>
                <a:cs typeface="Microsoft YaHei" charset="-122"/>
              </a:endParaRPr>
            </a:p>
          </p:txBody>
        </p:sp>
        <p:cxnSp>
          <p:nvCxnSpPr>
            <p:cNvPr id="20" name="直接箭头连接符 19"/>
            <p:cNvCxnSpPr/>
            <p:nvPr/>
          </p:nvCxnSpPr>
          <p:spPr>
            <a:xfrm>
              <a:off x="4587356" y="2754472"/>
              <a:ext cx="0" cy="65358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8926512" y="3727030"/>
              <a:ext cx="2067553"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501030" y="4539371"/>
              <a:ext cx="1373710" cy="63795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Microsoft YaHei" charset="-122"/>
                  <a:ea typeface="Microsoft YaHei" charset="-122"/>
                  <a:cs typeface="Microsoft YaHei" charset="-122"/>
                </a:rPr>
                <a:t>同步提取</a:t>
              </a:r>
              <a:endParaRPr lang="zh-CN" altLang="en-US" dirty="0">
                <a:solidFill>
                  <a:schemeClr val="tx1"/>
                </a:solidFill>
                <a:latin typeface="Microsoft YaHei" charset="-122"/>
                <a:ea typeface="Microsoft YaHei" charset="-122"/>
                <a:cs typeface="Microsoft YaHei" charset="-122"/>
              </a:endParaRPr>
            </a:p>
          </p:txBody>
        </p:sp>
        <p:sp>
          <p:nvSpPr>
            <p:cNvPr id="23" name="TextBox 22"/>
            <p:cNvSpPr txBox="1"/>
            <p:nvPr/>
          </p:nvSpPr>
          <p:spPr>
            <a:xfrm>
              <a:off x="4587356" y="5698180"/>
              <a:ext cx="3323210" cy="400110"/>
            </a:xfrm>
            <a:prstGeom prst="rect">
              <a:avLst/>
            </a:prstGeom>
            <a:noFill/>
          </p:spPr>
          <p:txBody>
            <a:bodyPr wrap="square" rtlCol="0">
              <a:spAutoFit/>
            </a:bodyPr>
            <a:lstStyle/>
            <a:p>
              <a:r>
                <a:rPr lang="zh-CN" altLang="en-US" sz="2000" dirty="0" smtClean="0">
                  <a:latin typeface="Microsoft YaHei" charset="-122"/>
                  <a:ea typeface="Microsoft YaHei" charset="-122"/>
                  <a:cs typeface="Microsoft YaHei" charset="-122"/>
                </a:rPr>
                <a:t>数字基带传输系统结构</a:t>
              </a:r>
              <a:endParaRPr lang="zh-CN" altLang="en-US" sz="2000" dirty="0">
                <a:latin typeface="Microsoft YaHei" charset="-122"/>
                <a:ea typeface="Microsoft YaHei" charset="-122"/>
                <a:cs typeface="Microsoft YaHei" charset="-122"/>
              </a:endParaRPr>
            </a:p>
          </p:txBody>
        </p:sp>
        <p:sp>
          <p:nvSpPr>
            <p:cNvPr id="27" name="矩形 26"/>
            <p:cNvSpPr/>
            <p:nvPr/>
          </p:nvSpPr>
          <p:spPr>
            <a:xfrm>
              <a:off x="7446415" y="3408051"/>
              <a:ext cx="1480097" cy="63795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Microsoft YaHei" charset="-122"/>
                  <a:ea typeface="Microsoft YaHei" charset="-122"/>
                  <a:cs typeface="Microsoft YaHei" charset="-122"/>
                </a:rPr>
                <a:t>抽样判决器</a:t>
              </a:r>
              <a:endParaRPr lang="zh-CN" altLang="en-US" dirty="0">
                <a:solidFill>
                  <a:schemeClr val="tx1"/>
                </a:solidFill>
                <a:latin typeface="Microsoft YaHei" charset="-122"/>
                <a:ea typeface="Microsoft YaHei" charset="-122"/>
                <a:cs typeface="Microsoft YaHei" charset="-122"/>
              </a:endParaRPr>
            </a:p>
          </p:txBody>
        </p:sp>
        <p:cxnSp>
          <p:nvCxnSpPr>
            <p:cNvPr id="28" name="直接箭头连接符 27"/>
            <p:cNvCxnSpPr/>
            <p:nvPr/>
          </p:nvCxnSpPr>
          <p:spPr>
            <a:xfrm>
              <a:off x="6966584" y="3727029"/>
              <a:ext cx="467833"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211309" y="2388587"/>
              <a:ext cx="1869162" cy="369332"/>
            </a:xfrm>
            <a:prstGeom prst="rect">
              <a:avLst/>
            </a:prstGeom>
            <a:noFill/>
          </p:spPr>
          <p:txBody>
            <a:bodyPr wrap="square" rtlCol="0">
              <a:spAutoFit/>
            </a:bodyPr>
            <a:lstStyle/>
            <a:p>
              <a:r>
                <a:rPr lang="zh-CN" altLang="en-US" dirty="0" smtClean="0">
                  <a:latin typeface="Microsoft YaHei" charset="-122"/>
                  <a:ea typeface="Microsoft YaHei" charset="-122"/>
                  <a:cs typeface="Microsoft YaHei" charset="-122"/>
                </a:rPr>
                <a:t>噪声</a:t>
              </a:r>
              <a:endParaRPr lang="zh-CN" altLang="en-US" dirty="0">
                <a:latin typeface="Microsoft YaHei" charset="-122"/>
                <a:ea typeface="Microsoft YaHei" charset="-122"/>
                <a:cs typeface="Microsoft YaHei" charset="-122"/>
              </a:endParaRPr>
            </a:p>
          </p:txBody>
        </p:sp>
        <p:cxnSp>
          <p:nvCxnSpPr>
            <p:cNvPr id="37" name="直接箭头连接符 36"/>
            <p:cNvCxnSpPr>
              <a:stCxn id="22" idx="3"/>
            </p:cNvCxnSpPr>
            <p:nvPr/>
          </p:nvCxnSpPr>
          <p:spPr>
            <a:xfrm flipV="1">
              <a:off x="7874740" y="4858346"/>
              <a:ext cx="400725" cy="2"/>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7187885" y="3727030"/>
              <a:ext cx="0" cy="812339"/>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3638222" y="3714946"/>
              <a:ext cx="467833"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52" name="组合 51"/>
          <p:cNvGrpSpPr/>
          <p:nvPr/>
        </p:nvGrpSpPr>
        <p:grpSpPr>
          <a:xfrm>
            <a:off x="0" y="1186213"/>
            <a:ext cx="563526" cy="4485575"/>
            <a:chOff x="0" y="596787"/>
            <a:chExt cx="563526" cy="4485575"/>
          </a:xfrm>
        </p:grpSpPr>
        <p:sp>
          <p:nvSpPr>
            <p:cNvPr id="49" name="矩形 48"/>
            <p:cNvSpPr/>
            <p:nvPr/>
          </p:nvSpPr>
          <p:spPr>
            <a:xfrm>
              <a:off x="0" y="596787"/>
              <a:ext cx="563526" cy="219046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基带传输基本概念</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50" name="矩形 49"/>
            <p:cNvSpPr/>
            <p:nvPr/>
          </p:nvSpPr>
          <p:spPr>
            <a:xfrm>
              <a:off x="0" y="2808511"/>
              <a:ext cx="563526" cy="227385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数字基带传输编码</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99879841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Microsoft YaHei" charset="-122"/>
                <a:ea typeface="Microsoft YaHei" charset="-122"/>
                <a:cs typeface="Microsoft YaHei" charset="-122"/>
              </a:rPr>
              <a:t>在数字基带传输系统中，</a:t>
            </a:r>
            <a:r>
              <a:rPr lang="en-US" altLang="zh-CN" sz="2400" b="0" dirty="0">
                <a:solidFill>
                  <a:schemeClr val="tx1"/>
                </a:solidFill>
                <a:latin typeface="Microsoft YaHei" charset="-122"/>
                <a:ea typeface="Microsoft YaHei" charset="-122"/>
                <a:cs typeface="Microsoft YaHei" charset="-122"/>
              </a:rPr>
              <a:t>()</a:t>
            </a:r>
            <a:r>
              <a:rPr lang="zh-CN" altLang="en-US" sz="2400" b="0" dirty="0">
                <a:solidFill>
                  <a:schemeClr val="tx1"/>
                </a:solidFill>
                <a:latin typeface="Microsoft YaHei" charset="-122"/>
                <a:ea typeface="Microsoft YaHei" charset="-122"/>
                <a:cs typeface="Microsoft YaHei" charset="-122"/>
              </a:rPr>
              <a:t>的作用就是把原始的数字基带信号变换为</a:t>
            </a:r>
            <a:r>
              <a:rPr lang="zh-CN" altLang="en-US" sz="2400" b="0" dirty="0" smtClean="0">
                <a:solidFill>
                  <a:schemeClr val="tx1"/>
                </a:solidFill>
                <a:latin typeface="Microsoft YaHei" charset="-122"/>
                <a:ea typeface="Microsoft YaHei" charset="-122"/>
                <a:cs typeface="Microsoft YaHei" charset="-122"/>
              </a:rPr>
              <a:t>适合信道</a:t>
            </a:r>
            <a:r>
              <a:rPr lang="zh-CN" altLang="en-US" sz="2400" b="0" dirty="0">
                <a:solidFill>
                  <a:schemeClr val="tx1"/>
                </a:solidFill>
                <a:latin typeface="Microsoft YaHei" charset="-122"/>
                <a:ea typeface="Microsoft YaHei" charset="-122"/>
                <a:cs typeface="Microsoft YaHei" charset="-122"/>
              </a:rPr>
              <a:t>传输特性的数字基带信号。 </a:t>
            </a:r>
            <a:endParaRPr lang="en-US" altLang="zh-CN" sz="2400" b="0" dirty="0" smtClean="0">
              <a:solidFill>
                <a:schemeClr val="tx1"/>
              </a:solidFill>
              <a:latin typeface="Microsoft YaHei" charset="-122"/>
              <a:ea typeface="Microsoft YaHei" charset="-122"/>
              <a:cs typeface="Microsoft YaHei" charset="-122"/>
            </a:endParaRPr>
          </a:p>
          <a:p>
            <a:pPr>
              <a:lnSpc>
                <a:spcPct val="150000"/>
              </a:lnSpc>
            </a:pPr>
            <a:r>
              <a:rPr lang="en-US" altLang="zh-CN" sz="2400" b="0" dirty="0" smtClean="0">
                <a:solidFill>
                  <a:schemeClr val="tx1"/>
                </a:solidFill>
                <a:latin typeface="Microsoft YaHei" charset="-122"/>
                <a:ea typeface="Microsoft YaHei" charset="-122"/>
                <a:cs typeface="Microsoft YaHei" charset="-122"/>
              </a:rPr>
              <a:t>A</a:t>
            </a:r>
            <a:r>
              <a:rPr lang="en-US" altLang="zh-CN" sz="2400" b="0" dirty="0">
                <a:solidFill>
                  <a:schemeClr val="tx1"/>
                </a:solidFill>
                <a:latin typeface="Microsoft YaHei" charset="-122"/>
                <a:ea typeface="Microsoft YaHei" charset="-122"/>
                <a:cs typeface="Microsoft YaHei" charset="-122"/>
              </a:rPr>
              <a:t>:</a:t>
            </a:r>
            <a:r>
              <a:rPr lang="zh-CN" altLang="en-US" sz="2400" b="0" dirty="0">
                <a:solidFill>
                  <a:schemeClr val="tx1"/>
                </a:solidFill>
                <a:latin typeface="Microsoft YaHei" charset="-122"/>
                <a:ea typeface="Microsoft YaHei" charset="-122"/>
                <a:cs typeface="Microsoft YaHei" charset="-122"/>
              </a:rPr>
              <a:t>同步提取 </a:t>
            </a:r>
            <a:endParaRPr lang="en-US" altLang="zh-CN" sz="2400" b="0" dirty="0" smtClean="0">
              <a:solidFill>
                <a:schemeClr val="tx1"/>
              </a:solidFill>
              <a:latin typeface="Microsoft YaHei" charset="-122"/>
              <a:ea typeface="Microsoft YaHei" charset="-122"/>
              <a:cs typeface="Microsoft YaHei" charset="-122"/>
            </a:endParaRPr>
          </a:p>
          <a:p>
            <a:pPr>
              <a:lnSpc>
                <a:spcPct val="150000"/>
              </a:lnSpc>
            </a:pPr>
            <a:r>
              <a:rPr lang="en-US" altLang="zh-CN" sz="2400" b="0" dirty="0" smtClean="0">
                <a:solidFill>
                  <a:schemeClr val="tx1"/>
                </a:solidFill>
                <a:latin typeface="Microsoft YaHei" charset="-122"/>
                <a:ea typeface="Microsoft YaHei" charset="-122"/>
                <a:cs typeface="Microsoft YaHei" charset="-122"/>
              </a:rPr>
              <a:t>B</a:t>
            </a:r>
            <a:r>
              <a:rPr lang="en-US" altLang="zh-CN" sz="2400" b="0" dirty="0">
                <a:solidFill>
                  <a:schemeClr val="tx1"/>
                </a:solidFill>
                <a:latin typeface="Microsoft YaHei" charset="-122"/>
                <a:ea typeface="Microsoft YaHei" charset="-122"/>
                <a:cs typeface="Microsoft YaHei" charset="-122"/>
              </a:rPr>
              <a:t>:</a:t>
            </a:r>
            <a:r>
              <a:rPr lang="zh-CN" altLang="en-US" sz="2400" b="0" dirty="0">
                <a:solidFill>
                  <a:schemeClr val="tx1"/>
                </a:solidFill>
                <a:latin typeface="Microsoft YaHei" charset="-122"/>
                <a:ea typeface="Microsoft YaHei" charset="-122"/>
                <a:cs typeface="Microsoft YaHei" charset="-122"/>
              </a:rPr>
              <a:t>抽样判决器 </a:t>
            </a:r>
            <a:endParaRPr lang="en-US" altLang="zh-CN" sz="2400" b="0" dirty="0" smtClean="0">
              <a:solidFill>
                <a:schemeClr val="tx1"/>
              </a:solidFill>
              <a:latin typeface="Microsoft YaHei" charset="-122"/>
              <a:ea typeface="Microsoft YaHei" charset="-122"/>
              <a:cs typeface="Microsoft YaHei" charset="-122"/>
            </a:endParaRPr>
          </a:p>
          <a:p>
            <a:pPr>
              <a:lnSpc>
                <a:spcPct val="150000"/>
              </a:lnSpc>
            </a:pPr>
            <a:r>
              <a:rPr lang="en-US" altLang="zh-CN" sz="2400" b="0" dirty="0" smtClean="0">
                <a:solidFill>
                  <a:schemeClr val="tx1"/>
                </a:solidFill>
                <a:latin typeface="Microsoft YaHei" charset="-122"/>
                <a:ea typeface="Microsoft YaHei" charset="-122"/>
                <a:cs typeface="Microsoft YaHei" charset="-122"/>
              </a:rPr>
              <a:t>C</a:t>
            </a:r>
            <a:r>
              <a:rPr lang="en-US" altLang="zh-CN" sz="2400" b="0" dirty="0">
                <a:solidFill>
                  <a:schemeClr val="tx1"/>
                </a:solidFill>
                <a:latin typeface="Microsoft YaHei" charset="-122"/>
                <a:ea typeface="Microsoft YaHei" charset="-122"/>
                <a:cs typeface="Microsoft YaHei" charset="-122"/>
              </a:rPr>
              <a:t>:</a:t>
            </a:r>
            <a:r>
              <a:rPr lang="zh-CN" altLang="en-US" sz="2400" b="0" dirty="0">
                <a:solidFill>
                  <a:schemeClr val="tx1"/>
                </a:solidFill>
                <a:latin typeface="Microsoft YaHei" charset="-122"/>
                <a:ea typeface="Microsoft YaHei" charset="-122"/>
                <a:cs typeface="Microsoft YaHei" charset="-122"/>
              </a:rPr>
              <a:t>接收滤波器 </a:t>
            </a:r>
            <a:endParaRPr lang="en-US" altLang="zh-CN" sz="2400" b="0" dirty="0" smtClean="0">
              <a:solidFill>
                <a:schemeClr val="tx1"/>
              </a:solidFill>
              <a:latin typeface="Microsoft YaHei" charset="-122"/>
              <a:ea typeface="Microsoft YaHei" charset="-122"/>
              <a:cs typeface="Microsoft YaHei" charset="-122"/>
            </a:endParaRPr>
          </a:p>
          <a:p>
            <a:pPr>
              <a:lnSpc>
                <a:spcPct val="150000"/>
              </a:lnSpc>
            </a:pPr>
            <a:r>
              <a:rPr lang="en-US" altLang="zh-CN" sz="2400" b="0" dirty="0" smtClean="0">
                <a:solidFill>
                  <a:schemeClr val="tx1"/>
                </a:solidFill>
                <a:latin typeface="Microsoft YaHei" charset="-122"/>
                <a:ea typeface="Microsoft YaHei" charset="-122"/>
                <a:cs typeface="Microsoft YaHei" charset="-122"/>
              </a:rPr>
              <a:t>D</a:t>
            </a:r>
            <a:r>
              <a:rPr lang="en-US" altLang="zh-CN" sz="2400" b="0" dirty="0">
                <a:solidFill>
                  <a:schemeClr val="tx1"/>
                </a:solidFill>
                <a:latin typeface="Microsoft YaHei" charset="-122"/>
                <a:ea typeface="Microsoft YaHei" charset="-122"/>
                <a:cs typeface="Microsoft YaHei" charset="-122"/>
              </a:rPr>
              <a:t>:</a:t>
            </a:r>
            <a:r>
              <a:rPr lang="zh-CN" altLang="en-US" sz="2400" b="0" dirty="0">
                <a:solidFill>
                  <a:schemeClr val="tx1"/>
                </a:solidFill>
                <a:latin typeface="Microsoft YaHei" charset="-122"/>
                <a:ea typeface="Microsoft YaHei" charset="-122"/>
                <a:cs typeface="Microsoft YaHei" charset="-122"/>
              </a:rPr>
              <a:t>信号形成器 </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pic>
        <p:nvPicPr>
          <p:cNvPr id="5" name="图片 4"/>
          <p:cNvPicPr>
            <a:picLocks noChangeAspect="1"/>
          </p:cNvPicPr>
          <p:nvPr/>
        </p:nvPicPr>
        <p:blipFill>
          <a:blip r:embed="rId3"/>
          <a:stretch>
            <a:fillRect/>
          </a:stretch>
        </p:blipFill>
        <p:spPr>
          <a:xfrm>
            <a:off x="9928738" y="4777435"/>
            <a:ext cx="1603209" cy="1603209"/>
          </a:xfrm>
          <a:prstGeom prst="rect">
            <a:avLst/>
          </a:prstGeom>
        </p:spPr>
      </p:pic>
    </p:spTree>
    <p:extLst>
      <p:ext uri="{BB962C8B-B14F-4D97-AF65-F5344CB8AC3E}">
        <p14:creationId xmlns:p14="http://schemas.microsoft.com/office/powerpoint/2010/main" val="20214289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Microsoft YaHei" charset="-122"/>
                <a:ea typeface="Microsoft YaHei" charset="-122"/>
                <a:cs typeface="Microsoft YaHei" charset="-122"/>
              </a:rPr>
              <a:t>在数字基带传输系统中，</a:t>
            </a:r>
            <a:r>
              <a:rPr lang="en-US" altLang="zh-CN" sz="2400" b="0" dirty="0" smtClean="0">
                <a:solidFill>
                  <a:schemeClr val="tx1"/>
                </a:solidFill>
                <a:latin typeface="Microsoft YaHei" charset="-122"/>
                <a:ea typeface="Microsoft YaHei" charset="-122"/>
                <a:cs typeface="Microsoft YaHei" charset="-122"/>
              </a:rPr>
              <a:t>(</a:t>
            </a:r>
            <a:r>
              <a:rPr lang="en-US" altLang="zh-CN" sz="2400" b="0" dirty="0">
                <a:solidFill>
                  <a:srgbClr val="FF0000"/>
                </a:solidFill>
                <a:latin typeface="Microsoft YaHei" charset="-122"/>
                <a:ea typeface="Microsoft YaHei" charset="-122"/>
                <a:cs typeface="Microsoft YaHei" charset="-122"/>
              </a:rPr>
              <a:t>D</a:t>
            </a:r>
            <a:r>
              <a:rPr lang="en-US" altLang="zh-CN" sz="2400" b="0" dirty="0" smtClean="0">
                <a:solidFill>
                  <a:schemeClr val="tx1"/>
                </a:solidFill>
                <a:latin typeface="Microsoft YaHei" charset="-122"/>
                <a:ea typeface="Microsoft YaHei" charset="-122"/>
                <a:cs typeface="Microsoft YaHei" charset="-122"/>
              </a:rPr>
              <a:t>)</a:t>
            </a:r>
            <a:r>
              <a:rPr lang="zh-CN" altLang="en-US" sz="2400" b="0" dirty="0">
                <a:solidFill>
                  <a:schemeClr val="tx1"/>
                </a:solidFill>
                <a:latin typeface="Microsoft YaHei" charset="-122"/>
                <a:ea typeface="Microsoft YaHei" charset="-122"/>
                <a:cs typeface="Microsoft YaHei" charset="-122"/>
              </a:rPr>
              <a:t>的作用就是把原始的数字基带信号变换为</a:t>
            </a:r>
            <a:r>
              <a:rPr lang="zh-CN" altLang="en-US" sz="2400" b="0" dirty="0" smtClean="0">
                <a:solidFill>
                  <a:schemeClr val="tx1"/>
                </a:solidFill>
                <a:latin typeface="Microsoft YaHei" charset="-122"/>
                <a:ea typeface="Microsoft YaHei" charset="-122"/>
                <a:cs typeface="Microsoft YaHei" charset="-122"/>
              </a:rPr>
              <a:t>适合信道</a:t>
            </a:r>
            <a:r>
              <a:rPr lang="zh-CN" altLang="en-US" sz="2400" b="0" dirty="0">
                <a:solidFill>
                  <a:schemeClr val="tx1"/>
                </a:solidFill>
                <a:latin typeface="Microsoft YaHei" charset="-122"/>
                <a:ea typeface="Microsoft YaHei" charset="-122"/>
                <a:cs typeface="Microsoft YaHei" charset="-122"/>
              </a:rPr>
              <a:t>传输特性的数字基带信号。 </a:t>
            </a:r>
            <a:endParaRPr lang="en-US" altLang="zh-CN" sz="2400" b="0" dirty="0" smtClean="0">
              <a:solidFill>
                <a:schemeClr val="tx1"/>
              </a:solidFill>
              <a:latin typeface="Microsoft YaHei" charset="-122"/>
              <a:ea typeface="Microsoft YaHei" charset="-122"/>
              <a:cs typeface="Microsoft YaHei" charset="-122"/>
            </a:endParaRPr>
          </a:p>
          <a:p>
            <a:pPr>
              <a:lnSpc>
                <a:spcPct val="150000"/>
              </a:lnSpc>
            </a:pPr>
            <a:r>
              <a:rPr lang="en-US" altLang="zh-CN" sz="2400" b="0" dirty="0" smtClean="0">
                <a:solidFill>
                  <a:schemeClr val="tx1"/>
                </a:solidFill>
                <a:latin typeface="Microsoft YaHei" charset="-122"/>
                <a:ea typeface="Microsoft YaHei" charset="-122"/>
                <a:cs typeface="Microsoft YaHei" charset="-122"/>
              </a:rPr>
              <a:t>A</a:t>
            </a:r>
            <a:r>
              <a:rPr lang="en-US" altLang="zh-CN" sz="2400" b="0" dirty="0">
                <a:solidFill>
                  <a:schemeClr val="tx1"/>
                </a:solidFill>
                <a:latin typeface="Microsoft YaHei" charset="-122"/>
                <a:ea typeface="Microsoft YaHei" charset="-122"/>
                <a:cs typeface="Microsoft YaHei" charset="-122"/>
              </a:rPr>
              <a:t>:</a:t>
            </a:r>
            <a:r>
              <a:rPr lang="zh-CN" altLang="en-US" sz="2400" b="0" dirty="0">
                <a:solidFill>
                  <a:schemeClr val="tx1"/>
                </a:solidFill>
                <a:latin typeface="Microsoft YaHei" charset="-122"/>
                <a:ea typeface="Microsoft YaHei" charset="-122"/>
                <a:cs typeface="Microsoft YaHei" charset="-122"/>
              </a:rPr>
              <a:t>同步提取 </a:t>
            </a:r>
            <a:endParaRPr lang="en-US" altLang="zh-CN" sz="2400" b="0" dirty="0" smtClean="0">
              <a:solidFill>
                <a:schemeClr val="tx1"/>
              </a:solidFill>
              <a:latin typeface="Microsoft YaHei" charset="-122"/>
              <a:ea typeface="Microsoft YaHei" charset="-122"/>
              <a:cs typeface="Microsoft YaHei" charset="-122"/>
            </a:endParaRPr>
          </a:p>
          <a:p>
            <a:pPr>
              <a:lnSpc>
                <a:spcPct val="150000"/>
              </a:lnSpc>
            </a:pPr>
            <a:r>
              <a:rPr lang="en-US" altLang="zh-CN" sz="2400" b="0" dirty="0" smtClean="0">
                <a:solidFill>
                  <a:schemeClr val="tx1"/>
                </a:solidFill>
                <a:latin typeface="Microsoft YaHei" charset="-122"/>
                <a:ea typeface="Microsoft YaHei" charset="-122"/>
                <a:cs typeface="Microsoft YaHei" charset="-122"/>
              </a:rPr>
              <a:t>B</a:t>
            </a:r>
            <a:r>
              <a:rPr lang="en-US" altLang="zh-CN" sz="2400" b="0" dirty="0">
                <a:solidFill>
                  <a:schemeClr val="tx1"/>
                </a:solidFill>
                <a:latin typeface="Microsoft YaHei" charset="-122"/>
                <a:ea typeface="Microsoft YaHei" charset="-122"/>
                <a:cs typeface="Microsoft YaHei" charset="-122"/>
              </a:rPr>
              <a:t>:</a:t>
            </a:r>
            <a:r>
              <a:rPr lang="zh-CN" altLang="en-US" sz="2400" b="0" dirty="0">
                <a:solidFill>
                  <a:schemeClr val="tx1"/>
                </a:solidFill>
                <a:latin typeface="Microsoft YaHei" charset="-122"/>
                <a:ea typeface="Microsoft YaHei" charset="-122"/>
                <a:cs typeface="Microsoft YaHei" charset="-122"/>
              </a:rPr>
              <a:t>抽样判决器 </a:t>
            </a:r>
            <a:endParaRPr lang="en-US" altLang="zh-CN" sz="2400" b="0" dirty="0" smtClean="0">
              <a:solidFill>
                <a:schemeClr val="tx1"/>
              </a:solidFill>
              <a:latin typeface="Microsoft YaHei" charset="-122"/>
              <a:ea typeface="Microsoft YaHei" charset="-122"/>
              <a:cs typeface="Microsoft YaHei" charset="-122"/>
            </a:endParaRPr>
          </a:p>
          <a:p>
            <a:pPr>
              <a:lnSpc>
                <a:spcPct val="150000"/>
              </a:lnSpc>
            </a:pPr>
            <a:r>
              <a:rPr lang="en-US" altLang="zh-CN" sz="2400" b="0" dirty="0" smtClean="0">
                <a:solidFill>
                  <a:schemeClr val="tx1"/>
                </a:solidFill>
                <a:latin typeface="Microsoft YaHei" charset="-122"/>
                <a:ea typeface="Microsoft YaHei" charset="-122"/>
                <a:cs typeface="Microsoft YaHei" charset="-122"/>
              </a:rPr>
              <a:t>C</a:t>
            </a:r>
            <a:r>
              <a:rPr lang="en-US" altLang="zh-CN" sz="2400" b="0" dirty="0">
                <a:solidFill>
                  <a:schemeClr val="tx1"/>
                </a:solidFill>
                <a:latin typeface="Microsoft YaHei" charset="-122"/>
                <a:ea typeface="Microsoft YaHei" charset="-122"/>
                <a:cs typeface="Microsoft YaHei" charset="-122"/>
              </a:rPr>
              <a:t>:</a:t>
            </a:r>
            <a:r>
              <a:rPr lang="zh-CN" altLang="en-US" sz="2400" b="0" dirty="0">
                <a:solidFill>
                  <a:schemeClr val="tx1"/>
                </a:solidFill>
                <a:latin typeface="Microsoft YaHei" charset="-122"/>
                <a:ea typeface="Microsoft YaHei" charset="-122"/>
                <a:cs typeface="Microsoft YaHei" charset="-122"/>
              </a:rPr>
              <a:t>接收滤波器 </a:t>
            </a:r>
            <a:endParaRPr lang="en-US" altLang="zh-CN" sz="2400" b="0" dirty="0" smtClean="0">
              <a:solidFill>
                <a:schemeClr val="tx1"/>
              </a:solidFill>
              <a:latin typeface="Microsoft YaHei" charset="-122"/>
              <a:ea typeface="Microsoft YaHei" charset="-122"/>
              <a:cs typeface="Microsoft YaHei" charset="-122"/>
            </a:endParaRPr>
          </a:p>
          <a:p>
            <a:pPr>
              <a:lnSpc>
                <a:spcPct val="150000"/>
              </a:lnSpc>
            </a:pPr>
            <a:r>
              <a:rPr lang="en-US" altLang="zh-CN" sz="2400" b="0" dirty="0" smtClean="0">
                <a:solidFill>
                  <a:srgbClr val="FF0000"/>
                </a:solidFill>
                <a:latin typeface="Microsoft YaHei" charset="-122"/>
                <a:ea typeface="Microsoft YaHei" charset="-122"/>
                <a:cs typeface="Microsoft YaHei" charset="-122"/>
              </a:rPr>
              <a:t>D</a:t>
            </a:r>
            <a:r>
              <a:rPr lang="en-US" altLang="zh-CN" sz="2400" b="0" dirty="0">
                <a:solidFill>
                  <a:srgbClr val="FF0000"/>
                </a:solidFill>
                <a:latin typeface="Microsoft YaHei" charset="-122"/>
                <a:ea typeface="Microsoft YaHei" charset="-122"/>
                <a:cs typeface="Microsoft YaHei" charset="-122"/>
              </a:rPr>
              <a:t>:</a:t>
            </a:r>
            <a:r>
              <a:rPr lang="zh-CN" altLang="en-US" sz="2400" b="0" dirty="0">
                <a:solidFill>
                  <a:srgbClr val="FF0000"/>
                </a:solidFill>
                <a:latin typeface="Microsoft YaHei" charset="-122"/>
                <a:ea typeface="Microsoft YaHei" charset="-122"/>
                <a:cs typeface="Microsoft YaHei" charset="-122"/>
              </a:rPr>
              <a:t>信号形成器 </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pic>
        <p:nvPicPr>
          <p:cNvPr id="5" name="图片 4"/>
          <p:cNvPicPr>
            <a:picLocks noChangeAspect="1"/>
          </p:cNvPicPr>
          <p:nvPr/>
        </p:nvPicPr>
        <p:blipFill>
          <a:blip r:embed="rId3"/>
          <a:stretch>
            <a:fillRect/>
          </a:stretch>
        </p:blipFill>
        <p:spPr>
          <a:xfrm>
            <a:off x="9928738" y="4777435"/>
            <a:ext cx="1603209" cy="1603209"/>
          </a:xfrm>
          <a:prstGeom prst="rect">
            <a:avLst/>
          </a:prstGeom>
        </p:spPr>
      </p:pic>
    </p:spTree>
    <p:extLst>
      <p:ext uri="{BB962C8B-B14F-4D97-AF65-F5344CB8AC3E}">
        <p14:creationId xmlns:p14="http://schemas.microsoft.com/office/powerpoint/2010/main" val="119341040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Microsoft YaHei" charset="-122"/>
                <a:ea typeface="Microsoft YaHei" charset="-122"/>
                <a:cs typeface="Microsoft YaHei" charset="-122"/>
              </a:rPr>
              <a:t>数字基带传输系统的组成中不包括</a:t>
            </a:r>
            <a:r>
              <a:rPr lang="en-US" altLang="zh-CN" sz="2400" b="0" dirty="0">
                <a:solidFill>
                  <a:schemeClr val="tx1"/>
                </a:solidFill>
                <a:latin typeface="Microsoft YaHei" charset="-122"/>
                <a:ea typeface="Microsoft YaHei" charset="-122"/>
                <a:cs typeface="Microsoft YaHei" charset="-122"/>
              </a:rPr>
              <a:t>() </a:t>
            </a:r>
            <a:endParaRPr lang="en-US" altLang="zh-CN" sz="2400" b="0" dirty="0" smtClean="0">
              <a:solidFill>
                <a:schemeClr val="tx1"/>
              </a:solidFill>
              <a:latin typeface="Microsoft YaHei" charset="-122"/>
              <a:ea typeface="Microsoft YaHei" charset="-122"/>
              <a:cs typeface="Microsoft YaHei" charset="-122"/>
            </a:endParaRPr>
          </a:p>
          <a:p>
            <a:pPr>
              <a:lnSpc>
                <a:spcPct val="150000"/>
              </a:lnSpc>
            </a:pPr>
            <a:r>
              <a:rPr lang="en-US" altLang="zh-CN" sz="2400" b="0" dirty="0" smtClean="0">
                <a:solidFill>
                  <a:schemeClr val="tx1"/>
                </a:solidFill>
                <a:latin typeface="Microsoft YaHei" charset="-122"/>
                <a:ea typeface="Microsoft YaHei" charset="-122"/>
                <a:cs typeface="Microsoft YaHei" charset="-122"/>
              </a:rPr>
              <a:t>A</a:t>
            </a:r>
            <a:r>
              <a:rPr lang="en-US" altLang="zh-CN" sz="2400" b="0" dirty="0">
                <a:solidFill>
                  <a:schemeClr val="tx1"/>
                </a:solidFill>
                <a:latin typeface="Microsoft YaHei" charset="-122"/>
                <a:ea typeface="Microsoft YaHei" charset="-122"/>
                <a:cs typeface="Microsoft YaHei" charset="-122"/>
              </a:rPr>
              <a:t>:</a:t>
            </a:r>
            <a:r>
              <a:rPr lang="zh-CN" altLang="en-US" sz="2400" b="0" dirty="0">
                <a:solidFill>
                  <a:schemeClr val="tx1"/>
                </a:solidFill>
                <a:latin typeface="Microsoft YaHei" charset="-122"/>
                <a:ea typeface="Microsoft YaHei" charset="-122"/>
                <a:cs typeface="Microsoft YaHei" charset="-122"/>
              </a:rPr>
              <a:t>信号形成器</a:t>
            </a:r>
            <a:br>
              <a:rPr lang="zh-CN" altLang="en-US" sz="2400" b="0" dirty="0">
                <a:solidFill>
                  <a:schemeClr val="tx1"/>
                </a:solidFill>
                <a:latin typeface="Microsoft YaHei" charset="-122"/>
                <a:ea typeface="Microsoft YaHei" charset="-122"/>
                <a:cs typeface="Microsoft YaHei" charset="-122"/>
              </a:rPr>
            </a:br>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接收滤波器</a:t>
            </a:r>
            <a:br>
              <a:rPr lang="zh-CN" altLang="en-US" sz="2400" b="0" dirty="0">
                <a:solidFill>
                  <a:schemeClr val="tx1"/>
                </a:solidFill>
                <a:latin typeface="Microsoft YaHei" charset="-122"/>
                <a:ea typeface="Microsoft YaHei" charset="-122"/>
                <a:cs typeface="Microsoft YaHei" charset="-122"/>
              </a:rPr>
            </a:br>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抽样判决器 </a:t>
            </a:r>
          </a:p>
          <a:p>
            <a:pPr>
              <a:lnSpc>
                <a:spcPct val="150000"/>
              </a:lnSpc>
            </a:pPr>
            <a:r>
              <a:rPr lang="en-US" altLang="zh-CN" sz="2400" b="0" dirty="0">
                <a:solidFill>
                  <a:schemeClr val="tx1"/>
                </a:solidFill>
                <a:latin typeface="Microsoft YaHei" charset="-122"/>
                <a:ea typeface="Microsoft YaHei" charset="-122"/>
                <a:cs typeface="Microsoft YaHei" charset="-122"/>
              </a:rPr>
              <a:t>D:</a:t>
            </a:r>
            <a:r>
              <a:rPr lang="zh-CN" altLang="en-US" sz="2400" b="0" dirty="0">
                <a:solidFill>
                  <a:schemeClr val="tx1"/>
                </a:solidFill>
                <a:latin typeface="Microsoft YaHei" charset="-122"/>
                <a:ea typeface="Microsoft YaHei" charset="-122"/>
                <a:cs typeface="Microsoft YaHei" charset="-122"/>
              </a:rPr>
              <a:t>异步提取 </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pic>
        <p:nvPicPr>
          <p:cNvPr id="5" name="图片 4"/>
          <p:cNvPicPr>
            <a:picLocks noChangeAspect="1"/>
          </p:cNvPicPr>
          <p:nvPr/>
        </p:nvPicPr>
        <p:blipFill>
          <a:blip r:embed="rId3"/>
          <a:stretch>
            <a:fillRect/>
          </a:stretch>
        </p:blipFill>
        <p:spPr>
          <a:xfrm>
            <a:off x="9928738" y="4777435"/>
            <a:ext cx="1603209" cy="1603209"/>
          </a:xfrm>
          <a:prstGeom prst="rect">
            <a:avLst/>
          </a:prstGeom>
        </p:spPr>
      </p:pic>
    </p:spTree>
    <p:extLst>
      <p:ext uri="{BB962C8B-B14F-4D97-AF65-F5344CB8AC3E}">
        <p14:creationId xmlns:p14="http://schemas.microsoft.com/office/powerpoint/2010/main" val="152189881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a:solidFill>
                  <a:schemeClr val="tx1"/>
                </a:solidFill>
                <a:latin typeface="Microsoft YaHei" charset="-122"/>
                <a:ea typeface="Microsoft YaHei" charset="-122"/>
                <a:cs typeface="Microsoft YaHei" charset="-122"/>
              </a:rPr>
              <a:t>数字基带传输系统的组成中不包括</a:t>
            </a:r>
            <a:r>
              <a:rPr lang="en-US" altLang="zh-CN" sz="2400" b="0" dirty="0" smtClean="0">
                <a:solidFill>
                  <a:schemeClr val="tx1"/>
                </a:solidFill>
                <a:latin typeface="Microsoft YaHei" charset="-122"/>
                <a:ea typeface="Microsoft YaHei" charset="-122"/>
                <a:cs typeface="Microsoft YaHei" charset="-122"/>
              </a:rPr>
              <a:t>(</a:t>
            </a:r>
            <a:r>
              <a:rPr lang="en-US" altLang="zh-CN" sz="2400" b="0" dirty="0">
                <a:solidFill>
                  <a:srgbClr val="FF0000"/>
                </a:solidFill>
                <a:latin typeface="Microsoft YaHei" charset="-122"/>
                <a:ea typeface="Microsoft YaHei" charset="-122"/>
                <a:cs typeface="Microsoft YaHei" charset="-122"/>
              </a:rPr>
              <a:t>D</a:t>
            </a:r>
            <a:r>
              <a:rPr lang="en-US" altLang="zh-CN" sz="2400" b="0" dirty="0" smtClean="0">
                <a:solidFill>
                  <a:schemeClr val="tx1"/>
                </a:solidFill>
                <a:latin typeface="Microsoft YaHei" charset="-122"/>
                <a:ea typeface="Microsoft YaHei" charset="-122"/>
                <a:cs typeface="Microsoft YaHei" charset="-122"/>
              </a:rPr>
              <a:t>) </a:t>
            </a:r>
          </a:p>
          <a:p>
            <a:pPr>
              <a:lnSpc>
                <a:spcPct val="150000"/>
              </a:lnSpc>
            </a:pPr>
            <a:r>
              <a:rPr lang="en-US" altLang="zh-CN" sz="2400" b="0" dirty="0" smtClean="0">
                <a:solidFill>
                  <a:schemeClr val="tx1"/>
                </a:solidFill>
                <a:latin typeface="Microsoft YaHei" charset="-122"/>
                <a:ea typeface="Microsoft YaHei" charset="-122"/>
                <a:cs typeface="Microsoft YaHei" charset="-122"/>
              </a:rPr>
              <a:t>A</a:t>
            </a:r>
            <a:r>
              <a:rPr lang="en-US" altLang="zh-CN" sz="2400" b="0" dirty="0">
                <a:solidFill>
                  <a:schemeClr val="tx1"/>
                </a:solidFill>
                <a:latin typeface="Microsoft YaHei" charset="-122"/>
                <a:ea typeface="Microsoft YaHei" charset="-122"/>
                <a:cs typeface="Microsoft YaHei" charset="-122"/>
              </a:rPr>
              <a:t>:</a:t>
            </a:r>
            <a:r>
              <a:rPr lang="zh-CN" altLang="en-US" sz="2400" b="0" dirty="0">
                <a:solidFill>
                  <a:schemeClr val="tx1"/>
                </a:solidFill>
                <a:latin typeface="Microsoft YaHei" charset="-122"/>
                <a:ea typeface="Microsoft YaHei" charset="-122"/>
                <a:cs typeface="Microsoft YaHei" charset="-122"/>
              </a:rPr>
              <a:t>信号形成器</a:t>
            </a:r>
            <a:br>
              <a:rPr lang="zh-CN" altLang="en-US" sz="2400" b="0" dirty="0">
                <a:solidFill>
                  <a:schemeClr val="tx1"/>
                </a:solidFill>
                <a:latin typeface="Microsoft YaHei" charset="-122"/>
                <a:ea typeface="Microsoft YaHei" charset="-122"/>
                <a:cs typeface="Microsoft YaHei" charset="-122"/>
              </a:rPr>
            </a:br>
            <a:r>
              <a:rPr lang="en-US" altLang="zh-CN" sz="2400" b="0" dirty="0">
                <a:solidFill>
                  <a:schemeClr val="tx1"/>
                </a:solidFill>
                <a:latin typeface="Microsoft YaHei" charset="-122"/>
                <a:ea typeface="Microsoft YaHei" charset="-122"/>
                <a:cs typeface="Microsoft YaHei" charset="-122"/>
              </a:rPr>
              <a:t>B:</a:t>
            </a:r>
            <a:r>
              <a:rPr lang="zh-CN" altLang="en-US" sz="2400" b="0" dirty="0">
                <a:solidFill>
                  <a:schemeClr val="tx1"/>
                </a:solidFill>
                <a:latin typeface="Microsoft YaHei" charset="-122"/>
                <a:ea typeface="Microsoft YaHei" charset="-122"/>
                <a:cs typeface="Microsoft YaHei" charset="-122"/>
              </a:rPr>
              <a:t>接收滤波器</a:t>
            </a:r>
            <a:br>
              <a:rPr lang="zh-CN" altLang="en-US" sz="2400" b="0" dirty="0">
                <a:solidFill>
                  <a:schemeClr val="tx1"/>
                </a:solidFill>
                <a:latin typeface="Microsoft YaHei" charset="-122"/>
                <a:ea typeface="Microsoft YaHei" charset="-122"/>
                <a:cs typeface="Microsoft YaHei" charset="-122"/>
              </a:rPr>
            </a:br>
            <a:r>
              <a:rPr lang="en-US" altLang="zh-CN" sz="2400" b="0" dirty="0">
                <a:solidFill>
                  <a:schemeClr val="tx1"/>
                </a:solidFill>
                <a:latin typeface="Microsoft YaHei" charset="-122"/>
                <a:ea typeface="Microsoft YaHei" charset="-122"/>
                <a:cs typeface="Microsoft YaHei" charset="-122"/>
              </a:rPr>
              <a:t>C:</a:t>
            </a:r>
            <a:r>
              <a:rPr lang="zh-CN" altLang="en-US" sz="2400" b="0" dirty="0">
                <a:solidFill>
                  <a:schemeClr val="tx1"/>
                </a:solidFill>
                <a:latin typeface="Microsoft YaHei" charset="-122"/>
                <a:ea typeface="Microsoft YaHei" charset="-122"/>
                <a:cs typeface="Microsoft YaHei" charset="-122"/>
              </a:rPr>
              <a:t>抽样判决器 </a:t>
            </a:r>
          </a:p>
          <a:p>
            <a:pPr>
              <a:lnSpc>
                <a:spcPct val="150000"/>
              </a:lnSpc>
            </a:pPr>
            <a:r>
              <a:rPr lang="en-US" altLang="zh-CN" sz="2400" b="0" dirty="0">
                <a:solidFill>
                  <a:srgbClr val="FF0000"/>
                </a:solidFill>
                <a:latin typeface="Microsoft YaHei" charset="-122"/>
                <a:ea typeface="Microsoft YaHei" charset="-122"/>
                <a:cs typeface="Microsoft YaHei" charset="-122"/>
              </a:rPr>
              <a:t>D:</a:t>
            </a:r>
            <a:r>
              <a:rPr lang="zh-CN" altLang="en-US" sz="2400" b="0" dirty="0">
                <a:solidFill>
                  <a:srgbClr val="FF0000"/>
                </a:solidFill>
                <a:latin typeface="Microsoft YaHei" charset="-122"/>
                <a:ea typeface="Microsoft YaHei" charset="-122"/>
                <a:cs typeface="Microsoft YaHei" charset="-122"/>
              </a:rPr>
              <a:t>异步提取 </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pic>
        <p:nvPicPr>
          <p:cNvPr id="5" name="图片 4"/>
          <p:cNvPicPr>
            <a:picLocks noChangeAspect="1"/>
          </p:cNvPicPr>
          <p:nvPr/>
        </p:nvPicPr>
        <p:blipFill>
          <a:blip r:embed="rId4"/>
          <a:stretch>
            <a:fillRect/>
          </a:stretch>
        </p:blipFill>
        <p:spPr>
          <a:xfrm>
            <a:off x="9928738" y="4777435"/>
            <a:ext cx="1603209" cy="1603209"/>
          </a:xfrm>
          <a:prstGeom prst="rect">
            <a:avLst/>
          </a:prstGeom>
        </p:spPr>
      </p:pic>
    </p:spTree>
    <p:extLst>
      <p:ext uri="{BB962C8B-B14F-4D97-AF65-F5344CB8AC3E}">
        <p14:creationId xmlns:p14="http://schemas.microsoft.com/office/powerpoint/2010/main" val="99792798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6.4 </a:t>
            </a:r>
            <a:r>
              <a:rPr lang="zh-CN" altLang="en-US" sz="2800" b="1" dirty="0">
                <a:latin typeface="黑体" panose="02010609060101010101" pitchFamily="49" charset="-122"/>
                <a:ea typeface="黑体" panose="02010609060101010101" pitchFamily="49" charset="-122"/>
                <a:sym typeface="+mn-ea"/>
              </a:rPr>
              <a:t>基带传输</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：基带传输基本概念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pSp>
        <p:nvGrpSpPr>
          <p:cNvPr id="47" name="组合 46"/>
          <p:cNvGrpSpPr/>
          <p:nvPr/>
        </p:nvGrpSpPr>
        <p:grpSpPr>
          <a:xfrm>
            <a:off x="735180" y="2388587"/>
            <a:ext cx="10768652" cy="2788737"/>
            <a:chOff x="480935" y="2388587"/>
            <a:chExt cx="10768652" cy="2788737"/>
          </a:xfrm>
        </p:grpSpPr>
        <p:sp>
          <p:nvSpPr>
            <p:cNvPr id="8" name="矩形 7"/>
            <p:cNvSpPr/>
            <p:nvPr/>
          </p:nvSpPr>
          <p:spPr>
            <a:xfrm>
              <a:off x="4106055" y="3397425"/>
              <a:ext cx="912600" cy="63795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Microsoft YaHei" charset="-122"/>
                  <a:ea typeface="Microsoft YaHei" charset="-122"/>
                  <a:cs typeface="Microsoft YaHei" charset="-122"/>
                </a:rPr>
                <a:t>信道</a:t>
              </a:r>
              <a:endParaRPr lang="zh-CN" altLang="en-US" dirty="0">
                <a:solidFill>
                  <a:schemeClr val="tx1"/>
                </a:solidFill>
                <a:latin typeface="Microsoft YaHei" charset="-122"/>
                <a:ea typeface="Microsoft YaHei" charset="-122"/>
                <a:cs typeface="Microsoft YaHei" charset="-122"/>
              </a:endParaRPr>
            </a:p>
          </p:txBody>
        </p:sp>
        <p:sp>
          <p:nvSpPr>
            <p:cNvPr id="9" name="矩形 8"/>
            <p:cNvSpPr/>
            <p:nvPr/>
          </p:nvSpPr>
          <p:spPr>
            <a:xfrm>
              <a:off x="5486487" y="3408052"/>
              <a:ext cx="1480097" cy="63795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Microsoft YaHei" charset="-122"/>
                  <a:ea typeface="Microsoft YaHei" charset="-122"/>
                  <a:cs typeface="Microsoft YaHei" charset="-122"/>
                </a:rPr>
                <a:t>接收过滤器</a:t>
              </a:r>
              <a:endParaRPr lang="zh-CN" altLang="en-US" dirty="0">
                <a:solidFill>
                  <a:schemeClr val="tx1"/>
                </a:solidFill>
                <a:latin typeface="Microsoft YaHei" charset="-122"/>
                <a:ea typeface="Microsoft YaHei" charset="-122"/>
                <a:cs typeface="Microsoft YaHei" charset="-122"/>
              </a:endParaRPr>
            </a:p>
          </p:txBody>
        </p:sp>
        <p:sp>
          <p:nvSpPr>
            <p:cNvPr id="10" name="矩形 9"/>
            <p:cNvSpPr/>
            <p:nvPr/>
          </p:nvSpPr>
          <p:spPr>
            <a:xfrm>
              <a:off x="2148073" y="3397425"/>
              <a:ext cx="1480097" cy="63795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Microsoft YaHei" charset="-122"/>
                  <a:ea typeface="Microsoft YaHei" charset="-122"/>
                  <a:cs typeface="Microsoft YaHei" charset="-122"/>
                </a:rPr>
                <a:t>信号形成器</a:t>
              </a:r>
              <a:endParaRPr lang="zh-CN" altLang="en-US" dirty="0">
                <a:solidFill>
                  <a:schemeClr val="tx1"/>
                </a:solidFill>
                <a:latin typeface="Microsoft YaHei" charset="-122"/>
                <a:ea typeface="Microsoft YaHei" charset="-122"/>
                <a:cs typeface="Microsoft YaHei" charset="-122"/>
              </a:endParaRPr>
            </a:p>
          </p:txBody>
        </p:sp>
        <p:cxnSp>
          <p:nvCxnSpPr>
            <p:cNvPr id="11" name="直接箭头连接符 10"/>
            <p:cNvCxnSpPr/>
            <p:nvPr/>
          </p:nvCxnSpPr>
          <p:spPr>
            <a:xfrm>
              <a:off x="480935" y="3716401"/>
              <a:ext cx="1667139"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80935" y="3286075"/>
              <a:ext cx="1869162" cy="369332"/>
            </a:xfrm>
            <a:prstGeom prst="rect">
              <a:avLst/>
            </a:prstGeom>
            <a:noFill/>
          </p:spPr>
          <p:txBody>
            <a:bodyPr wrap="square" rtlCol="0">
              <a:spAutoFit/>
            </a:bodyPr>
            <a:lstStyle/>
            <a:p>
              <a:r>
                <a:rPr lang="zh-CN" altLang="en-US" dirty="0" smtClean="0">
                  <a:latin typeface="Microsoft YaHei" charset="-122"/>
                  <a:ea typeface="Microsoft YaHei" charset="-122"/>
                  <a:cs typeface="Microsoft YaHei" charset="-122"/>
                </a:rPr>
                <a:t>数字基带信号</a:t>
              </a:r>
              <a:endParaRPr lang="zh-CN" altLang="en-US" dirty="0">
                <a:latin typeface="Microsoft YaHei" charset="-122"/>
                <a:ea typeface="Microsoft YaHei" charset="-122"/>
                <a:cs typeface="Microsoft YaHei" charset="-122"/>
              </a:endParaRPr>
            </a:p>
          </p:txBody>
        </p:sp>
        <p:cxnSp>
          <p:nvCxnSpPr>
            <p:cNvPr id="13" name="直接箭头连接符 12"/>
            <p:cNvCxnSpPr/>
            <p:nvPr/>
          </p:nvCxnSpPr>
          <p:spPr>
            <a:xfrm flipV="1">
              <a:off x="8275465" y="4046005"/>
              <a:ext cx="0" cy="81234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5018655" y="3727029"/>
              <a:ext cx="467833"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926512" y="3291700"/>
              <a:ext cx="2323075" cy="369332"/>
            </a:xfrm>
            <a:prstGeom prst="rect">
              <a:avLst/>
            </a:prstGeom>
            <a:noFill/>
          </p:spPr>
          <p:txBody>
            <a:bodyPr wrap="square" rtlCol="0">
              <a:spAutoFit/>
            </a:bodyPr>
            <a:lstStyle/>
            <a:p>
              <a:r>
                <a:rPr lang="zh-CN" altLang="en-US" dirty="0" smtClean="0">
                  <a:latin typeface="Microsoft YaHei" charset="-122"/>
                  <a:ea typeface="Microsoft YaHei" charset="-122"/>
                  <a:cs typeface="Microsoft YaHei" charset="-122"/>
                </a:rPr>
                <a:t>再生数字基带信号</a:t>
              </a:r>
              <a:endParaRPr lang="zh-CN" altLang="en-US" dirty="0">
                <a:latin typeface="Microsoft YaHei" charset="-122"/>
                <a:ea typeface="Microsoft YaHei" charset="-122"/>
                <a:cs typeface="Microsoft YaHei" charset="-122"/>
              </a:endParaRPr>
            </a:p>
          </p:txBody>
        </p:sp>
        <p:cxnSp>
          <p:nvCxnSpPr>
            <p:cNvPr id="20" name="直接箭头连接符 19"/>
            <p:cNvCxnSpPr/>
            <p:nvPr/>
          </p:nvCxnSpPr>
          <p:spPr>
            <a:xfrm>
              <a:off x="4587356" y="2754472"/>
              <a:ext cx="0" cy="65358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V="1">
              <a:off x="8926512" y="3727030"/>
              <a:ext cx="2067553"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501030" y="4539371"/>
              <a:ext cx="1373710" cy="63795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Microsoft YaHei" charset="-122"/>
                  <a:ea typeface="Microsoft YaHei" charset="-122"/>
                  <a:cs typeface="Microsoft YaHei" charset="-122"/>
                </a:rPr>
                <a:t>同步提取</a:t>
              </a:r>
              <a:endParaRPr lang="zh-CN" altLang="en-US" dirty="0">
                <a:solidFill>
                  <a:schemeClr val="tx1"/>
                </a:solidFill>
                <a:latin typeface="Microsoft YaHei" charset="-122"/>
                <a:ea typeface="Microsoft YaHei" charset="-122"/>
                <a:cs typeface="Microsoft YaHei" charset="-122"/>
              </a:endParaRPr>
            </a:p>
          </p:txBody>
        </p:sp>
        <p:sp>
          <p:nvSpPr>
            <p:cNvPr id="27" name="矩形 26"/>
            <p:cNvSpPr/>
            <p:nvPr/>
          </p:nvSpPr>
          <p:spPr>
            <a:xfrm>
              <a:off x="7446415" y="3408051"/>
              <a:ext cx="1480097" cy="63795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Microsoft YaHei" charset="-122"/>
                  <a:ea typeface="Microsoft YaHei" charset="-122"/>
                  <a:cs typeface="Microsoft YaHei" charset="-122"/>
                </a:rPr>
                <a:t>抽样判决器</a:t>
              </a:r>
              <a:endParaRPr lang="zh-CN" altLang="en-US" dirty="0">
                <a:solidFill>
                  <a:schemeClr val="tx1"/>
                </a:solidFill>
                <a:latin typeface="Microsoft YaHei" charset="-122"/>
                <a:ea typeface="Microsoft YaHei" charset="-122"/>
                <a:cs typeface="Microsoft YaHei" charset="-122"/>
              </a:endParaRPr>
            </a:p>
          </p:txBody>
        </p:sp>
        <p:cxnSp>
          <p:nvCxnSpPr>
            <p:cNvPr id="28" name="直接箭头连接符 27"/>
            <p:cNvCxnSpPr/>
            <p:nvPr/>
          </p:nvCxnSpPr>
          <p:spPr>
            <a:xfrm>
              <a:off x="6966584" y="3727029"/>
              <a:ext cx="467833"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211309" y="2388587"/>
              <a:ext cx="1869162" cy="369332"/>
            </a:xfrm>
            <a:prstGeom prst="rect">
              <a:avLst/>
            </a:prstGeom>
            <a:noFill/>
          </p:spPr>
          <p:txBody>
            <a:bodyPr wrap="square" rtlCol="0">
              <a:spAutoFit/>
            </a:bodyPr>
            <a:lstStyle/>
            <a:p>
              <a:r>
                <a:rPr lang="zh-CN" altLang="en-US" dirty="0" smtClean="0">
                  <a:latin typeface="Microsoft YaHei" charset="-122"/>
                  <a:ea typeface="Microsoft YaHei" charset="-122"/>
                  <a:cs typeface="Microsoft YaHei" charset="-122"/>
                </a:rPr>
                <a:t>噪声</a:t>
              </a:r>
              <a:endParaRPr lang="zh-CN" altLang="en-US" dirty="0">
                <a:latin typeface="Microsoft YaHei" charset="-122"/>
                <a:ea typeface="Microsoft YaHei" charset="-122"/>
                <a:cs typeface="Microsoft YaHei" charset="-122"/>
              </a:endParaRPr>
            </a:p>
          </p:txBody>
        </p:sp>
        <p:cxnSp>
          <p:nvCxnSpPr>
            <p:cNvPr id="37" name="直接箭头连接符 36"/>
            <p:cNvCxnSpPr>
              <a:stCxn id="22" idx="3"/>
            </p:cNvCxnSpPr>
            <p:nvPr/>
          </p:nvCxnSpPr>
          <p:spPr>
            <a:xfrm flipV="1">
              <a:off x="7874740" y="4858346"/>
              <a:ext cx="400725" cy="2"/>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a:off x="7187885" y="3727030"/>
              <a:ext cx="0" cy="812339"/>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3638222" y="3714946"/>
              <a:ext cx="467833" cy="0"/>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52" name="组合 51"/>
          <p:cNvGrpSpPr/>
          <p:nvPr/>
        </p:nvGrpSpPr>
        <p:grpSpPr>
          <a:xfrm>
            <a:off x="0" y="1186213"/>
            <a:ext cx="563526" cy="4485575"/>
            <a:chOff x="0" y="596787"/>
            <a:chExt cx="563526" cy="4485575"/>
          </a:xfrm>
        </p:grpSpPr>
        <p:sp>
          <p:nvSpPr>
            <p:cNvPr id="49" name="矩形 48"/>
            <p:cNvSpPr/>
            <p:nvPr/>
          </p:nvSpPr>
          <p:spPr>
            <a:xfrm>
              <a:off x="0" y="596787"/>
              <a:ext cx="563526" cy="219046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基带传输基本概念</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50" name="矩形 49"/>
            <p:cNvSpPr/>
            <p:nvPr/>
          </p:nvSpPr>
          <p:spPr>
            <a:xfrm>
              <a:off x="0" y="2808511"/>
              <a:ext cx="563526" cy="227385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数字基带传输编码</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
        <p:nvSpPr>
          <p:cNvPr id="5" name="圆角矩形 4"/>
          <p:cNvSpPr/>
          <p:nvPr/>
        </p:nvSpPr>
        <p:spPr>
          <a:xfrm>
            <a:off x="732438" y="4776831"/>
            <a:ext cx="1014543" cy="69885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en-US" altLang="zh-CN" dirty="0" smtClean="0">
                <a:latin typeface="Microsoft YaHei" charset="-122"/>
                <a:ea typeface="Microsoft YaHei" charset="-122"/>
                <a:cs typeface="Microsoft YaHei" charset="-122"/>
              </a:rPr>
              <a:t>A</a:t>
            </a:r>
            <a:endParaRPr kumimoji="1" lang="zh-CN" altLang="en-US" dirty="0">
              <a:latin typeface="Microsoft YaHei" charset="-122"/>
              <a:ea typeface="Microsoft YaHei" charset="-122"/>
              <a:cs typeface="Microsoft YaHei" charset="-122"/>
            </a:endParaRPr>
          </a:p>
        </p:txBody>
      </p:sp>
      <p:sp>
        <p:nvSpPr>
          <p:cNvPr id="29" name="圆角矩形 28"/>
          <p:cNvSpPr/>
          <p:nvPr/>
        </p:nvSpPr>
        <p:spPr>
          <a:xfrm>
            <a:off x="3316133" y="4808887"/>
            <a:ext cx="1659521" cy="660921"/>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cs-CZ" altLang="zh-CN" dirty="0"/>
              <a:t>0100 0001</a:t>
            </a:r>
            <a:endParaRPr kumimoji="1" lang="zh-CN" altLang="en-US" dirty="0">
              <a:latin typeface="Microsoft YaHei" charset="-122"/>
              <a:ea typeface="Microsoft YaHei" charset="-122"/>
              <a:cs typeface="Microsoft YaHei" charset="-122"/>
            </a:endParaRPr>
          </a:p>
        </p:txBody>
      </p:sp>
      <p:cxnSp>
        <p:nvCxnSpPr>
          <p:cNvPr id="31" name="直线箭头连接符 30"/>
          <p:cNvCxnSpPr/>
          <p:nvPr/>
        </p:nvCxnSpPr>
        <p:spPr>
          <a:xfrm>
            <a:off x="1755504" y="5103140"/>
            <a:ext cx="1480097" cy="83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图片 13"/>
          <p:cNvPicPr>
            <a:picLocks noChangeAspect="1"/>
          </p:cNvPicPr>
          <p:nvPr/>
        </p:nvPicPr>
        <p:blipFill>
          <a:blip r:embed="rId4"/>
          <a:stretch>
            <a:fillRect/>
          </a:stretch>
        </p:blipFill>
        <p:spPr>
          <a:xfrm>
            <a:off x="759101" y="5786011"/>
            <a:ext cx="4953000" cy="850900"/>
          </a:xfrm>
          <a:prstGeom prst="rect">
            <a:avLst/>
          </a:prstGeom>
        </p:spPr>
      </p:pic>
      <p:sp>
        <p:nvSpPr>
          <p:cNvPr id="33" name="圆角矩形 32"/>
          <p:cNvSpPr/>
          <p:nvPr/>
        </p:nvSpPr>
        <p:spPr>
          <a:xfrm>
            <a:off x="6291351" y="5989664"/>
            <a:ext cx="1150779" cy="59023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mtClean="0">
                <a:latin typeface="Microsoft YaHei" charset="-122"/>
                <a:ea typeface="Microsoft YaHei" charset="-122"/>
                <a:cs typeface="Microsoft YaHei" charset="-122"/>
              </a:rPr>
              <a:t>信息码</a:t>
            </a:r>
            <a:endParaRPr kumimoji="1" lang="zh-CN" altLang="en-US" dirty="0">
              <a:latin typeface="Microsoft YaHei" charset="-122"/>
              <a:ea typeface="Microsoft YaHei" charset="-122"/>
              <a:cs typeface="Microsoft YaHei" charset="-122"/>
            </a:endParaRPr>
          </a:p>
        </p:txBody>
      </p:sp>
      <p:sp>
        <p:nvSpPr>
          <p:cNvPr id="34" name="圆角矩形 33"/>
          <p:cNvSpPr/>
          <p:nvPr/>
        </p:nvSpPr>
        <p:spPr>
          <a:xfrm>
            <a:off x="3502798" y="2695842"/>
            <a:ext cx="1150779" cy="59023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dirty="0" smtClean="0">
                <a:latin typeface="Microsoft YaHei" charset="-122"/>
                <a:ea typeface="Microsoft YaHei" charset="-122"/>
                <a:cs typeface="Microsoft YaHei" charset="-122"/>
              </a:rPr>
              <a:t>传输码</a:t>
            </a:r>
            <a:endParaRPr kumimoji="1"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092822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6.4 </a:t>
            </a:r>
            <a:r>
              <a:rPr lang="zh-CN" altLang="en-US" sz="2800" b="1" dirty="0">
                <a:latin typeface="黑体" panose="02010609060101010101" pitchFamily="49" charset="-122"/>
                <a:ea typeface="黑体" panose="02010609060101010101" pitchFamily="49" charset="-122"/>
                <a:sym typeface="+mn-ea"/>
              </a:rPr>
              <a:t>基带传输</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：数字基带传输</a:t>
            </a:r>
            <a:r>
              <a:rPr lang="zh-CN" altLang="en-US" sz="2800" b="0" dirty="0" smtClean="0">
                <a:solidFill>
                  <a:srgbClr val="FF0000"/>
                </a:solidFill>
                <a:latin typeface="黑体" panose="02010609060101010101" pitchFamily="49" charset="-122"/>
                <a:ea typeface="黑体" panose="02010609060101010101" pitchFamily="49" charset="-122"/>
                <a:sym typeface="+mn-ea"/>
              </a:rPr>
              <a:t>编码</a:t>
            </a:r>
            <a:r>
              <a:rPr lang="zh-CN" altLang="en-US" sz="2800" b="0" dirty="0" smtClean="0">
                <a:solidFill>
                  <a:schemeClr val="tx1"/>
                </a:solidFill>
                <a:latin typeface="黑体" panose="02010609060101010101" pitchFamily="49" charset="-122"/>
                <a:ea typeface="黑体" panose="02010609060101010101" pitchFamily="49" charset="-122"/>
                <a:sym typeface="+mn-ea"/>
              </a:rPr>
              <a:t>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863600" y="2138045"/>
            <a:ext cx="10273030" cy="3351046"/>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将数据映射为脉冲信号的编码</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信息码</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a:t>
            </a:r>
          </a:p>
          <a:p>
            <a:pPr>
              <a:lnSpc>
                <a:spcPct val="150000"/>
              </a:lnSpc>
            </a:pPr>
            <a:r>
              <a:rPr lang="zh-CN" altLang="en-US" sz="2400" dirty="0" smtClean="0">
                <a:latin typeface="Microsoft YaHei" charset="-122"/>
                <a:ea typeface="Microsoft YaHei" charset="-122"/>
                <a:cs typeface="Microsoft YaHei" charset="-122"/>
              </a:rPr>
              <a:t>         单极不归零码</a:t>
            </a:r>
          </a:p>
          <a:p>
            <a:pPr>
              <a:lnSpc>
                <a:spcPct val="150000"/>
              </a:lnSpc>
            </a:pPr>
            <a:r>
              <a:rPr lang="zh-CN" altLang="en-US" sz="2400" dirty="0" smtClean="0">
                <a:latin typeface="Microsoft YaHei" charset="-122"/>
                <a:ea typeface="Microsoft YaHei" charset="-122"/>
                <a:cs typeface="Microsoft YaHei" charset="-122"/>
              </a:rPr>
              <a:t>         双极不归零码</a:t>
            </a:r>
          </a:p>
          <a:p>
            <a:pPr>
              <a:lnSpc>
                <a:spcPct val="150000"/>
              </a:lnSpc>
            </a:pPr>
            <a:r>
              <a:rPr lang="zh-CN" altLang="en-US" sz="2400" dirty="0" smtClean="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sym typeface="+mn-ea"/>
              </a:rPr>
              <a:t>单极归零码</a:t>
            </a:r>
          </a:p>
          <a:p>
            <a:pPr>
              <a:lnSpc>
                <a:spcPct val="150000"/>
              </a:lnSpc>
            </a:pPr>
            <a:r>
              <a:rPr lang="zh-CN" altLang="en-US" sz="2400" dirty="0" smtClean="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sym typeface="+mn-ea"/>
              </a:rPr>
              <a:t>双极归零码</a:t>
            </a:r>
          </a:p>
          <a:p>
            <a:pPr>
              <a:lnSpc>
                <a:spcPct val="150000"/>
              </a:lnSpc>
            </a:pPr>
            <a:r>
              <a:rPr lang="zh-CN" altLang="en-US" sz="2400" dirty="0" smtClean="0">
                <a:latin typeface="Microsoft YaHei" charset="-122"/>
                <a:ea typeface="Microsoft YaHei" charset="-122"/>
                <a:cs typeface="Microsoft YaHei" charset="-122"/>
              </a:rPr>
              <a:t>         差分码</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相对码</a:t>
            </a:r>
            <a:r>
              <a:rPr lang="en-US" altLang="zh-CN" sz="2400" dirty="0" smtClean="0">
                <a:latin typeface="Microsoft YaHei" charset="-122"/>
                <a:ea typeface="Microsoft YaHei" charset="-122"/>
                <a:cs typeface="Microsoft YaHei" charset="-122"/>
              </a:rPr>
              <a:t>)</a:t>
            </a:r>
          </a:p>
        </p:txBody>
      </p:sp>
      <p:grpSp>
        <p:nvGrpSpPr>
          <p:cNvPr id="7" name="组合 6"/>
          <p:cNvGrpSpPr/>
          <p:nvPr/>
        </p:nvGrpSpPr>
        <p:grpSpPr>
          <a:xfrm>
            <a:off x="0" y="1186213"/>
            <a:ext cx="563526" cy="4485575"/>
            <a:chOff x="0" y="596787"/>
            <a:chExt cx="563526" cy="4485575"/>
          </a:xfrm>
        </p:grpSpPr>
        <p:sp>
          <p:nvSpPr>
            <p:cNvPr id="8" name="矩形 7"/>
            <p:cNvSpPr/>
            <p:nvPr/>
          </p:nvSpPr>
          <p:spPr>
            <a:xfrm>
              <a:off x="0" y="596787"/>
              <a:ext cx="563526" cy="2190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基带传输基本概念</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0" y="2808511"/>
              <a:ext cx="563526" cy="227385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数字基带传输编码</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6.4 </a:t>
            </a:r>
            <a:r>
              <a:rPr lang="zh-CN" altLang="en-US" sz="2800" b="1" dirty="0">
                <a:latin typeface="黑体" panose="02010609060101010101" pitchFamily="49" charset="-122"/>
                <a:ea typeface="黑体" panose="02010609060101010101" pitchFamily="49" charset="-122"/>
                <a:sym typeface="+mn-ea"/>
              </a:rPr>
              <a:t>基带传输</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：数字基带传输编码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735180" y="1847384"/>
            <a:ext cx="10648043" cy="2677656"/>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一、单极</a:t>
            </a:r>
            <a:r>
              <a:rPr lang="zh-CN" altLang="en-US" sz="2400" dirty="0" smtClean="0">
                <a:latin typeface="Microsoft YaHei" charset="-122"/>
                <a:ea typeface="Microsoft YaHei" charset="-122"/>
                <a:cs typeface="Microsoft YaHei" charset="-122"/>
              </a:rPr>
              <a:t>不归零码（</a:t>
            </a:r>
            <a:r>
              <a:rPr lang="en-US" altLang="zh-CN" sz="2400" dirty="0" smtClean="0">
                <a:latin typeface="Microsoft YaHei" charset="-122"/>
                <a:ea typeface="Microsoft YaHei" charset="-122"/>
                <a:cs typeface="Microsoft YaHei" charset="-122"/>
              </a:rPr>
              <a:t>Not Return to </a:t>
            </a:r>
            <a:r>
              <a:rPr lang="en-US" altLang="zh-CN" sz="2400" dirty="0" err="1" smtClean="0">
                <a:latin typeface="Microsoft YaHei" charset="-122"/>
                <a:ea typeface="Microsoft YaHei" charset="-122"/>
                <a:cs typeface="Microsoft YaHei" charset="-122"/>
              </a:rPr>
              <a:t>Zero,NRZ</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      二进制数字符号</a:t>
            </a:r>
            <a:r>
              <a:rPr lang="en-US" altLang="zh-CN" sz="2400" dirty="0" smtClean="0">
                <a:latin typeface="Microsoft YaHei" charset="-122"/>
                <a:ea typeface="Microsoft YaHei" charset="-122"/>
                <a:cs typeface="Microsoft YaHei" charset="-122"/>
              </a:rPr>
              <a:t>0</a:t>
            </a:r>
            <a:r>
              <a:rPr lang="zh-CN" altLang="en-US" sz="2400" dirty="0" smtClean="0">
                <a:latin typeface="Microsoft YaHei" charset="-122"/>
                <a:ea typeface="Microsoft YaHei" charset="-122"/>
                <a:cs typeface="Microsoft YaHei" charset="-122"/>
              </a:rPr>
              <a:t>和</a:t>
            </a: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分别用零电平和正电平表示。</a:t>
            </a:r>
          </a:p>
          <a:p>
            <a:pPr>
              <a:lnSpc>
                <a:spcPct val="150000"/>
              </a:lnSpc>
            </a:pPr>
            <a:r>
              <a:rPr lang="en-US" altLang="zh-CN" sz="2000" dirty="0" smtClean="0">
                <a:latin typeface="Microsoft YaHei" charset="-122"/>
                <a:ea typeface="Microsoft YaHei" charset="-122"/>
                <a:cs typeface="Microsoft YaHei" charset="-122"/>
              </a:rPr>
              <a:t>1</a:t>
            </a:r>
            <a:r>
              <a:rPr lang="zh-CN" altLang="en-US" sz="2000" dirty="0" smtClean="0">
                <a:latin typeface="Microsoft YaHei" charset="-122"/>
                <a:ea typeface="Microsoft YaHei" charset="-122"/>
                <a:cs typeface="Microsoft YaHei" charset="-122"/>
              </a:rPr>
              <a:t>、脉冲幅值要么是正电平，要么是零电平，只有一个极性。</a:t>
            </a:r>
            <a:r>
              <a:rPr lang="en-US" altLang="zh-CN" sz="2000" dirty="0" smtClean="0">
                <a:solidFill>
                  <a:srgbClr val="FF0000"/>
                </a:solidFill>
                <a:latin typeface="Microsoft YaHei" charset="-122"/>
                <a:ea typeface="Microsoft YaHei" charset="-122"/>
                <a:cs typeface="Microsoft YaHei" charset="-122"/>
              </a:rPr>
              <a:t>“</a:t>
            </a:r>
            <a:r>
              <a:rPr lang="zh-CN" altLang="en-US" sz="2000" dirty="0" smtClean="0">
                <a:solidFill>
                  <a:srgbClr val="FF0000"/>
                </a:solidFill>
                <a:latin typeface="Microsoft YaHei" charset="-122"/>
                <a:ea typeface="Microsoft YaHei" charset="-122"/>
                <a:cs typeface="Microsoft YaHei" charset="-122"/>
              </a:rPr>
              <a:t>单极</a:t>
            </a:r>
            <a:r>
              <a:rPr lang="en-US" altLang="zh-CN" sz="2000" dirty="0" smtClean="0">
                <a:solidFill>
                  <a:srgbClr val="FF0000"/>
                </a:solidFill>
                <a:latin typeface="Microsoft YaHei" charset="-122"/>
                <a:ea typeface="Microsoft YaHei" charset="-122"/>
                <a:cs typeface="Microsoft YaHei" charset="-122"/>
              </a:rPr>
              <a:t>”</a:t>
            </a:r>
            <a:endParaRPr lang="zh-CN" altLang="en-US" sz="2000" dirty="0" smtClean="0">
              <a:solidFill>
                <a:srgbClr val="FF0000"/>
              </a:solidFill>
              <a:latin typeface="Microsoft YaHei" charset="-122"/>
              <a:ea typeface="Microsoft YaHei" charset="-122"/>
              <a:cs typeface="Microsoft YaHei" charset="-122"/>
            </a:endParaRPr>
          </a:p>
          <a:p>
            <a:pPr>
              <a:lnSpc>
                <a:spcPct val="150000"/>
              </a:lnSpc>
            </a:pPr>
            <a:r>
              <a:rPr lang="en-US" altLang="zh-CN" sz="2000" dirty="0" smtClean="0">
                <a:latin typeface="Microsoft YaHei" charset="-122"/>
                <a:ea typeface="Microsoft YaHei" charset="-122"/>
                <a:cs typeface="Microsoft YaHei" charset="-122"/>
              </a:rPr>
              <a:t>2</a:t>
            </a:r>
            <a:r>
              <a:rPr lang="zh-CN" altLang="en-US" sz="2000" dirty="0" smtClean="0">
                <a:latin typeface="Microsoft YaHei" charset="-122"/>
                <a:ea typeface="Microsoft YaHei" charset="-122"/>
                <a:cs typeface="Microsoft YaHei" charset="-122"/>
              </a:rPr>
              <a:t>、整个脉冲持续时间内，电平保持不平，且脉冲持续期结束也不要求回归</a:t>
            </a:r>
            <a:r>
              <a:rPr lang="en-US" altLang="zh-CN" sz="2000" dirty="0" smtClean="0">
                <a:latin typeface="Microsoft YaHei" charset="-122"/>
                <a:ea typeface="Microsoft YaHei" charset="-122"/>
                <a:cs typeface="Microsoft YaHei" charset="-122"/>
              </a:rPr>
              <a:t>0</a:t>
            </a:r>
            <a:r>
              <a:rPr lang="zh-CN" altLang="en-US" sz="2000" dirty="0" smtClean="0">
                <a:latin typeface="Microsoft YaHei" charset="-122"/>
                <a:ea typeface="Microsoft YaHei" charset="-122"/>
                <a:cs typeface="Microsoft YaHei" charset="-122"/>
              </a:rPr>
              <a:t>电平。</a:t>
            </a:r>
            <a:r>
              <a:rPr lang="en-US" altLang="zh-CN" sz="2000" dirty="0" smtClean="0">
                <a:solidFill>
                  <a:srgbClr val="FF0000"/>
                </a:solidFill>
                <a:latin typeface="Microsoft YaHei" charset="-122"/>
                <a:ea typeface="Microsoft YaHei" charset="-122"/>
                <a:cs typeface="Microsoft YaHei" charset="-122"/>
              </a:rPr>
              <a:t>“</a:t>
            </a:r>
            <a:r>
              <a:rPr lang="zh-CN" altLang="en-US" sz="2000" dirty="0" smtClean="0">
                <a:solidFill>
                  <a:srgbClr val="FF0000"/>
                </a:solidFill>
                <a:latin typeface="Microsoft YaHei" charset="-122"/>
                <a:ea typeface="Microsoft YaHei" charset="-122"/>
                <a:cs typeface="Microsoft YaHei" charset="-122"/>
              </a:rPr>
              <a:t>不归零</a:t>
            </a:r>
            <a:r>
              <a:rPr lang="en-US" altLang="zh-CN" sz="2000" dirty="0" smtClean="0">
                <a:solidFill>
                  <a:srgbClr val="FF0000"/>
                </a:solidFill>
                <a:latin typeface="Microsoft YaHei" charset="-122"/>
                <a:ea typeface="Microsoft YaHei" charset="-122"/>
                <a:cs typeface="Microsoft YaHei" charset="-122"/>
              </a:rPr>
              <a:t>”</a:t>
            </a:r>
          </a:p>
          <a:p>
            <a:pPr>
              <a:lnSpc>
                <a:spcPct val="150000"/>
              </a:lnSpc>
            </a:pPr>
            <a:r>
              <a:rPr lang="zh-CN" altLang="en-US" sz="2400" dirty="0" smtClean="0">
                <a:latin typeface="Microsoft YaHei" charset="-122"/>
                <a:ea typeface="Microsoft YaHei" charset="-122"/>
                <a:cs typeface="Microsoft YaHei" charset="-122"/>
              </a:rPr>
              <a:t>例如：</a:t>
            </a:r>
            <a:r>
              <a:rPr lang="en-US" altLang="zh-CN" sz="2400" dirty="0" smtClean="0">
                <a:latin typeface="Microsoft YaHei" charset="-122"/>
                <a:ea typeface="Microsoft YaHei" charset="-122"/>
                <a:cs typeface="Microsoft YaHei" charset="-122"/>
              </a:rPr>
              <a:t>1100100111</a:t>
            </a:r>
          </a:p>
        </p:txBody>
      </p:sp>
      <p:grpSp>
        <p:nvGrpSpPr>
          <p:cNvPr id="7" name="组合 6"/>
          <p:cNvGrpSpPr/>
          <p:nvPr/>
        </p:nvGrpSpPr>
        <p:grpSpPr>
          <a:xfrm>
            <a:off x="0" y="1186213"/>
            <a:ext cx="563526" cy="4485575"/>
            <a:chOff x="0" y="596787"/>
            <a:chExt cx="563526" cy="4485575"/>
          </a:xfrm>
        </p:grpSpPr>
        <p:sp>
          <p:nvSpPr>
            <p:cNvPr id="8" name="矩形 7"/>
            <p:cNvSpPr/>
            <p:nvPr/>
          </p:nvSpPr>
          <p:spPr>
            <a:xfrm>
              <a:off x="0" y="596787"/>
              <a:ext cx="563526" cy="2190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基带传输基本概念</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0" y="2808511"/>
              <a:ext cx="563526" cy="227385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数字基带传输编码</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pic>
        <p:nvPicPr>
          <p:cNvPr id="2" name="图片 1"/>
          <p:cNvPicPr>
            <a:picLocks noChangeAspect="1"/>
          </p:cNvPicPr>
          <p:nvPr/>
        </p:nvPicPr>
        <p:blipFill>
          <a:blip r:embed="rId3"/>
          <a:stretch>
            <a:fillRect/>
          </a:stretch>
        </p:blipFill>
        <p:spPr>
          <a:xfrm>
            <a:off x="4536402" y="4301671"/>
            <a:ext cx="7456026" cy="240937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075823" y="285750"/>
            <a:ext cx="1603209" cy="1603209"/>
          </a:xfrm>
          <a:prstGeom prst="rect">
            <a:avLst/>
          </a:prstGeom>
        </p:spPr>
      </p:pic>
      <p:sp>
        <p:nvSpPr>
          <p:cNvPr id="7" name="矩形 6"/>
          <p:cNvSpPr/>
          <p:nvPr/>
        </p:nvSpPr>
        <p:spPr>
          <a:xfrm>
            <a:off x="1075823" y="1888959"/>
            <a:ext cx="10506577" cy="3416320"/>
          </a:xfrm>
          <a:prstGeom prst="rect">
            <a:avLst/>
          </a:prstGeom>
        </p:spPr>
        <p:txBody>
          <a:bodyPr wrap="square">
            <a:spAutoFit/>
          </a:bodyPr>
          <a:lstStyle/>
          <a:p>
            <a:pPr>
              <a:lnSpc>
                <a:spcPct val="150000"/>
              </a:lnSpc>
            </a:pP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、在</a:t>
            </a:r>
            <a:r>
              <a:rPr lang="zh-CN" altLang="en-US" sz="2400" dirty="0">
                <a:latin typeface="Microsoft YaHei" charset="-122"/>
                <a:ea typeface="Microsoft YaHei" charset="-122"/>
                <a:cs typeface="Microsoft YaHei" charset="-122"/>
              </a:rPr>
              <a:t>通信过程中，信息的载体</a:t>
            </a:r>
            <a:r>
              <a:rPr lang="zh-CN" altLang="en-US" sz="2400" dirty="0" smtClean="0">
                <a:latin typeface="Microsoft YaHei" charset="-122"/>
                <a:ea typeface="Microsoft YaHei" charset="-122"/>
                <a:cs typeface="Microsoft YaHei" charset="-122"/>
              </a:rPr>
              <a:t>是（）</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、通常，将人类能够感知的描述称为（），比如眼睛能看到文字和图像，耳朵能听到声音等</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3</a:t>
            </a:r>
            <a:r>
              <a:rPr lang="zh-CN" altLang="en-US" sz="2400" dirty="0" smtClean="0">
                <a:latin typeface="Microsoft YaHei" charset="-122"/>
                <a:ea typeface="Microsoft YaHei" charset="-122"/>
                <a:cs typeface="Microsoft YaHei" charset="-122"/>
              </a:rPr>
              <a:t>、（）的</a:t>
            </a:r>
            <a:r>
              <a:rPr lang="zh-CN" altLang="en-US" sz="2400" dirty="0">
                <a:latin typeface="Microsoft YaHei" charset="-122"/>
                <a:ea typeface="Microsoft YaHei" charset="-122"/>
                <a:cs typeface="Microsoft YaHei" charset="-122"/>
              </a:rPr>
              <a:t>本质就是在一点精确或近似地再生另一点的信息</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4</a:t>
            </a:r>
            <a:r>
              <a:rPr lang="zh-CN" altLang="en-US" sz="2400" dirty="0" smtClean="0">
                <a:latin typeface="Microsoft YaHei" charset="-122"/>
                <a:ea typeface="Microsoft YaHei" charset="-122"/>
                <a:cs typeface="Microsoft YaHei" charset="-122"/>
              </a:rPr>
              <a:t>、（）是</a:t>
            </a:r>
            <a:r>
              <a:rPr lang="zh-CN" altLang="en-US" sz="2400" dirty="0">
                <a:latin typeface="Microsoft YaHei" charset="-122"/>
                <a:ea typeface="Microsoft YaHei" charset="-122"/>
                <a:cs typeface="Microsoft YaHei" charset="-122"/>
              </a:rPr>
              <a:t>对客观事物的性质状态以及相互关系等进行记载的符号及其组合，通常可以是数字、文字、图像等。</a:t>
            </a:r>
          </a:p>
        </p:txBody>
      </p:sp>
    </p:spTree>
    <p:extLst>
      <p:ext uri="{BB962C8B-B14F-4D97-AF65-F5344CB8AC3E}">
        <p14:creationId xmlns:p14="http://schemas.microsoft.com/office/powerpoint/2010/main" val="112211023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6.4 </a:t>
            </a:r>
            <a:r>
              <a:rPr lang="zh-CN" altLang="en-US" sz="2800" b="1" dirty="0">
                <a:latin typeface="黑体" panose="02010609060101010101" pitchFamily="49" charset="-122"/>
                <a:ea typeface="黑体" panose="02010609060101010101" pitchFamily="49" charset="-122"/>
                <a:sym typeface="+mn-ea"/>
              </a:rPr>
              <a:t>基带传输</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：数字基带传输编码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21425"/>
          </a:xfrm>
          <a:prstGeom prst="rect">
            <a:avLst/>
          </a:prstGeom>
          <a:noFill/>
        </p:spPr>
        <p:txBody>
          <a:bodyPr wrap="square" rtlCol="0">
            <a:spAutoFit/>
          </a:bodyPr>
          <a:lstStyle/>
          <a:p>
            <a:pPr>
              <a:lnSpc>
                <a:spcPts val="3700"/>
              </a:lnSpc>
            </a:pPr>
            <a:r>
              <a:rPr lang="zh-CN" altLang="en-US" sz="2400" dirty="0" smtClean="0">
                <a:latin typeface="Microsoft YaHei" charset="-122"/>
                <a:ea typeface="Microsoft YaHei" charset="-122"/>
                <a:cs typeface="Microsoft YaHei" charset="-122"/>
              </a:rPr>
              <a:t>二、双极不归零码：</a:t>
            </a:r>
            <a:r>
              <a:rPr lang="zh-CN" altLang="en-US" sz="2400" dirty="0" smtClean="0">
                <a:latin typeface="Microsoft YaHei" charset="-122"/>
                <a:ea typeface="Microsoft YaHei" charset="-122"/>
                <a:cs typeface="Microsoft YaHei" charset="-122"/>
                <a:sym typeface="+mn-ea"/>
              </a:rPr>
              <a:t>二进制数字符号</a:t>
            </a:r>
            <a:r>
              <a:rPr lang="en-US" altLang="zh-CN" sz="2400" dirty="0" smtClean="0">
                <a:latin typeface="Microsoft YaHei" charset="-122"/>
                <a:ea typeface="Microsoft YaHei" charset="-122"/>
                <a:cs typeface="Microsoft YaHei" charset="-122"/>
                <a:sym typeface="+mn-ea"/>
              </a:rPr>
              <a:t>0</a:t>
            </a:r>
            <a:r>
              <a:rPr lang="zh-CN" altLang="en-US" sz="2400" dirty="0" smtClean="0">
                <a:latin typeface="Microsoft YaHei" charset="-122"/>
                <a:ea typeface="Microsoft YaHei" charset="-122"/>
                <a:cs typeface="Microsoft YaHei" charset="-122"/>
                <a:sym typeface="+mn-ea"/>
              </a:rPr>
              <a:t>和</a:t>
            </a:r>
            <a:r>
              <a:rPr lang="en-US" altLang="zh-CN" sz="2400" dirty="0" smtClean="0">
                <a:latin typeface="Microsoft YaHei" charset="-122"/>
                <a:ea typeface="Microsoft YaHei" charset="-122"/>
                <a:cs typeface="Microsoft YaHei" charset="-122"/>
                <a:sym typeface="+mn-ea"/>
              </a:rPr>
              <a:t>1</a:t>
            </a:r>
            <a:r>
              <a:rPr lang="zh-CN" altLang="en-US" sz="2400" dirty="0" smtClean="0">
                <a:latin typeface="Microsoft YaHei" charset="-122"/>
                <a:ea typeface="Microsoft YaHei" charset="-122"/>
                <a:cs typeface="Microsoft YaHei" charset="-122"/>
                <a:sym typeface="+mn-ea"/>
              </a:rPr>
              <a:t>分别用负电平和正电平表示。</a:t>
            </a:r>
            <a:endParaRPr lang="en-US" altLang="zh-CN" sz="2400" dirty="0" smtClean="0">
              <a:latin typeface="Microsoft YaHei" charset="-122"/>
              <a:ea typeface="Microsoft YaHei" charset="-122"/>
              <a:cs typeface="Microsoft YaHei" charset="-122"/>
            </a:endParaRPr>
          </a:p>
        </p:txBody>
      </p:sp>
      <p:grpSp>
        <p:nvGrpSpPr>
          <p:cNvPr id="8" name="组合 7"/>
          <p:cNvGrpSpPr/>
          <p:nvPr/>
        </p:nvGrpSpPr>
        <p:grpSpPr>
          <a:xfrm>
            <a:off x="0" y="1186213"/>
            <a:ext cx="563526" cy="4485575"/>
            <a:chOff x="0" y="596787"/>
            <a:chExt cx="563526" cy="4485575"/>
          </a:xfrm>
        </p:grpSpPr>
        <p:sp>
          <p:nvSpPr>
            <p:cNvPr id="9" name="矩形 8"/>
            <p:cNvSpPr/>
            <p:nvPr/>
          </p:nvSpPr>
          <p:spPr>
            <a:xfrm>
              <a:off x="0" y="596787"/>
              <a:ext cx="563526" cy="2190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基带传输基本概念</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2808511"/>
              <a:ext cx="563526" cy="227385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数字基带传输编码</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6.4 </a:t>
            </a:r>
            <a:r>
              <a:rPr lang="zh-CN" altLang="en-US" sz="2800" b="1" dirty="0">
                <a:latin typeface="黑体" panose="02010609060101010101" pitchFamily="49" charset="-122"/>
                <a:ea typeface="黑体" panose="02010609060101010101" pitchFamily="49" charset="-122"/>
                <a:sym typeface="+mn-ea"/>
              </a:rPr>
              <a:t>基带传输</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：数字基带传输编码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21425"/>
          </a:xfrm>
          <a:prstGeom prst="rect">
            <a:avLst/>
          </a:prstGeom>
          <a:noFill/>
        </p:spPr>
        <p:txBody>
          <a:bodyPr wrap="square" rtlCol="0">
            <a:spAutoFit/>
          </a:bodyPr>
          <a:lstStyle/>
          <a:p>
            <a:pPr>
              <a:lnSpc>
                <a:spcPts val="3700"/>
              </a:lnSpc>
            </a:pPr>
            <a:r>
              <a:rPr lang="zh-CN" altLang="en-US" sz="2400" dirty="0" smtClean="0">
                <a:latin typeface="Microsoft YaHei" charset="-122"/>
                <a:ea typeface="Microsoft YaHei" charset="-122"/>
                <a:cs typeface="Microsoft YaHei" charset="-122"/>
              </a:rPr>
              <a:t>二、双极不归零码：</a:t>
            </a:r>
            <a:r>
              <a:rPr lang="zh-CN" altLang="en-US" sz="2400" dirty="0" smtClean="0">
                <a:latin typeface="Microsoft YaHei" charset="-122"/>
                <a:ea typeface="Microsoft YaHei" charset="-122"/>
                <a:cs typeface="Microsoft YaHei" charset="-122"/>
                <a:sym typeface="+mn-ea"/>
              </a:rPr>
              <a:t>二进制数字符号</a:t>
            </a:r>
            <a:r>
              <a:rPr lang="en-US" altLang="zh-CN" sz="2400" dirty="0" smtClean="0">
                <a:latin typeface="Microsoft YaHei" charset="-122"/>
                <a:ea typeface="Microsoft YaHei" charset="-122"/>
                <a:cs typeface="Microsoft YaHei" charset="-122"/>
                <a:sym typeface="+mn-ea"/>
              </a:rPr>
              <a:t>0</a:t>
            </a:r>
            <a:r>
              <a:rPr lang="zh-CN" altLang="en-US" sz="2400" dirty="0" smtClean="0">
                <a:latin typeface="Microsoft YaHei" charset="-122"/>
                <a:ea typeface="Microsoft YaHei" charset="-122"/>
                <a:cs typeface="Microsoft YaHei" charset="-122"/>
                <a:sym typeface="+mn-ea"/>
              </a:rPr>
              <a:t>和</a:t>
            </a:r>
            <a:r>
              <a:rPr lang="en-US" altLang="zh-CN" sz="2400" dirty="0" smtClean="0">
                <a:latin typeface="Microsoft YaHei" charset="-122"/>
                <a:ea typeface="Microsoft YaHei" charset="-122"/>
                <a:cs typeface="Microsoft YaHei" charset="-122"/>
                <a:sym typeface="+mn-ea"/>
              </a:rPr>
              <a:t>1</a:t>
            </a:r>
            <a:r>
              <a:rPr lang="zh-CN" altLang="en-US" sz="2400" dirty="0" smtClean="0">
                <a:latin typeface="Microsoft YaHei" charset="-122"/>
                <a:ea typeface="Microsoft YaHei" charset="-122"/>
                <a:cs typeface="Microsoft YaHei" charset="-122"/>
                <a:sym typeface="+mn-ea"/>
              </a:rPr>
              <a:t>分别用负电平和正电平表示。</a:t>
            </a:r>
            <a:endParaRPr lang="en-US" altLang="zh-CN" sz="2400" dirty="0" smtClean="0">
              <a:latin typeface="Microsoft YaHei" charset="-122"/>
              <a:ea typeface="Microsoft YaHei" charset="-122"/>
              <a:cs typeface="Microsoft YaHei" charset="-122"/>
            </a:endParaRPr>
          </a:p>
        </p:txBody>
      </p:sp>
      <p:grpSp>
        <p:nvGrpSpPr>
          <p:cNvPr id="8" name="组合 7"/>
          <p:cNvGrpSpPr/>
          <p:nvPr/>
        </p:nvGrpSpPr>
        <p:grpSpPr>
          <a:xfrm>
            <a:off x="0" y="1186213"/>
            <a:ext cx="563526" cy="4485575"/>
            <a:chOff x="0" y="596787"/>
            <a:chExt cx="563526" cy="4485575"/>
          </a:xfrm>
        </p:grpSpPr>
        <p:sp>
          <p:nvSpPr>
            <p:cNvPr id="9" name="矩形 8"/>
            <p:cNvSpPr/>
            <p:nvPr/>
          </p:nvSpPr>
          <p:spPr>
            <a:xfrm>
              <a:off x="0" y="596787"/>
              <a:ext cx="563526" cy="2190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基带传输基本概念</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2808511"/>
              <a:ext cx="563526" cy="227385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数字基带传输编码</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pic>
        <p:nvPicPr>
          <p:cNvPr id="2" name="图片 1"/>
          <p:cNvPicPr>
            <a:picLocks noChangeAspect="1"/>
          </p:cNvPicPr>
          <p:nvPr/>
        </p:nvPicPr>
        <p:blipFill rotWithShape="1">
          <a:blip r:embed="rId3"/>
          <a:srcRect t="15909"/>
          <a:stretch/>
        </p:blipFill>
        <p:spPr>
          <a:xfrm>
            <a:off x="4260438" y="3641271"/>
            <a:ext cx="7417213" cy="2848209"/>
          </a:xfrm>
          <a:prstGeom prst="rect">
            <a:avLst/>
          </a:prstGeom>
        </p:spPr>
      </p:pic>
    </p:spTree>
    <p:extLst>
      <p:ext uri="{BB962C8B-B14F-4D97-AF65-F5344CB8AC3E}">
        <p14:creationId xmlns:p14="http://schemas.microsoft.com/office/powerpoint/2010/main" val="192381787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6.4 </a:t>
            </a:r>
            <a:r>
              <a:rPr lang="zh-CN" altLang="en-US" sz="2800" b="1" dirty="0">
                <a:latin typeface="黑体" panose="02010609060101010101" pitchFamily="49" charset="-122"/>
                <a:ea typeface="黑体" panose="02010609060101010101" pitchFamily="49" charset="-122"/>
                <a:sym typeface="+mn-ea"/>
              </a:rPr>
              <a:t>基带传输</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：数字基带传输编码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21425"/>
          </a:xfrm>
          <a:prstGeom prst="rect">
            <a:avLst/>
          </a:prstGeom>
          <a:noFill/>
        </p:spPr>
        <p:txBody>
          <a:bodyPr wrap="square" rtlCol="0">
            <a:spAutoFit/>
          </a:bodyPr>
          <a:lstStyle/>
          <a:p>
            <a:pPr>
              <a:lnSpc>
                <a:spcPts val="3700"/>
              </a:lnSpc>
            </a:pPr>
            <a:r>
              <a:rPr lang="zh-CN" altLang="en-US" sz="2400" dirty="0" smtClean="0">
                <a:latin typeface="Microsoft YaHei" charset="-122"/>
                <a:ea typeface="Microsoft YaHei" charset="-122"/>
                <a:cs typeface="Microsoft YaHei" charset="-122"/>
              </a:rPr>
              <a:t>二、双极不归零码：</a:t>
            </a:r>
            <a:r>
              <a:rPr lang="zh-CN" altLang="en-US" sz="2400" dirty="0" smtClean="0">
                <a:latin typeface="Microsoft YaHei" charset="-122"/>
                <a:ea typeface="Microsoft YaHei" charset="-122"/>
                <a:cs typeface="Microsoft YaHei" charset="-122"/>
                <a:sym typeface="+mn-ea"/>
              </a:rPr>
              <a:t>二进制数字符号</a:t>
            </a:r>
            <a:r>
              <a:rPr lang="en-US" altLang="zh-CN" sz="2400" dirty="0" smtClean="0">
                <a:latin typeface="Microsoft YaHei" charset="-122"/>
                <a:ea typeface="Microsoft YaHei" charset="-122"/>
                <a:cs typeface="Microsoft YaHei" charset="-122"/>
                <a:sym typeface="+mn-ea"/>
              </a:rPr>
              <a:t>0</a:t>
            </a:r>
            <a:r>
              <a:rPr lang="zh-CN" altLang="en-US" sz="2400" dirty="0" smtClean="0">
                <a:latin typeface="Microsoft YaHei" charset="-122"/>
                <a:ea typeface="Microsoft YaHei" charset="-122"/>
                <a:cs typeface="Microsoft YaHei" charset="-122"/>
                <a:sym typeface="+mn-ea"/>
              </a:rPr>
              <a:t>和</a:t>
            </a:r>
            <a:r>
              <a:rPr lang="en-US" altLang="zh-CN" sz="2400" dirty="0" smtClean="0">
                <a:latin typeface="Microsoft YaHei" charset="-122"/>
                <a:ea typeface="Microsoft YaHei" charset="-122"/>
                <a:cs typeface="Microsoft YaHei" charset="-122"/>
                <a:sym typeface="+mn-ea"/>
              </a:rPr>
              <a:t>1</a:t>
            </a:r>
            <a:r>
              <a:rPr lang="zh-CN" altLang="en-US" sz="2400" dirty="0" smtClean="0">
                <a:latin typeface="Microsoft YaHei" charset="-122"/>
                <a:ea typeface="Microsoft YaHei" charset="-122"/>
                <a:cs typeface="Microsoft YaHei" charset="-122"/>
                <a:sym typeface="+mn-ea"/>
              </a:rPr>
              <a:t>分别用负电平和正电平表示。</a:t>
            </a:r>
            <a:endParaRPr lang="en-US" altLang="zh-CN" sz="2400" dirty="0" smtClean="0">
              <a:latin typeface="Microsoft YaHei" charset="-122"/>
              <a:ea typeface="Microsoft YaHei" charset="-122"/>
              <a:cs typeface="Microsoft YaHei" charset="-122"/>
            </a:endParaRPr>
          </a:p>
        </p:txBody>
      </p:sp>
      <p:grpSp>
        <p:nvGrpSpPr>
          <p:cNvPr id="8" name="组合 7"/>
          <p:cNvGrpSpPr/>
          <p:nvPr/>
        </p:nvGrpSpPr>
        <p:grpSpPr>
          <a:xfrm>
            <a:off x="0" y="1186213"/>
            <a:ext cx="563526" cy="4485575"/>
            <a:chOff x="0" y="596787"/>
            <a:chExt cx="563526" cy="4485575"/>
          </a:xfrm>
        </p:grpSpPr>
        <p:sp>
          <p:nvSpPr>
            <p:cNvPr id="9" name="矩形 8"/>
            <p:cNvSpPr/>
            <p:nvPr/>
          </p:nvSpPr>
          <p:spPr>
            <a:xfrm>
              <a:off x="0" y="596787"/>
              <a:ext cx="563526" cy="2190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基带传输基本概念</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2808511"/>
              <a:ext cx="563526" cy="227385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数字基带传输编码</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pic>
        <p:nvPicPr>
          <p:cNvPr id="2" name="图片 1"/>
          <p:cNvPicPr>
            <a:picLocks noChangeAspect="1"/>
          </p:cNvPicPr>
          <p:nvPr/>
        </p:nvPicPr>
        <p:blipFill>
          <a:blip r:embed="rId3"/>
          <a:stretch>
            <a:fillRect/>
          </a:stretch>
        </p:blipFill>
        <p:spPr>
          <a:xfrm>
            <a:off x="4260438" y="3102429"/>
            <a:ext cx="7417213" cy="3387051"/>
          </a:xfrm>
          <a:prstGeom prst="rect">
            <a:avLst/>
          </a:prstGeom>
        </p:spPr>
      </p:pic>
    </p:spTree>
    <p:extLst>
      <p:ext uri="{BB962C8B-B14F-4D97-AF65-F5344CB8AC3E}">
        <p14:creationId xmlns:p14="http://schemas.microsoft.com/office/powerpoint/2010/main" val="10762426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6.4 </a:t>
            </a:r>
            <a:r>
              <a:rPr lang="zh-CN" altLang="en-US" sz="2800" b="1" dirty="0">
                <a:latin typeface="黑体" panose="02010609060101010101" pitchFamily="49" charset="-122"/>
                <a:ea typeface="黑体" panose="02010609060101010101" pitchFamily="49" charset="-122"/>
                <a:sym typeface="+mn-ea"/>
              </a:rPr>
              <a:t>基带传输</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：数字基带传输编码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1754326"/>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三、单极</a:t>
            </a:r>
            <a:r>
              <a:rPr lang="zh-CN" altLang="en-US" sz="2400" dirty="0" smtClean="0">
                <a:latin typeface="Microsoft YaHei" charset="-122"/>
                <a:ea typeface="Microsoft YaHei" charset="-122"/>
                <a:cs typeface="Microsoft YaHei" charset="-122"/>
              </a:rPr>
              <a:t>归零码（</a:t>
            </a:r>
            <a:r>
              <a:rPr lang="en-US" altLang="zh-CN" sz="2400" dirty="0" smtClean="0">
                <a:latin typeface="Microsoft YaHei" charset="-122"/>
                <a:ea typeface="Microsoft YaHei" charset="-122"/>
                <a:cs typeface="Microsoft YaHei" charset="-122"/>
              </a:rPr>
              <a:t>Return to Zero,RZ</a:t>
            </a:r>
            <a:r>
              <a:rPr lang="zh-CN" altLang="en-US" sz="2400" dirty="0" smtClean="0">
                <a:latin typeface="Microsoft YaHei" charset="-122"/>
                <a:ea typeface="Microsoft YaHei" charset="-122"/>
                <a:cs typeface="Microsoft YaHei" charset="-122"/>
              </a:rPr>
              <a:t>）</a:t>
            </a:r>
            <a:r>
              <a:rPr lang="en-US" altLang="zh-CN" sz="2400" dirty="0" smtClean="0">
                <a:latin typeface="Microsoft YaHei" charset="-122"/>
                <a:ea typeface="Microsoft YaHei" charset="-122"/>
                <a:cs typeface="Microsoft YaHei" charset="-122"/>
              </a:rPr>
              <a:t>:</a:t>
            </a:r>
          </a:p>
          <a:p>
            <a:pPr>
              <a:lnSpc>
                <a:spcPct val="150000"/>
              </a:lnSpc>
            </a:pPr>
            <a:r>
              <a:rPr lang="zh-CN" altLang="en-US" sz="2400" dirty="0">
                <a:latin typeface="Microsoft YaHei" charset="-122"/>
                <a:ea typeface="Microsoft YaHei" charset="-122"/>
                <a:cs typeface="Microsoft YaHei" charset="-122"/>
                <a:sym typeface="+mn-ea"/>
              </a:rPr>
              <a:t> </a:t>
            </a:r>
            <a:r>
              <a:rPr lang="zh-CN" altLang="en-US" sz="2400" dirty="0" smtClean="0">
                <a:latin typeface="Microsoft YaHei" charset="-122"/>
                <a:ea typeface="Microsoft YaHei" charset="-122"/>
                <a:cs typeface="Microsoft YaHei" charset="-122"/>
                <a:sym typeface="+mn-ea"/>
              </a:rPr>
              <a:t>     二进制数字符号</a:t>
            </a:r>
            <a:r>
              <a:rPr lang="en-US" altLang="zh-CN" sz="2400" dirty="0" smtClean="0">
                <a:latin typeface="Microsoft YaHei" charset="-122"/>
                <a:ea typeface="Microsoft YaHei" charset="-122"/>
                <a:cs typeface="Microsoft YaHei" charset="-122"/>
                <a:sym typeface="+mn-ea"/>
              </a:rPr>
              <a:t>0</a:t>
            </a:r>
            <a:r>
              <a:rPr lang="zh-CN" altLang="en-US" sz="2400" dirty="0" smtClean="0">
                <a:latin typeface="Microsoft YaHei" charset="-122"/>
                <a:ea typeface="Microsoft YaHei" charset="-122"/>
                <a:cs typeface="Microsoft YaHei" charset="-122"/>
                <a:sym typeface="+mn-ea"/>
              </a:rPr>
              <a:t>和</a:t>
            </a:r>
            <a:r>
              <a:rPr lang="en-US" altLang="zh-CN" sz="2400" dirty="0" smtClean="0">
                <a:latin typeface="Microsoft YaHei" charset="-122"/>
                <a:ea typeface="Microsoft YaHei" charset="-122"/>
                <a:cs typeface="Microsoft YaHei" charset="-122"/>
                <a:sym typeface="+mn-ea"/>
              </a:rPr>
              <a:t>1</a:t>
            </a:r>
            <a:r>
              <a:rPr lang="zh-CN" altLang="en-US" sz="2400" dirty="0" smtClean="0">
                <a:latin typeface="Microsoft YaHei" charset="-122"/>
                <a:ea typeface="Microsoft YaHei" charset="-122"/>
                <a:cs typeface="Microsoft YaHei" charset="-122"/>
                <a:sym typeface="+mn-ea"/>
              </a:rPr>
              <a:t>分别用零电平和正电平表示。</a:t>
            </a:r>
          </a:p>
          <a:p>
            <a:pPr>
              <a:lnSpc>
                <a:spcPct val="150000"/>
              </a:lnSpc>
            </a:pPr>
            <a:r>
              <a:rPr lang="zh-CN" altLang="en-US" sz="2400" dirty="0" smtClean="0">
                <a:latin typeface="Microsoft YaHei" charset="-122"/>
                <a:ea typeface="Microsoft YaHei" charset="-122"/>
                <a:cs typeface="Microsoft YaHei" charset="-122"/>
              </a:rPr>
              <a:t>     每个正脉冲持续期的</a:t>
            </a:r>
            <a:r>
              <a:rPr lang="zh-CN" altLang="en-US" sz="2400" dirty="0" smtClean="0">
                <a:solidFill>
                  <a:srgbClr val="C00000"/>
                </a:solidFill>
                <a:latin typeface="Microsoft YaHei" charset="-122"/>
                <a:ea typeface="Microsoft YaHei" charset="-122"/>
                <a:cs typeface="Microsoft YaHei" charset="-122"/>
              </a:rPr>
              <a:t>中间时刻</a:t>
            </a:r>
            <a:r>
              <a:rPr lang="zh-CN" altLang="en-US" sz="2400" dirty="0" smtClean="0">
                <a:latin typeface="Microsoft YaHei" charset="-122"/>
                <a:ea typeface="Microsoft YaHei" charset="-122"/>
                <a:cs typeface="Microsoft YaHei" charset="-122"/>
              </a:rPr>
              <a:t>，电平要由正电平回到零电平。</a:t>
            </a:r>
          </a:p>
        </p:txBody>
      </p:sp>
      <p:grpSp>
        <p:nvGrpSpPr>
          <p:cNvPr id="8" name="组合 7"/>
          <p:cNvGrpSpPr/>
          <p:nvPr/>
        </p:nvGrpSpPr>
        <p:grpSpPr>
          <a:xfrm>
            <a:off x="0" y="1186213"/>
            <a:ext cx="563526" cy="4485575"/>
            <a:chOff x="0" y="596787"/>
            <a:chExt cx="563526" cy="4485575"/>
          </a:xfrm>
        </p:grpSpPr>
        <p:sp>
          <p:nvSpPr>
            <p:cNvPr id="9" name="矩形 8"/>
            <p:cNvSpPr/>
            <p:nvPr/>
          </p:nvSpPr>
          <p:spPr>
            <a:xfrm>
              <a:off x="0" y="596787"/>
              <a:ext cx="563526" cy="2190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基带传输基本概念</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2808511"/>
              <a:ext cx="563526" cy="227385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数字基带传输编码</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pic>
        <p:nvPicPr>
          <p:cNvPr id="2" name="图片 1"/>
          <p:cNvPicPr>
            <a:picLocks noChangeAspect="1"/>
          </p:cNvPicPr>
          <p:nvPr/>
        </p:nvPicPr>
        <p:blipFill>
          <a:blip r:embed="rId3"/>
          <a:stretch>
            <a:fillRect/>
          </a:stretch>
        </p:blipFill>
        <p:spPr>
          <a:xfrm>
            <a:off x="3731985" y="4025034"/>
            <a:ext cx="7797800" cy="2476500"/>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6.4 </a:t>
            </a:r>
            <a:r>
              <a:rPr lang="zh-CN" altLang="en-US" sz="2800" b="1" dirty="0">
                <a:latin typeface="黑体" panose="02010609060101010101" pitchFamily="49" charset="-122"/>
                <a:ea typeface="黑体" panose="02010609060101010101" pitchFamily="49" charset="-122"/>
                <a:sym typeface="+mn-ea"/>
              </a:rPr>
              <a:t>基带传输</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：数字基带传输编码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1754326"/>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四、双极归零码：</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sym typeface="+mn-ea"/>
              </a:rPr>
              <a:t>      二进制数字符号</a:t>
            </a:r>
            <a:r>
              <a:rPr lang="en-US" altLang="zh-CN" sz="2400" dirty="0" smtClean="0">
                <a:latin typeface="Microsoft YaHei" charset="-122"/>
                <a:ea typeface="Microsoft YaHei" charset="-122"/>
                <a:cs typeface="Microsoft YaHei" charset="-122"/>
                <a:sym typeface="+mn-ea"/>
              </a:rPr>
              <a:t>0</a:t>
            </a:r>
            <a:r>
              <a:rPr lang="zh-CN" altLang="en-US" sz="2400" dirty="0" smtClean="0">
                <a:latin typeface="Microsoft YaHei" charset="-122"/>
                <a:ea typeface="Microsoft YaHei" charset="-122"/>
                <a:cs typeface="Microsoft YaHei" charset="-122"/>
                <a:sym typeface="+mn-ea"/>
              </a:rPr>
              <a:t>和</a:t>
            </a:r>
            <a:r>
              <a:rPr lang="en-US" altLang="zh-CN" sz="2400" dirty="0" smtClean="0">
                <a:latin typeface="Microsoft YaHei" charset="-122"/>
                <a:ea typeface="Microsoft YaHei" charset="-122"/>
                <a:cs typeface="Microsoft YaHei" charset="-122"/>
                <a:sym typeface="+mn-ea"/>
              </a:rPr>
              <a:t>1</a:t>
            </a:r>
            <a:r>
              <a:rPr lang="zh-CN" altLang="en-US" sz="2400" dirty="0" smtClean="0">
                <a:latin typeface="Microsoft YaHei" charset="-122"/>
                <a:ea typeface="Microsoft YaHei" charset="-122"/>
                <a:cs typeface="Microsoft YaHei" charset="-122"/>
                <a:sym typeface="+mn-ea"/>
              </a:rPr>
              <a:t>分别用负电平和正电平表示。</a:t>
            </a:r>
          </a:p>
          <a:p>
            <a:pPr>
              <a:lnSpc>
                <a:spcPct val="150000"/>
              </a:lnSpc>
            </a:pPr>
            <a:r>
              <a:rPr lang="zh-CN" altLang="en-US" sz="2400" dirty="0" smtClean="0">
                <a:latin typeface="Microsoft YaHei" charset="-122"/>
                <a:ea typeface="Microsoft YaHei" charset="-122"/>
                <a:cs typeface="Microsoft YaHei" charset="-122"/>
                <a:sym typeface="+mn-ea"/>
              </a:rPr>
              <a:t>      每个正、负脉冲持续期的中间时刻，电平都要回到零电平。</a:t>
            </a:r>
            <a:endParaRPr lang="en-US" altLang="zh-CN" sz="2400" dirty="0" smtClean="0">
              <a:latin typeface="Microsoft YaHei" charset="-122"/>
              <a:ea typeface="Microsoft YaHei" charset="-122"/>
              <a:cs typeface="Microsoft YaHei" charset="-122"/>
            </a:endParaRPr>
          </a:p>
        </p:txBody>
      </p:sp>
      <p:grpSp>
        <p:nvGrpSpPr>
          <p:cNvPr id="8" name="组合 7"/>
          <p:cNvGrpSpPr/>
          <p:nvPr/>
        </p:nvGrpSpPr>
        <p:grpSpPr>
          <a:xfrm>
            <a:off x="0" y="1186213"/>
            <a:ext cx="563526" cy="4485575"/>
            <a:chOff x="0" y="596787"/>
            <a:chExt cx="563526" cy="4485575"/>
          </a:xfrm>
        </p:grpSpPr>
        <p:sp>
          <p:nvSpPr>
            <p:cNvPr id="9" name="矩形 8"/>
            <p:cNvSpPr/>
            <p:nvPr/>
          </p:nvSpPr>
          <p:spPr>
            <a:xfrm>
              <a:off x="0" y="596787"/>
              <a:ext cx="563526" cy="2190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基带传输基本概念</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2808511"/>
              <a:ext cx="563526" cy="227385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数字基带传输编码</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pic>
        <p:nvPicPr>
          <p:cNvPr id="2" name="图片 1"/>
          <p:cNvPicPr>
            <a:picLocks noChangeAspect="1"/>
          </p:cNvPicPr>
          <p:nvPr/>
        </p:nvPicPr>
        <p:blipFill>
          <a:blip r:embed="rId3"/>
          <a:stretch>
            <a:fillRect/>
          </a:stretch>
        </p:blipFill>
        <p:spPr>
          <a:xfrm>
            <a:off x="5747656" y="3853097"/>
            <a:ext cx="6154633" cy="2788095"/>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6.4 </a:t>
            </a:r>
            <a:r>
              <a:rPr lang="zh-CN" altLang="en-US" sz="2800" b="1" dirty="0">
                <a:latin typeface="黑体" panose="02010609060101010101" pitchFamily="49" charset="-122"/>
                <a:ea typeface="黑体" panose="02010609060101010101" pitchFamily="49" charset="-122"/>
                <a:sym typeface="+mn-ea"/>
              </a:rPr>
              <a:t>基带传输</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：数字基带传输编码</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878840" y="2005330"/>
            <a:ext cx="10589260" cy="2308324"/>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五、差分</a:t>
            </a:r>
            <a:r>
              <a:rPr lang="zh-CN" altLang="en-US" sz="2400" dirty="0" smtClean="0">
                <a:latin typeface="Microsoft YaHei" charset="-122"/>
                <a:ea typeface="Microsoft YaHei" charset="-122"/>
                <a:cs typeface="Microsoft YaHei" charset="-122"/>
              </a:rPr>
              <a:t>码</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相对码</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     利用电平的变化与否来表示信息。相邻的电平</a:t>
            </a:r>
            <a:r>
              <a:rPr lang="zh-CN" altLang="en-US" sz="2400" dirty="0" smtClean="0">
                <a:solidFill>
                  <a:srgbClr val="FF0000"/>
                </a:solidFill>
                <a:latin typeface="Microsoft YaHei" charset="-122"/>
                <a:ea typeface="Microsoft YaHei" charset="-122"/>
                <a:cs typeface="Microsoft YaHei" charset="-122"/>
              </a:rPr>
              <a:t>跳变表示</a:t>
            </a:r>
            <a:r>
              <a:rPr lang="en-US" altLang="zh-CN" sz="2400" dirty="0" smtClean="0">
                <a:solidFill>
                  <a:srgbClr val="FF0000"/>
                </a:solidFill>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a:t>
            </a:r>
            <a:r>
              <a:rPr lang="zh-CN" altLang="en-US" sz="2400" dirty="0" smtClean="0">
                <a:solidFill>
                  <a:srgbClr val="FF0000"/>
                </a:solidFill>
                <a:latin typeface="Microsoft YaHei" charset="-122"/>
                <a:ea typeface="Microsoft YaHei" charset="-122"/>
                <a:cs typeface="Microsoft YaHei" charset="-122"/>
              </a:rPr>
              <a:t>无跳变表示</a:t>
            </a:r>
            <a:r>
              <a:rPr lang="en-US" altLang="zh-CN" sz="2400" dirty="0" smtClean="0">
                <a:solidFill>
                  <a:srgbClr val="FF0000"/>
                </a:solidFill>
                <a:latin typeface="Microsoft YaHei" charset="-122"/>
                <a:ea typeface="Microsoft YaHei" charset="-122"/>
                <a:cs typeface="Microsoft YaHei" charset="-122"/>
              </a:rPr>
              <a:t>0</a:t>
            </a:r>
            <a:r>
              <a:rPr lang="zh-CN" altLang="en-US" sz="2400" dirty="0" smtClean="0">
                <a:latin typeface="Microsoft YaHei" charset="-122"/>
                <a:ea typeface="Microsoft YaHei" charset="-122"/>
                <a:cs typeface="Microsoft YaHei" charset="-122"/>
              </a:rPr>
              <a:t>。</a:t>
            </a:r>
          </a:p>
          <a:p>
            <a:pPr>
              <a:lnSpc>
                <a:spcPct val="150000"/>
              </a:lnSpc>
            </a:pPr>
            <a:r>
              <a:rPr lang="zh-CN" altLang="en-US" sz="2400" dirty="0" smtClean="0">
                <a:latin typeface="Microsoft YaHei" charset="-122"/>
                <a:ea typeface="Microsoft YaHei" charset="-122"/>
                <a:cs typeface="Microsoft YaHei" charset="-122"/>
              </a:rPr>
              <a:t>例如：</a:t>
            </a:r>
          </a:p>
          <a:p>
            <a:pPr>
              <a:lnSpc>
                <a:spcPct val="150000"/>
              </a:lnSpc>
            </a:pPr>
            <a:r>
              <a:rPr lang="zh-CN" altLang="en-US" sz="2400" dirty="0" smtClean="0">
                <a:latin typeface="Microsoft YaHei" charset="-122"/>
                <a:ea typeface="Microsoft YaHei" charset="-122"/>
                <a:cs typeface="Microsoft YaHei" charset="-122"/>
              </a:rPr>
              <a:t>原码：</a:t>
            </a:r>
            <a:r>
              <a:rPr lang="en-US" altLang="zh-CN" sz="2400" dirty="0" smtClean="0">
                <a:latin typeface="Microsoft YaHei" charset="-122"/>
                <a:ea typeface="Microsoft YaHei" charset="-122"/>
                <a:cs typeface="Microsoft YaHei" charset="-122"/>
              </a:rPr>
              <a:t>1100100111</a:t>
            </a:r>
          </a:p>
        </p:txBody>
      </p:sp>
      <p:grpSp>
        <p:nvGrpSpPr>
          <p:cNvPr id="8" name="组合 7"/>
          <p:cNvGrpSpPr/>
          <p:nvPr/>
        </p:nvGrpSpPr>
        <p:grpSpPr>
          <a:xfrm>
            <a:off x="0" y="1186213"/>
            <a:ext cx="563526" cy="4485575"/>
            <a:chOff x="0" y="596787"/>
            <a:chExt cx="563526" cy="4485575"/>
          </a:xfrm>
        </p:grpSpPr>
        <p:sp>
          <p:nvSpPr>
            <p:cNvPr id="9" name="矩形 8"/>
            <p:cNvSpPr/>
            <p:nvPr/>
          </p:nvSpPr>
          <p:spPr>
            <a:xfrm>
              <a:off x="0" y="596787"/>
              <a:ext cx="563526" cy="2190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基带传输基本概念</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2808511"/>
              <a:ext cx="563526" cy="227385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数字基带传输编码</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pic>
        <p:nvPicPr>
          <p:cNvPr id="15" name="图片 14"/>
          <p:cNvPicPr>
            <a:picLocks noChangeAspect="1"/>
          </p:cNvPicPr>
          <p:nvPr/>
        </p:nvPicPr>
        <p:blipFill>
          <a:blip r:embed="rId4"/>
          <a:stretch>
            <a:fillRect/>
          </a:stretch>
        </p:blipFill>
        <p:spPr>
          <a:xfrm>
            <a:off x="4604942" y="3924621"/>
            <a:ext cx="7251700" cy="2552700"/>
          </a:xfrm>
          <a:prstGeom prst="rect">
            <a:avLst/>
          </a:prstGeom>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6.4 </a:t>
            </a:r>
            <a:r>
              <a:rPr lang="zh-CN" altLang="en-US" sz="2800" b="1" dirty="0">
                <a:latin typeface="黑体" panose="02010609060101010101" pitchFamily="49" charset="-122"/>
                <a:ea typeface="黑体" panose="02010609060101010101" pitchFamily="49" charset="-122"/>
                <a:sym typeface="+mn-ea"/>
              </a:rPr>
              <a:t>基带传输</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：数字基带传输编码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863600" y="2138045"/>
            <a:ext cx="10273030" cy="4524315"/>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将</a:t>
            </a:r>
            <a:r>
              <a:rPr lang="zh-CN" altLang="en-US" sz="2400" dirty="0" smtClean="0">
                <a:solidFill>
                  <a:srgbClr val="FF0000"/>
                </a:solidFill>
                <a:latin typeface="Microsoft YaHei" charset="-122"/>
                <a:ea typeface="Microsoft YaHei" charset="-122"/>
                <a:cs typeface="Microsoft YaHei" charset="-122"/>
              </a:rPr>
              <a:t>数据映射为脉冲信号</a:t>
            </a:r>
            <a:r>
              <a:rPr lang="zh-CN" altLang="en-US" sz="2400" dirty="0" smtClean="0">
                <a:latin typeface="Microsoft YaHei" charset="-122"/>
                <a:ea typeface="Microsoft YaHei" charset="-122"/>
                <a:cs typeface="Microsoft YaHei" charset="-122"/>
              </a:rPr>
              <a:t>的编码</a:t>
            </a:r>
            <a:r>
              <a:rPr lang="zh-CN" altLang="en-US" sz="2400" dirty="0" smtClean="0">
                <a:latin typeface="Microsoft YaHei" charset="-122"/>
                <a:ea typeface="Microsoft YaHei" charset="-122"/>
                <a:cs typeface="Microsoft YaHei" charset="-122"/>
                <a:sym typeface="+mn-ea"/>
              </a:rPr>
              <a:t>（信息码）</a:t>
            </a:r>
            <a:r>
              <a:rPr lang="zh-CN" altLang="en-US" sz="2400" dirty="0" smtClean="0">
                <a:latin typeface="Microsoft YaHei" charset="-122"/>
                <a:ea typeface="Microsoft YaHei" charset="-122"/>
                <a:cs typeface="Microsoft YaHei" charset="-122"/>
              </a:rPr>
              <a:t>：</a:t>
            </a:r>
          </a:p>
          <a:p>
            <a:pPr>
              <a:lnSpc>
                <a:spcPct val="150000"/>
              </a:lnSpc>
            </a:pPr>
            <a:r>
              <a:rPr lang="zh-CN" altLang="en-US" sz="2400" dirty="0" smtClean="0">
                <a:latin typeface="Microsoft YaHei" charset="-122"/>
                <a:ea typeface="Microsoft YaHei" charset="-122"/>
                <a:cs typeface="Microsoft YaHei" charset="-122"/>
              </a:rPr>
              <a:t>         单极不归零码</a:t>
            </a:r>
          </a:p>
          <a:p>
            <a:pPr>
              <a:lnSpc>
                <a:spcPct val="150000"/>
              </a:lnSpc>
            </a:pPr>
            <a:r>
              <a:rPr lang="zh-CN" altLang="en-US" sz="2400" dirty="0" smtClean="0">
                <a:latin typeface="Microsoft YaHei" charset="-122"/>
                <a:ea typeface="Microsoft YaHei" charset="-122"/>
                <a:cs typeface="Microsoft YaHei" charset="-122"/>
              </a:rPr>
              <a:t>         双极不归零码</a:t>
            </a:r>
          </a:p>
          <a:p>
            <a:pPr>
              <a:lnSpc>
                <a:spcPct val="150000"/>
              </a:lnSpc>
            </a:pPr>
            <a:r>
              <a:rPr lang="zh-CN" altLang="en-US" sz="2400" dirty="0" smtClean="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sym typeface="+mn-ea"/>
              </a:rPr>
              <a:t>单极归零码</a:t>
            </a:r>
          </a:p>
          <a:p>
            <a:pPr>
              <a:lnSpc>
                <a:spcPct val="150000"/>
              </a:lnSpc>
            </a:pPr>
            <a:r>
              <a:rPr lang="zh-CN" altLang="en-US" sz="2400" dirty="0" smtClean="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sym typeface="+mn-ea"/>
              </a:rPr>
              <a:t>双极归零码</a:t>
            </a:r>
          </a:p>
          <a:p>
            <a:pPr>
              <a:lnSpc>
                <a:spcPct val="150000"/>
              </a:lnSpc>
            </a:pPr>
            <a:r>
              <a:rPr lang="zh-CN" altLang="en-US" sz="2400" dirty="0" smtClean="0">
                <a:latin typeface="Microsoft YaHei" charset="-122"/>
                <a:ea typeface="Microsoft YaHei" charset="-122"/>
                <a:cs typeface="Microsoft YaHei" charset="-122"/>
              </a:rPr>
              <a:t>         差分码</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相对码</a:t>
            </a:r>
            <a:r>
              <a:rPr lang="en-US" altLang="zh-CN" sz="2400" dirty="0" smtClean="0">
                <a:latin typeface="Microsoft YaHei" charset="-122"/>
                <a:ea typeface="Microsoft YaHei" charset="-122"/>
                <a:cs typeface="Microsoft YaHei" charset="-122"/>
              </a:rPr>
              <a:t>)</a:t>
            </a:r>
          </a:p>
          <a:p>
            <a:pPr>
              <a:lnSpc>
                <a:spcPct val="150000"/>
              </a:lnSpc>
            </a:pPr>
            <a:r>
              <a:rPr lang="zh-CN" altLang="en-US" sz="2400" dirty="0" smtClean="0">
                <a:latin typeface="Microsoft YaHei" charset="-122"/>
                <a:ea typeface="Microsoft YaHei" charset="-122"/>
                <a:cs typeface="Microsoft YaHei" charset="-122"/>
              </a:rPr>
              <a:t>将数字基带信号的基本码型变换为适合传输的数字传输基带</a:t>
            </a:r>
            <a:r>
              <a:rPr lang="zh-CN" altLang="en-US" sz="2400" dirty="0" smtClean="0">
                <a:solidFill>
                  <a:srgbClr val="FF0000"/>
                </a:solidFill>
                <a:latin typeface="Microsoft YaHei" charset="-122"/>
                <a:ea typeface="Microsoft YaHei" charset="-122"/>
                <a:cs typeface="Microsoft YaHei" charset="-122"/>
              </a:rPr>
              <a:t>传输码</a:t>
            </a:r>
            <a:r>
              <a:rPr lang="zh-CN" altLang="en-US" sz="2400" dirty="0" smtClean="0">
                <a:latin typeface="Microsoft YaHei" charset="-122"/>
                <a:ea typeface="Microsoft YaHei" charset="-122"/>
                <a:cs typeface="Microsoft YaHei" charset="-122"/>
              </a:rPr>
              <a:t>型：</a:t>
            </a:r>
          </a:p>
          <a:p>
            <a:pPr>
              <a:lnSpc>
                <a:spcPct val="150000"/>
              </a:lnSpc>
            </a:pP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AMI</a:t>
            </a:r>
            <a:r>
              <a:rPr lang="zh-CN" altLang="en-US" sz="2400" dirty="0" smtClean="0">
                <a:latin typeface="Microsoft YaHei" charset="-122"/>
                <a:ea typeface="Microsoft YaHei" charset="-122"/>
                <a:cs typeface="Microsoft YaHei" charset="-122"/>
              </a:rPr>
              <a:t>码；双相码；米勒码；</a:t>
            </a:r>
            <a:r>
              <a:rPr lang="en-US" altLang="zh-CN" sz="2400" dirty="0" smtClean="0">
                <a:latin typeface="Microsoft YaHei" charset="-122"/>
                <a:ea typeface="Microsoft YaHei" charset="-122"/>
                <a:cs typeface="Microsoft YaHei" charset="-122"/>
              </a:rPr>
              <a:t>CMI</a:t>
            </a:r>
            <a:r>
              <a:rPr lang="zh-CN" altLang="en-US" sz="2400" dirty="0" smtClean="0">
                <a:latin typeface="Microsoft YaHei" charset="-122"/>
                <a:ea typeface="Microsoft YaHei" charset="-122"/>
                <a:cs typeface="Microsoft YaHei" charset="-122"/>
              </a:rPr>
              <a:t>码；</a:t>
            </a:r>
            <a:r>
              <a:rPr lang="en-US" altLang="zh-CN" sz="2400" dirty="0" smtClean="0">
                <a:latin typeface="Microsoft YaHei" charset="-122"/>
                <a:ea typeface="Microsoft YaHei" charset="-122"/>
                <a:cs typeface="Microsoft YaHei" charset="-122"/>
              </a:rPr>
              <a:t>nBmB</a:t>
            </a:r>
            <a:r>
              <a:rPr lang="zh-CN" altLang="en-US" sz="2400" dirty="0" smtClean="0">
                <a:latin typeface="Microsoft YaHei" charset="-122"/>
                <a:ea typeface="Microsoft YaHei" charset="-122"/>
                <a:cs typeface="Microsoft YaHei" charset="-122"/>
              </a:rPr>
              <a:t>码；</a:t>
            </a:r>
            <a:r>
              <a:rPr lang="en-US" altLang="zh-CN" sz="2400" dirty="0">
                <a:latin typeface="Microsoft YaHei" charset="-122"/>
                <a:ea typeface="Microsoft YaHei" charset="-122"/>
                <a:cs typeface="Microsoft YaHei" charset="-122"/>
              </a:rPr>
              <a:t> </a:t>
            </a:r>
            <a:r>
              <a:rPr lang="en-US" altLang="zh-CN" sz="2400" dirty="0" err="1" smtClean="0">
                <a:latin typeface="Microsoft YaHei" charset="-122"/>
                <a:ea typeface="Microsoft YaHei" charset="-122"/>
                <a:cs typeface="Microsoft YaHei" charset="-122"/>
              </a:rPr>
              <a:t>nBmT</a:t>
            </a:r>
            <a:r>
              <a:rPr lang="zh-CN" altLang="en-US" sz="2400" dirty="0" smtClean="0">
                <a:latin typeface="Microsoft YaHei" charset="-122"/>
                <a:ea typeface="Microsoft YaHei" charset="-122"/>
                <a:cs typeface="Microsoft YaHei" charset="-122"/>
              </a:rPr>
              <a:t>码</a:t>
            </a:r>
            <a:r>
              <a:rPr lang="zh-CN" altLang="en-US" sz="2400" dirty="0">
                <a:latin typeface="Microsoft YaHei" charset="-122"/>
                <a:ea typeface="Microsoft YaHei" charset="-122"/>
                <a:cs typeface="Microsoft YaHei" charset="-122"/>
              </a:rPr>
              <a:t>；</a:t>
            </a:r>
            <a:endParaRPr lang="zh-CN" altLang="en-US" sz="2400" dirty="0" smtClean="0">
              <a:latin typeface="Microsoft YaHei" charset="-122"/>
              <a:ea typeface="Microsoft YaHei" charset="-122"/>
              <a:cs typeface="Microsoft YaHei" charset="-122"/>
            </a:endParaRPr>
          </a:p>
        </p:txBody>
      </p:sp>
      <p:grpSp>
        <p:nvGrpSpPr>
          <p:cNvPr id="7" name="组合 6"/>
          <p:cNvGrpSpPr/>
          <p:nvPr/>
        </p:nvGrpSpPr>
        <p:grpSpPr>
          <a:xfrm>
            <a:off x="0" y="1186213"/>
            <a:ext cx="563526" cy="4485575"/>
            <a:chOff x="0" y="596787"/>
            <a:chExt cx="563526" cy="4485575"/>
          </a:xfrm>
        </p:grpSpPr>
        <p:sp>
          <p:nvSpPr>
            <p:cNvPr id="8" name="矩形 7"/>
            <p:cNvSpPr/>
            <p:nvPr/>
          </p:nvSpPr>
          <p:spPr>
            <a:xfrm>
              <a:off x="0" y="596787"/>
              <a:ext cx="563526" cy="2190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基带传输基本概念</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0" y="2808511"/>
              <a:ext cx="563526" cy="227385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数字基带传输编码</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6.4 </a:t>
            </a:r>
            <a:r>
              <a:rPr lang="zh-CN" altLang="en-US" sz="2800" b="1" dirty="0">
                <a:latin typeface="黑体" panose="02010609060101010101" pitchFamily="49" charset="-122"/>
                <a:ea typeface="黑体" panose="02010609060101010101" pitchFamily="49" charset="-122"/>
                <a:sym typeface="+mn-ea"/>
              </a:rPr>
              <a:t>基带传输</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：数字基带传输编码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4745" y="2138045"/>
            <a:ext cx="10332720" cy="2862322"/>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一、信号交替反转码（</a:t>
            </a:r>
            <a:r>
              <a:rPr lang="en-US" altLang="zh-CN" sz="2400" dirty="0" smtClean="0">
                <a:latin typeface="Microsoft YaHei" charset="-122"/>
                <a:ea typeface="Microsoft YaHei" charset="-122"/>
                <a:cs typeface="Microsoft YaHei" charset="-122"/>
              </a:rPr>
              <a:t>Alternative Mak Inversion,</a:t>
            </a:r>
            <a:r>
              <a:rPr lang="en-US" altLang="zh-CN" sz="2400" dirty="0">
                <a:latin typeface="Microsoft YaHei" charset="-122"/>
                <a:ea typeface="Microsoft YaHei" charset="-122"/>
                <a:cs typeface="Microsoft YaHei" charset="-122"/>
              </a:rPr>
              <a:t>AMI</a:t>
            </a:r>
            <a:r>
              <a:rPr lang="zh-CN" altLang="en-US" sz="2400" dirty="0">
                <a:latin typeface="Microsoft YaHei" charset="-122"/>
                <a:ea typeface="Microsoft YaHei" charset="-122"/>
                <a:cs typeface="Microsoft YaHei" charset="-122"/>
              </a:rPr>
              <a:t>码</a:t>
            </a:r>
            <a:r>
              <a:rPr lang="zh-CN" altLang="en-US" sz="2400" dirty="0" smtClean="0">
                <a:latin typeface="Microsoft YaHei" charset="-122"/>
                <a:ea typeface="Microsoft YaHei" charset="-122"/>
                <a:cs typeface="Microsoft YaHei" charset="-122"/>
              </a:rPr>
              <a:t>）</a:t>
            </a:r>
          </a:p>
          <a:p>
            <a:pPr>
              <a:lnSpc>
                <a:spcPct val="150000"/>
              </a:lnSpc>
            </a:pPr>
            <a:r>
              <a:rPr lang="zh-CN" altLang="en-US" sz="2400" dirty="0" smtClean="0">
                <a:latin typeface="Microsoft YaHei" charset="-122"/>
                <a:ea typeface="Microsoft YaHei" charset="-122"/>
                <a:cs typeface="Microsoft YaHei" charset="-122"/>
              </a:rPr>
              <a:t>用</a:t>
            </a:r>
            <a:r>
              <a:rPr lang="en-US" altLang="zh-CN" sz="2400" dirty="0" smtClean="0">
                <a:solidFill>
                  <a:srgbClr val="FF0000"/>
                </a:solidFill>
                <a:latin typeface="Microsoft YaHei" charset="-122"/>
                <a:ea typeface="Microsoft YaHei" charset="-122"/>
                <a:cs typeface="Microsoft YaHei" charset="-122"/>
              </a:rPr>
              <a:t>3</a:t>
            </a:r>
            <a:r>
              <a:rPr lang="zh-CN" altLang="en-US" sz="2400" dirty="0" smtClean="0">
                <a:solidFill>
                  <a:srgbClr val="FF0000"/>
                </a:solidFill>
                <a:latin typeface="Microsoft YaHei" charset="-122"/>
                <a:ea typeface="Microsoft YaHei" charset="-122"/>
                <a:cs typeface="Microsoft YaHei" charset="-122"/>
              </a:rPr>
              <a:t>种电平</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正电平、负电平、零电平</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进行编码</a:t>
            </a:r>
          </a:p>
          <a:p>
            <a:pPr>
              <a:lnSpc>
                <a:spcPct val="150000"/>
              </a:lnSpc>
            </a:pP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0</a:t>
            </a:r>
            <a:r>
              <a:rPr lang="zh-CN" altLang="en-US" sz="2400" dirty="0" smtClean="0">
                <a:latin typeface="Microsoft YaHei" charset="-122"/>
                <a:ea typeface="Microsoft YaHei" charset="-122"/>
                <a:cs typeface="Microsoft YaHei" charset="-122"/>
              </a:rPr>
              <a:t>：零电平表示</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a:t>
            </a:r>
            <a:r>
              <a:rPr lang="zh-CN" altLang="en-US" sz="2400" dirty="0" smtClean="0">
                <a:solidFill>
                  <a:srgbClr val="FF0000"/>
                </a:solidFill>
                <a:latin typeface="Microsoft YaHei" charset="-122"/>
                <a:ea typeface="Microsoft YaHei" charset="-122"/>
                <a:cs typeface="Microsoft YaHei" charset="-122"/>
              </a:rPr>
              <a:t>交替</a:t>
            </a:r>
            <a:r>
              <a:rPr lang="zh-CN" altLang="en-US" sz="2400" dirty="0" smtClean="0">
                <a:latin typeface="Microsoft YaHei" charset="-122"/>
                <a:ea typeface="Microsoft YaHei" charset="-122"/>
                <a:cs typeface="Microsoft YaHei" charset="-122"/>
              </a:rPr>
              <a:t>用正电平和负电平表示</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例如：</a:t>
            </a:r>
            <a:r>
              <a:rPr lang="en-US" altLang="zh-CN" sz="2400" dirty="0" smtClean="0">
                <a:latin typeface="Microsoft YaHei" charset="-122"/>
                <a:ea typeface="Microsoft YaHei" charset="-122"/>
                <a:cs typeface="Microsoft YaHei" charset="-122"/>
              </a:rPr>
              <a:t>100001000011000011</a:t>
            </a:r>
          </a:p>
        </p:txBody>
      </p:sp>
      <p:grpSp>
        <p:nvGrpSpPr>
          <p:cNvPr id="8" name="组合 7"/>
          <p:cNvGrpSpPr/>
          <p:nvPr/>
        </p:nvGrpSpPr>
        <p:grpSpPr>
          <a:xfrm>
            <a:off x="0" y="1186213"/>
            <a:ext cx="563526" cy="4485575"/>
            <a:chOff x="0" y="596787"/>
            <a:chExt cx="563526" cy="4485575"/>
          </a:xfrm>
        </p:grpSpPr>
        <p:sp>
          <p:nvSpPr>
            <p:cNvPr id="9" name="矩形 8"/>
            <p:cNvSpPr/>
            <p:nvPr/>
          </p:nvSpPr>
          <p:spPr>
            <a:xfrm>
              <a:off x="0" y="596787"/>
              <a:ext cx="563526" cy="2190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基带传输基本概念</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2808511"/>
              <a:ext cx="563526" cy="227385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数字基带传输编码</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graphicFrame>
        <p:nvGraphicFramePr>
          <p:cNvPr id="6" name="表格 5"/>
          <p:cNvGraphicFramePr>
            <a:graphicFrameLocks noGrp="1"/>
          </p:cNvGraphicFramePr>
          <p:nvPr>
            <p:extLst>
              <p:ext uri="{D42A27DB-BD31-4B8C-83A1-F6EECF244321}">
                <p14:modId xmlns:p14="http://schemas.microsoft.com/office/powerpoint/2010/main" val="1247960408"/>
              </p:ext>
            </p:extLst>
          </p:nvPr>
        </p:nvGraphicFramePr>
        <p:xfrm>
          <a:off x="1534888" y="5428022"/>
          <a:ext cx="10074726" cy="839742"/>
        </p:xfrm>
        <a:graphic>
          <a:graphicData uri="http://schemas.openxmlformats.org/drawingml/2006/table">
            <a:tbl>
              <a:tblPr firstRow="1" bandRow="1">
                <a:tableStyleId>{5940675A-B579-460E-94D1-54222C63F5DA}</a:tableStyleId>
              </a:tblPr>
              <a:tblGrid>
                <a:gridCol w="559707"/>
                <a:gridCol w="559707"/>
                <a:gridCol w="559707"/>
                <a:gridCol w="559707"/>
                <a:gridCol w="559707"/>
                <a:gridCol w="559707"/>
                <a:gridCol w="559707"/>
                <a:gridCol w="559707"/>
                <a:gridCol w="559707"/>
                <a:gridCol w="559707"/>
                <a:gridCol w="559707"/>
                <a:gridCol w="559707"/>
                <a:gridCol w="559707"/>
                <a:gridCol w="559707"/>
                <a:gridCol w="559707"/>
                <a:gridCol w="559707"/>
                <a:gridCol w="559707"/>
                <a:gridCol w="559707"/>
              </a:tblGrid>
              <a:tr h="251691">
                <a:tc>
                  <a:txBody>
                    <a:bodyPr/>
                    <a:lstStyle/>
                    <a:p>
                      <a:pPr algn="ctr"/>
                      <a:r>
                        <a:rPr lang="en-US" altLang="zh-CN" sz="2000" dirty="0" smtClean="0">
                          <a:latin typeface="Microsoft YaHei" charset="-122"/>
                          <a:ea typeface="Microsoft YaHei" charset="-122"/>
                          <a:cs typeface="Microsoft YaHei" charset="-122"/>
                        </a:rPr>
                        <a:t>1</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smtClean="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smtClean="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smtClean="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smtClean="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smtClean="0">
                          <a:latin typeface="Microsoft YaHei" charset="-122"/>
                          <a:ea typeface="Microsoft YaHei" charset="-122"/>
                          <a:cs typeface="Microsoft YaHei" charset="-122"/>
                        </a:rPr>
                        <a:t>1</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smtClean="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smtClean="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smtClean="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smtClean="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smtClean="0">
                          <a:latin typeface="Microsoft YaHei" charset="-122"/>
                          <a:ea typeface="Microsoft YaHei" charset="-122"/>
                          <a:cs typeface="Microsoft YaHei" charset="-122"/>
                        </a:rPr>
                        <a:t>1</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smtClean="0">
                          <a:latin typeface="Microsoft YaHei" charset="-122"/>
                          <a:ea typeface="Microsoft YaHei" charset="-122"/>
                          <a:cs typeface="Microsoft YaHei" charset="-122"/>
                        </a:rPr>
                        <a:t>1</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smtClean="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smtClean="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smtClean="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smtClean="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smtClean="0">
                          <a:latin typeface="Microsoft YaHei" charset="-122"/>
                          <a:ea typeface="Microsoft YaHei" charset="-122"/>
                          <a:cs typeface="Microsoft YaHei" charset="-122"/>
                        </a:rPr>
                        <a:t>1</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smtClean="0">
                          <a:latin typeface="Microsoft YaHei" charset="-122"/>
                          <a:ea typeface="Microsoft YaHei" charset="-122"/>
                          <a:cs typeface="Microsoft YaHei" charset="-122"/>
                        </a:rPr>
                        <a:t>1</a:t>
                      </a:r>
                      <a:endParaRPr lang="zh-CN" altLang="en-US" sz="2000" dirty="0">
                        <a:latin typeface="Microsoft YaHei" charset="-122"/>
                        <a:ea typeface="Microsoft YaHei" charset="-122"/>
                        <a:cs typeface="Microsoft YaHei" charset="-122"/>
                      </a:endParaRPr>
                    </a:p>
                  </a:txBody>
                  <a:tcPr/>
                </a:tc>
              </a:tr>
              <a:tr h="443502">
                <a:tc>
                  <a:txBody>
                    <a:bodyPr/>
                    <a:lstStyle/>
                    <a:p>
                      <a:pPr algn="ctr"/>
                      <a:r>
                        <a:rPr lang="en-US" altLang="zh-CN" sz="2000" dirty="0" smtClean="0">
                          <a:solidFill>
                            <a:srgbClr val="FF0000"/>
                          </a:solidFill>
                          <a:latin typeface="Microsoft YaHei" charset="-122"/>
                          <a:ea typeface="Microsoft YaHei" charset="-122"/>
                          <a:cs typeface="Microsoft YaHei" charset="-122"/>
                        </a:rPr>
                        <a:t>+1</a:t>
                      </a:r>
                      <a:endParaRPr lang="zh-CN" altLang="en-US" sz="2000" dirty="0">
                        <a:solidFill>
                          <a:srgbClr val="FF0000"/>
                        </a:solidFill>
                        <a:latin typeface="Microsoft YaHei" charset="-122"/>
                        <a:ea typeface="Microsoft YaHei" charset="-122"/>
                        <a:cs typeface="Microsoft YaHei" charset="-122"/>
                      </a:endParaRPr>
                    </a:p>
                  </a:txBody>
                  <a:tcPr/>
                </a:tc>
                <a:tc>
                  <a:txBody>
                    <a:bodyPr/>
                    <a:lstStyle/>
                    <a:p>
                      <a:pPr algn="ctr"/>
                      <a:r>
                        <a:rPr lang="en-US" altLang="zh-CN" sz="2000" dirty="0" smtClean="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smtClean="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smtClean="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smtClean="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smtClean="0">
                          <a:solidFill>
                            <a:srgbClr val="FF0000"/>
                          </a:solidFill>
                          <a:latin typeface="Microsoft YaHei" charset="-122"/>
                          <a:ea typeface="Microsoft YaHei" charset="-122"/>
                          <a:cs typeface="Microsoft YaHei" charset="-122"/>
                        </a:rPr>
                        <a:t>-1</a:t>
                      </a:r>
                      <a:endParaRPr lang="zh-CN" altLang="en-US" sz="2000" dirty="0">
                        <a:solidFill>
                          <a:srgbClr val="FF0000"/>
                        </a:solidFill>
                        <a:latin typeface="Microsoft YaHei" charset="-122"/>
                        <a:ea typeface="Microsoft YaHei" charset="-122"/>
                        <a:cs typeface="Microsoft YaHei" charset="-122"/>
                      </a:endParaRPr>
                    </a:p>
                  </a:txBody>
                  <a:tcPr/>
                </a:tc>
                <a:tc>
                  <a:txBody>
                    <a:bodyPr/>
                    <a:lstStyle/>
                    <a:p>
                      <a:pPr algn="ctr"/>
                      <a:r>
                        <a:rPr lang="en-US" altLang="zh-CN" sz="2000" dirty="0" smtClean="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smtClean="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smtClean="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smtClean="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smtClean="0">
                          <a:solidFill>
                            <a:srgbClr val="FF0000"/>
                          </a:solidFill>
                          <a:latin typeface="Microsoft YaHei" charset="-122"/>
                          <a:ea typeface="Microsoft YaHei" charset="-122"/>
                          <a:cs typeface="Microsoft YaHei" charset="-122"/>
                        </a:rPr>
                        <a:t>+1</a:t>
                      </a:r>
                      <a:endParaRPr lang="zh-CN" altLang="en-US" sz="2000" dirty="0">
                        <a:solidFill>
                          <a:srgbClr val="FF0000"/>
                        </a:solidFill>
                        <a:latin typeface="Microsoft YaHei" charset="-122"/>
                        <a:ea typeface="Microsoft YaHei" charset="-122"/>
                        <a:cs typeface="Microsoft YaHei" charset="-122"/>
                      </a:endParaRPr>
                    </a:p>
                  </a:txBody>
                  <a:tcPr/>
                </a:tc>
                <a:tc>
                  <a:txBody>
                    <a:bodyPr/>
                    <a:lstStyle/>
                    <a:p>
                      <a:pPr algn="ctr"/>
                      <a:r>
                        <a:rPr lang="en-US" altLang="zh-CN" sz="2000" dirty="0" smtClean="0">
                          <a:solidFill>
                            <a:srgbClr val="FF0000"/>
                          </a:solidFill>
                          <a:latin typeface="Microsoft YaHei" charset="-122"/>
                          <a:ea typeface="Microsoft YaHei" charset="-122"/>
                          <a:cs typeface="Microsoft YaHei" charset="-122"/>
                        </a:rPr>
                        <a:t>-1</a:t>
                      </a:r>
                      <a:endParaRPr lang="zh-CN" altLang="en-US" sz="2000" dirty="0">
                        <a:solidFill>
                          <a:srgbClr val="FF0000"/>
                        </a:solidFill>
                        <a:latin typeface="Microsoft YaHei" charset="-122"/>
                        <a:ea typeface="Microsoft YaHei" charset="-122"/>
                        <a:cs typeface="Microsoft YaHei" charset="-122"/>
                      </a:endParaRPr>
                    </a:p>
                  </a:txBody>
                  <a:tcPr/>
                </a:tc>
                <a:tc>
                  <a:txBody>
                    <a:bodyPr/>
                    <a:lstStyle/>
                    <a:p>
                      <a:pPr algn="ctr"/>
                      <a:r>
                        <a:rPr lang="en-US" altLang="zh-CN" sz="2000" dirty="0" smtClean="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smtClean="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smtClean="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smtClean="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smtClean="0">
                          <a:solidFill>
                            <a:srgbClr val="FF0000"/>
                          </a:solidFill>
                          <a:latin typeface="Microsoft YaHei" charset="-122"/>
                          <a:ea typeface="Microsoft YaHei" charset="-122"/>
                          <a:cs typeface="Microsoft YaHei" charset="-122"/>
                        </a:rPr>
                        <a:t>+1</a:t>
                      </a:r>
                      <a:endParaRPr lang="zh-CN" altLang="en-US" sz="2000" dirty="0">
                        <a:solidFill>
                          <a:srgbClr val="FF0000"/>
                        </a:solidFill>
                        <a:latin typeface="Microsoft YaHei" charset="-122"/>
                        <a:ea typeface="Microsoft YaHei" charset="-122"/>
                        <a:cs typeface="Microsoft YaHei" charset="-122"/>
                      </a:endParaRPr>
                    </a:p>
                  </a:txBody>
                  <a:tcPr/>
                </a:tc>
                <a:tc>
                  <a:txBody>
                    <a:bodyPr/>
                    <a:lstStyle/>
                    <a:p>
                      <a:pPr algn="ctr"/>
                      <a:r>
                        <a:rPr lang="en-US" altLang="zh-CN" sz="2000" dirty="0" smtClean="0">
                          <a:solidFill>
                            <a:srgbClr val="FF0000"/>
                          </a:solidFill>
                          <a:latin typeface="Microsoft YaHei" charset="-122"/>
                          <a:ea typeface="Microsoft YaHei" charset="-122"/>
                          <a:cs typeface="Microsoft YaHei" charset="-122"/>
                        </a:rPr>
                        <a:t>-1</a:t>
                      </a:r>
                      <a:endParaRPr lang="zh-CN" altLang="en-US" sz="2000" dirty="0">
                        <a:solidFill>
                          <a:srgbClr val="FF0000"/>
                        </a:solidFill>
                        <a:latin typeface="Microsoft YaHei" charset="-122"/>
                        <a:ea typeface="Microsoft YaHei" charset="-122"/>
                        <a:cs typeface="Microsoft YaHei" charset="-122"/>
                      </a:endParaRPr>
                    </a:p>
                  </a:txBody>
                  <a:tcPr/>
                </a:tc>
              </a:tr>
            </a:tbl>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6.4 </a:t>
            </a:r>
            <a:r>
              <a:rPr lang="zh-CN" altLang="en-US" sz="2800" b="1" dirty="0">
                <a:latin typeface="黑体" panose="02010609060101010101" pitchFamily="49" charset="-122"/>
                <a:ea typeface="黑体" panose="02010609060101010101" pitchFamily="49" charset="-122"/>
                <a:sym typeface="+mn-ea"/>
              </a:rPr>
              <a:t>基带传输</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：数字基带传输编码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pSp>
        <p:nvGrpSpPr>
          <p:cNvPr id="8" name="组合 7"/>
          <p:cNvGrpSpPr/>
          <p:nvPr/>
        </p:nvGrpSpPr>
        <p:grpSpPr>
          <a:xfrm>
            <a:off x="0" y="1186213"/>
            <a:ext cx="563526" cy="4485575"/>
            <a:chOff x="0" y="596787"/>
            <a:chExt cx="563526" cy="4485575"/>
          </a:xfrm>
        </p:grpSpPr>
        <p:sp>
          <p:nvSpPr>
            <p:cNvPr id="9" name="矩形 8"/>
            <p:cNvSpPr/>
            <p:nvPr/>
          </p:nvSpPr>
          <p:spPr>
            <a:xfrm>
              <a:off x="0" y="596787"/>
              <a:ext cx="563526" cy="2190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基带传输基本概念</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2808511"/>
              <a:ext cx="563526" cy="227385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数字基带传输编码</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graphicFrame>
        <p:nvGraphicFramePr>
          <p:cNvPr id="6" name="表格 5"/>
          <p:cNvGraphicFramePr>
            <a:graphicFrameLocks noGrp="1"/>
          </p:cNvGraphicFramePr>
          <p:nvPr>
            <p:extLst>
              <p:ext uri="{D42A27DB-BD31-4B8C-83A1-F6EECF244321}">
                <p14:modId xmlns:p14="http://schemas.microsoft.com/office/powerpoint/2010/main" val="1163239329"/>
              </p:ext>
            </p:extLst>
          </p:nvPr>
        </p:nvGraphicFramePr>
        <p:xfrm>
          <a:off x="1258548" y="2281444"/>
          <a:ext cx="10074726" cy="839742"/>
        </p:xfrm>
        <a:graphic>
          <a:graphicData uri="http://schemas.openxmlformats.org/drawingml/2006/table">
            <a:tbl>
              <a:tblPr firstRow="1" bandRow="1">
                <a:tableStyleId>{5940675A-B579-460E-94D1-54222C63F5DA}</a:tableStyleId>
              </a:tblPr>
              <a:tblGrid>
                <a:gridCol w="559707"/>
                <a:gridCol w="559707"/>
                <a:gridCol w="559707"/>
                <a:gridCol w="559707"/>
                <a:gridCol w="559707"/>
                <a:gridCol w="559707"/>
                <a:gridCol w="559707"/>
                <a:gridCol w="559707"/>
                <a:gridCol w="559707"/>
                <a:gridCol w="559707"/>
                <a:gridCol w="559707"/>
                <a:gridCol w="559707"/>
                <a:gridCol w="559707"/>
                <a:gridCol w="559707"/>
                <a:gridCol w="559707"/>
                <a:gridCol w="559707"/>
                <a:gridCol w="559707"/>
                <a:gridCol w="559707"/>
              </a:tblGrid>
              <a:tr h="251691">
                <a:tc>
                  <a:txBody>
                    <a:bodyPr/>
                    <a:lstStyle/>
                    <a:p>
                      <a:pPr algn="ctr"/>
                      <a:r>
                        <a:rPr lang="en-US" altLang="zh-CN" sz="2000" dirty="0" smtClean="0">
                          <a:latin typeface="Microsoft YaHei" charset="-122"/>
                          <a:ea typeface="Microsoft YaHei" charset="-122"/>
                          <a:cs typeface="Microsoft YaHei" charset="-122"/>
                        </a:rPr>
                        <a:t>1</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smtClean="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smtClean="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smtClean="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smtClean="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smtClean="0">
                          <a:latin typeface="Microsoft YaHei" charset="-122"/>
                          <a:ea typeface="Microsoft YaHei" charset="-122"/>
                          <a:cs typeface="Microsoft YaHei" charset="-122"/>
                        </a:rPr>
                        <a:t>1</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smtClean="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smtClean="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smtClean="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smtClean="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smtClean="0">
                          <a:latin typeface="Microsoft YaHei" charset="-122"/>
                          <a:ea typeface="Microsoft YaHei" charset="-122"/>
                          <a:cs typeface="Microsoft YaHei" charset="-122"/>
                        </a:rPr>
                        <a:t>1</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smtClean="0">
                          <a:latin typeface="Microsoft YaHei" charset="-122"/>
                          <a:ea typeface="Microsoft YaHei" charset="-122"/>
                          <a:cs typeface="Microsoft YaHei" charset="-122"/>
                        </a:rPr>
                        <a:t>1</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smtClean="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smtClean="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smtClean="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smtClean="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smtClean="0">
                          <a:latin typeface="Microsoft YaHei" charset="-122"/>
                          <a:ea typeface="Microsoft YaHei" charset="-122"/>
                          <a:cs typeface="Microsoft YaHei" charset="-122"/>
                        </a:rPr>
                        <a:t>1</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smtClean="0">
                          <a:latin typeface="Microsoft YaHei" charset="-122"/>
                          <a:ea typeface="Microsoft YaHei" charset="-122"/>
                          <a:cs typeface="Microsoft YaHei" charset="-122"/>
                        </a:rPr>
                        <a:t>1</a:t>
                      </a:r>
                      <a:endParaRPr lang="zh-CN" altLang="en-US" sz="2000" dirty="0">
                        <a:latin typeface="Microsoft YaHei" charset="-122"/>
                        <a:ea typeface="Microsoft YaHei" charset="-122"/>
                        <a:cs typeface="Microsoft YaHei" charset="-122"/>
                      </a:endParaRPr>
                    </a:p>
                  </a:txBody>
                  <a:tcPr/>
                </a:tc>
              </a:tr>
              <a:tr h="443502">
                <a:tc>
                  <a:txBody>
                    <a:bodyPr/>
                    <a:lstStyle/>
                    <a:p>
                      <a:pPr algn="ctr"/>
                      <a:r>
                        <a:rPr lang="en-US" altLang="zh-CN" sz="2000" dirty="0" smtClean="0">
                          <a:solidFill>
                            <a:srgbClr val="FF0000"/>
                          </a:solidFill>
                          <a:latin typeface="Microsoft YaHei" charset="-122"/>
                          <a:ea typeface="Microsoft YaHei" charset="-122"/>
                          <a:cs typeface="Microsoft YaHei" charset="-122"/>
                        </a:rPr>
                        <a:t>+1</a:t>
                      </a:r>
                      <a:endParaRPr lang="zh-CN" altLang="en-US" sz="2000" dirty="0">
                        <a:solidFill>
                          <a:srgbClr val="FF0000"/>
                        </a:solidFill>
                        <a:latin typeface="Microsoft YaHei" charset="-122"/>
                        <a:ea typeface="Microsoft YaHei" charset="-122"/>
                        <a:cs typeface="Microsoft YaHei" charset="-122"/>
                      </a:endParaRPr>
                    </a:p>
                  </a:txBody>
                  <a:tcPr/>
                </a:tc>
                <a:tc>
                  <a:txBody>
                    <a:bodyPr/>
                    <a:lstStyle/>
                    <a:p>
                      <a:pPr algn="ctr"/>
                      <a:r>
                        <a:rPr lang="en-US" altLang="zh-CN" sz="2000" dirty="0" smtClean="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smtClean="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smtClean="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smtClean="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smtClean="0">
                          <a:solidFill>
                            <a:srgbClr val="FF0000"/>
                          </a:solidFill>
                          <a:latin typeface="Microsoft YaHei" charset="-122"/>
                          <a:ea typeface="Microsoft YaHei" charset="-122"/>
                          <a:cs typeface="Microsoft YaHei" charset="-122"/>
                        </a:rPr>
                        <a:t>-1</a:t>
                      </a:r>
                      <a:endParaRPr lang="zh-CN" altLang="en-US" sz="2000" dirty="0">
                        <a:solidFill>
                          <a:srgbClr val="FF0000"/>
                        </a:solidFill>
                        <a:latin typeface="Microsoft YaHei" charset="-122"/>
                        <a:ea typeface="Microsoft YaHei" charset="-122"/>
                        <a:cs typeface="Microsoft YaHei" charset="-122"/>
                      </a:endParaRPr>
                    </a:p>
                  </a:txBody>
                  <a:tcPr/>
                </a:tc>
                <a:tc>
                  <a:txBody>
                    <a:bodyPr/>
                    <a:lstStyle/>
                    <a:p>
                      <a:pPr algn="ctr"/>
                      <a:r>
                        <a:rPr lang="en-US" altLang="zh-CN" sz="2000" dirty="0" smtClean="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smtClean="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smtClean="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smtClean="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smtClean="0">
                          <a:solidFill>
                            <a:srgbClr val="FF0000"/>
                          </a:solidFill>
                          <a:latin typeface="Microsoft YaHei" charset="-122"/>
                          <a:ea typeface="Microsoft YaHei" charset="-122"/>
                          <a:cs typeface="Microsoft YaHei" charset="-122"/>
                        </a:rPr>
                        <a:t>+1</a:t>
                      </a:r>
                      <a:endParaRPr lang="zh-CN" altLang="en-US" sz="2000" dirty="0">
                        <a:solidFill>
                          <a:srgbClr val="FF0000"/>
                        </a:solidFill>
                        <a:latin typeface="Microsoft YaHei" charset="-122"/>
                        <a:ea typeface="Microsoft YaHei" charset="-122"/>
                        <a:cs typeface="Microsoft YaHei" charset="-122"/>
                      </a:endParaRPr>
                    </a:p>
                  </a:txBody>
                  <a:tcPr/>
                </a:tc>
                <a:tc>
                  <a:txBody>
                    <a:bodyPr/>
                    <a:lstStyle/>
                    <a:p>
                      <a:pPr algn="ctr"/>
                      <a:r>
                        <a:rPr lang="en-US" altLang="zh-CN" sz="2000" dirty="0" smtClean="0">
                          <a:solidFill>
                            <a:srgbClr val="FF0000"/>
                          </a:solidFill>
                          <a:latin typeface="Microsoft YaHei" charset="-122"/>
                          <a:ea typeface="Microsoft YaHei" charset="-122"/>
                          <a:cs typeface="Microsoft YaHei" charset="-122"/>
                        </a:rPr>
                        <a:t>-1</a:t>
                      </a:r>
                      <a:endParaRPr lang="zh-CN" altLang="en-US" sz="2000" dirty="0">
                        <a:solidFill>
                          <a:srgbClr val="FF0000"/>
                        </a:solidFill>
                        <a:latin typeface="Microsoft YaHei" charset="-122"/>
                        <a:ea typeface="Microsoft YaHei" charset="-122"/>
                        <a:cs typeface="Microsoft YaHei" charset="-122"/>
                      </a:endParaRPr>
                    </a:p>
                  </a:txBody>
                  <a:tcPr/>
                </a:tc>
                <a:tc>
                  <a:txBody>
                    <a:bodyPr/>
                    <a:lstStyle/>
                    <a:p>
                      <a:pPr algn="ctr"/>
                      <a:r>
                        <a:rPr lang="en-US" altLang="zh-CN" sz="2000" dirty="0" smtClean="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smtClean="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smtClean="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smtClean="0">
                          <a:latin typeface="Microsoft YaHei" charset="-122"/>
                          <a:ea typeface="Microsoft YaHei" charset="-122"/>
                          <a:cs typeface="Microsoft YaHei" charset="-122"/>
                        </a:rPr>
                        <a:t>0</a:t>
                      </a:r>
                      <a:endParaRPr lang="zh-CN" altLang="en-US" sz="2000" dirty="0">
                        <a:latin typeface="Microsoft YaHei" charset="-122"/>
                        <a:ea typeface="Microsoft YaHei" charset="-122"/>
                        <a:cs typeface="Microsoft YaHei" charset="-122"/>
                      </a:endParaRPr>
                    </a:p>
                  </a:txBody>
                  <a:tcPr/>
                </a:tc>
                <a:tc>
                  <a:txBody>
                    <a:bodyPr/>
                    <a:lstStyle/>
                    <a:p>
                      <a:pPr algn="ctr"/>
                      <a:r>
                        <a:rPr lang="en-US" altLang="zh-CN" sz="2000" dirty="0" smtClean="0">
                          <a:solidFill>
                            <a:srgbClr val="FF0000"/>
                          </a:solidFill>
                          <a:latin typeface="Microsoft YaHei" charset="-122"/>
                          <a:ea typeface="Microsoft YaHei" charset="-122"/>
                          <a:cs typeface="Microsoft YaHei" charset="-122"/>
                        </a:rPr>
                        <a:t>+1</a:t>
                      </a:r>
                      <a:endParaRPr lang="zh-CN" altLang="en-US" sz="2000" dirty="0">
                        <a:solidFill>
                          <a:srgbClr val="FF0000"/>
                        </a:solidFill>
                        <a:latin typeface="Microsoft YaHei" charset="-122"/>
                        <a:ea typeface="Microsoft YaHei" charset="-122"/>
                        <a:cs typeface="Microsoft YaHei" charset="-122"/>
                      </a:endParaRPr>
                    </a:p>
                  </a:txBody>
                  <a:tcPr/>
                </a:tc>
                <a:tc>
                  <a:txBody>
                    <a:bodyPr/>
                    <a:lstStyle/>
                    <a:p>
                      <a:pPr algn="ctr"/>
                      <a:r>
                        <a:rPr lang="en-US" altLang="zh-CN" sz="2000" dirty="0" smtClean="0">
                          <a:solidFill>
                            <a:srgbClr val="FF0000"/>
                          </a:solidFill>
                          <a:latin typeface="Microsoft YaHei" charset="-122"/>
                          <a:ea typeface="Microsoft YaHei" charset="-122"/>
                          <a:cs typeface="Microsoft YaHei" charset="-122"/>
                        </a:rPr>
                        <a:t>-1</a:t>
                      </a:r>
                      <a:endParaRPr lang="zh-CN" altLang="en-US" sz="2000" dirty="0">
                        <a:solidFill>
                          <a:srgbClr val="FF0000"/>
                        </a:solidFill>
                        <a:latin typeface="Microsoft YaHei" charset="-122"/>
                        <a:ea typeface="Microsoft YaHei" charset="-122"/>
                        <a:cs typeface="Microsoft YaHei" charset="-122"/>
                      </a:endParaRPr>
                    </a:p>
                  </a:txBody>
                  <a:tcPr/>
                </a:tc>
              </a:tr>
            </a:tbl>
          </a:graphicData>
        </a:graphic>
      </p:graphicFrame>
      <p:pic>
        <p:nvPicPr>
          <p:cNvPr id="11" name="图片 10"/>
          <p:cNvPicPr>
            <a:picLocks noChangeAspect="1"/>
          </p:cNvPicPr>
          <p:nvPr/>
        </p:nvPicPr>
        <p:blipFill>
          <a:blip r:embed="rId3"/>
          <a:stretch>
            <a:fillRect/>
          </a:stretch>
        </p:blipFill>
        <p:spPr>
          <a:xfrm>
            <a:off x="1511620" y="3256321"/>
            <a:ext cx="8857023" cy="2920933"/>
          </a:xfrm>
          <a:prstGeom prst="rect">
            <a:avLst/>
          </a:prstGeom>
        </p:spPr>
      </p:pic>
    </p:spTree>
    <p:extLst>
      <p:ext uri="{BB962C8B-B14F-4D97-AF65-F5344CB8AC3E}">
        <p14:creationId xmlns:p14="http://schemas.microsoft.com/office/powerpoint/2010/main" val="52180253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6.4 </a:t>
            </a:r>
            <a:r>
              <a:rPr lang="zh-CN" altLang="en-US" sz="2800" b="1" dirty="0">
                <a:latin typeface="黑体" panose="02010609060101010101" pitchFamily="49" charset="-122"/>
                <a:ea typeface="黑体" panose="02010609060101010101" pitchFamily="49" charset="-122"/>
                <a:sym typeface="+mn-ea"/>
              </a:rPr>
              <a:t>基带传输</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：数字基带传输编码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735180" y="1945515"/>
            <a:ext cx="10484485" cy="2308324"/>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二、双相码</a:t>
            </a:r>
            <a:r>
              <a:rPr lang="en-US" altLang="zh-CN" sz="2400" dirty="0" smtClean="0">
                <a:latin typeface="Microsoft YaHei" charset="-122"/>
                <a:ea typeface="Microsoft YaHei" charset="-122"/>
                <a:cs typeface="Microsoft YaHei" charset="-122"/>
              </a:rPr>
              <a:t>(Biphase Code)</a:t>
            </a:r>
            <a:r>
              <a:rPr lang="zh-CN" altLang="en-US" sz="2400" dirty="0" smtClean="0">
                <a:latin typeface="Microsoft YaHei" charset="-122"/>
                <a:ea typeface="Microsoft YaHei" charset="-122"/>
                <a:cs typeface="Microsoft YaHei" charset="-122"/>
              </a:rPr>
              <a:t>，又叫曼彻斯特</a:t>
            </a:r>
            <a:r>
              <a:rPr lang="en-US" altLang="zh-CN" sz="2400" dirty="0" smtClean="0">
                <a:latin typeface="Microsoft YaHei" charset="-122"/>
                <a:ea typeface="Microsoft YaHei" charset="-122"/>
                <a:cs typeface="Microsoft YaHei" charset="-122"/>
              </a:rPr>
              <a:t>(Manchester)</a:t>
            </a:r>
            <a:r>
              <a:rPr lang="zh-CN" altLang="en-US" sz="2400" dirty="0" smtClean="0">
                <a:latin typeface="Microsoft YaHei" charset="-122"/>
                <a:ea typeface="Microsoft YaHei" charset="-122"/>
                <a:cs typeface="Microsoft YaHei" charset="-122"/>
              </a:rPr>
              <a:t>码</a:t>
            </a:r>
          </a:p>
          <a:p>
            <a:pPr>
              <a:lnSpc>
                <a:spcPct val="150000"/>
              </a:lnSpc>
            </a:pPr>
            <a:r>
              <a:rPr lang="zh-CN" altLang="en-US" sz="2400" dirty="0" smtClean="0">
                <a:latin typeface="Microsoft YaHei" charset="-122"/>
                <a:ea typeface="Microsoft YaHei" charset="-122"/>
                <a:cs typeface="Microsoft YaHei" charset="-122"/>
              </a:rPr>
              <a:t>只有正负电平，每位持续时间的中间时刻都要进行</a:t>
            </a:r>
            <a:r>
              <a:rPr lang="zh-CN" altLang="en-US" sz="2400" dirty="0" smtClean="0">
                <a:solidFill>
                  <a:srgbClr val="FF0000"/>
                </a:solidFill>
                <a:latin typeface="Microsoft YaHei" charset="-122"/>
                <a:ea typeface="Microsoft YaHei" charset="-122"/>
                <a:cs typeface="Microsoft YaHei" charset="-122"/>
              </a:rPr>
              <a:t>电平跳变</a:t>
            </a:r>
            <a:r>
              <a:rPr lang="zh-CN" altLang="en-US" sz="2400" dirty="0" smtClean="0">
                <a:latin typeface="Microsoft YaHei" charset="-122"/>
                <a:ea typeface="Microsoft YaHei" charset="-122"/>
                <a:cs typeface="Microsoft YaHei" charset="-122"/>
              </a:rPr>
              <a:t>。 </a:t>
            </a:r>
          </a:p>
          <a:p>
            <a:pPr>
              <a:lnSpc>
                <a:spcPct val="150000"/>
              </a:lnSpc>
            </a:pP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：正电平跳到负电平（</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sym typeface="+mn-ea"/>
              </a:rPr>
              <a:t>正负</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0</a:t>
            </a:r>
            <a:r>
              <a:rPr lang="zh-CN" altLang="en-US" sz="2400" dirty="0" smtClean="0">
                <a:latin typeface="Microsoft YaHei" charset="-122"/>
                <a:ea typeface="Microsoft YaHei" charset="-122"/>
                <a:cs typeface="Microsoft YaHei" charset="-122"/>
              </a:rPr>
              <a:t>：负电平跳到正电平（</a:t>
            </a:r>
            <a:r>
              <a:rPr lang="en-US" altLang="zh-CN" sz="2400" dirty="0">
                <a:latin typeface="Microsoft YaHei" charset="-122"/>
                <a:ea typeface="Microsoft YaHei" charset="-122"/>
                <a:cs typeface="Microsoft YaHei" charset="-122"/>
              </a:rPr>
              <a:t>0</a:t>
            </a:r>
            <a:r>
              <a:rPr lang="zh-CN" altLang="en-US"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sym typeface="+mn-ea"/>
              </a:rPr>
              <a:t>负</a:t>
            </a:r>
            <a:r>
              <a:rPr lang="zh-CN" altLang="en-US" sz="2400" dirty="0" smtClean="0">
                <a:latin typeface="Microsoft YaHei" charset="-122"/>
                <a:ea typeface="Microsoft YaHei" charset="-122"/>
                <a:cs typeface="Microsoft YaHei" charset="-122"/>
                <a:sym typeface="+mn-ea"/>
              </a:rPr>
              <a:t>正</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p:txBody>
      </p:sp>
      <p:grpSp>
        <p:nvGrpSpPr>
          <p:cNvPr id="8" name="组合 7"/>
          <p:cNvGrpSpPr/>
          <p:nvPr/>
        </p:nvGrpSpPr>
        <p:grpSpPr>
          <a:xfrm>
            <a:off x="0" y="1186213"/>
            <a:ext cx="563526" cy="4485575"/>
            <a:chOff x="0" y="596787"/>
            <a:chExt cx="563526" cy="4485575"/>
          </a:xfrm>
        </p:grpSpPr>
        <p:sp>
          <p:nvSpPr>
            <p:cNvPr id="9" name="矩形 8"/>
            <p:cNvSpPr/>
            <p:nvPr/>
          </p:nvSpPr>
          <p:spPr>
            <a:xfrm>
              <a:off x="0" y="596787"/>
              <a:ext cx="563526" cy="2190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基带传输基本概念</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2808511"/>
              <a:ext cx="563526" cy="227385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数字基带传输编码</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pic>
        <p:nvPicPr>
          <p:cNvPr id="2" name="图片 1"/>
          <p:cNvPicPr>
            <a:picLocks noChangeAspect="1"/>
          </p:cNvPicPr>
          <p:nvPr/>
        </p:nvPicPr>
        <p:blipFill rotWithShape="1">
          <a:blip r:embed="rId4"/>
          <a:srcRect t="21418"/>
          <a:stretch/>
        </p:blipFill>
        <p:spPr>
          <a:xfrm>
            <a:off x="4680154" y="4784271"/>
            <a:ext cx="6858000" cy="1946068"/>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075823" y="285750"/>
            <a:ext cx="1603209" cy="1603209"/>
          </a:xfrm>
          <a:prstGeom prst="rect">
            <a:avLst/>
          </a:prstGeom>
        </p:spPr>
      </p:pic>
      <p:sp>
        <p:nvSpPr>
          <p:cNvPr id="7" name="矩形 6"/>
          <p:cNvSpPr/>
          <p:nvPr/>
        </p:nvSpPr>
        <p:spPr>
          <a:xfrm>
            <a:off x="1075823" y="1888959"/>
            <a:ext cx="10506577" cy="3416320"/>
          </a:xfrm>
          <a:prstGeom prst="rect">
            <a:avLst/>
          </a:prstGeom>
        </p:spPr>
        <p:txBody>
          <a:bodyPr wrap="square">
            <a:spAutoFit/>
          </a:bodyPr>
          <a:lstStyle/>
          <a:p>
            <a:pPr>
              <a:lnSpc>
                <a:spcPct val="150000"/>
              </a:lnSpc>
            </a:pP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、在</a:t>
            </a:r>
            <a:r>
              <a:rPr lang="zh-CN" altLang="en-US" sz="2400" dirty="0">
                <a:latin typeface="Microsoft YaHei" charset="-122"/>
                <a:ea typeface="Microsoft YaHei" charset="-122"/>
                <a:cs typeface="Microsoft YaHei" charset="-122"/>
              </a:rPr>
              <a:t>通信过程中，信息的载体</a:t>
            </a:r>
            <a:r>
              <a:rPr lang="zh-CN" altLang="en-US" sz="2400" dirty="0" smtClean="0">
                <a:latin typeface="Microsoft YaHei" charset="-122"/>
                <a:ea typeface="Microsoft YaHei" charset="-122"/>
                <a:cs typeface="Microsoft YaHei" charset="-122"/>
              </a:rPr>
              <a:t>是（</a:t>
            </a:r>
            <a:r>
              <a:rPr lang="zh-CN" altLang="en-US" sz="2400" dirty="0" smtClean="0">
                <a:solidFill>
                  <a:srgbClr val="FF0000"/>
                </a:solidFill>
                <a:latin typeface="Microsoft YaHei" charset="-122"/>
                <a:ea typeface="Microsoft YaHei" charset="-122"/>
                <a:cs typeface="Microsoft YaHei" charset="-122"/>
              </a:rPr>
              <a:t>信号</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、通常，将人类能够感知的描述称为（），比如眼睛能看到文字和图像，耳朵能听到声音等</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3</a:t>
            </a:r>
            <a:r>
              <a:rPr lang="zh-CN" altLang="en-US" sz="2400" dirty="0" smtClean="0">
                <a:latin typeface="Microsoft YaHei" charset="-122"/>
                <a:ea typeface="Microsoft YaHei" charset="-122"/>
                <a:cs typeface="Microsoft YaHei" charset="-122"/>
              </a:rPr>
              <a:t>、（）的</a:t>
            </a:r>
            <a:r>
              <a:rPr lang="zh-CN" altLang="en-US" sz="2400" dirty="0">
                <a:latin typeface="Microsoft YaHei" charset="-122"/>
                <a:ea typeface="Microsoft YaHei" charset="-122"/>
                <a:cs typeface="Microsoft YaHei" charset="-122"/>
              </a:rPr>
              <a:t>本质就是在一点精确或近似地再生另一点的信息</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4</a:t>
            </a:r>
            <a:r>
              <a:rPr lang="zh-CN" altLang="en-US" sz="2400" dirty="0" smtClean="0">
                <a:latin typeface="Microsoft YaHei" charset="-122"/>
                <a:ea typeface="Microsoft YaHei" charset="-122"/>
                <a:cs typeface="Microsoft YaHei" charset="-122"/>
              </a:rPr>
              <a:t>、（）是</a:t>
            </a:r>
            <a:r>
              <a:rPr lang="zh-CN" altLang="en-US" sz="2400" dirty="0">
                <a:latin typeface="Microsoft YaHei" charset="-122"/>
                <a:ea typeface="Microsoft YaHei" charset="-122"/>
                <a:cs typeface="Microsoft YaHei" charset="-122"/>
              </a:rPr>
              <a:t>对客观事物的性质状态以及相互关系等进行记载的符号及其组合，通常可以是数字、文字、图像等。</a:t>
            </a:r>
          </a:p>
        </p:txBody>
      </p:sp>
    </p:spTree>
    <p:extLst>
      <p:ext uri="{BB962C8B-B14F-4D97-AF65-F5344CB8AC3E}">
        <p14:creationId xmlns:p14="http://schemas.microsoft.com/office/powerpoint/2010/main" val="103192196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6.4 </a:t>
            </a:r>
            <a:r>
              <a:rPr lang="zh-CN" altLang="en-US" sz="2800" b="1" dirty="0">
                <a:latin typeface="黑体" panose="02010609060101010101" pitchFamily="49" charset="-122"/>
                <a:ea typeface="黑体" panose="02010609060101010101" pitchFamily="49" charset="-122"/>
                <a:sym typeface="+mn-ea"/>
              </a:rPr>
              <a:t>基带传输</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：数字基带传输编码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735180" y="1945515"/>
            <a:ext cx="10484485" cy="2862322"/>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二、双相码</a:t>
            </a:r>
            <a:r>
              <a:rPr lang="en-US" altLang="zh-CN" sz="2400" dirty="0" smtClean="0">
                <a:latin typeface="Microsoft YaHei" charset="-122"/>
                <a:ea typeface="Microsoft YaHei" charset="-122"/>
                <a:cs typeface="Microsoft YaHei" charset="-122"/>
              </a:rPr>
              <a:t>(Biphase Code)</a:t>
            </a:r>
            <a:r>
              <a:rPr lang="zh-CN" altLang="en-US" sz="2400" dirty="0" smtClean="0">
                <a:latin typeface="Microsoft YaHei" charset="-122"/>
                <a:ea typeface="Microsoft YaHei" charset="-122"/>
                <a:cs typeface="Microsoft YaHei" charset="-122"/>
              </a:rPr>
              <a:t>，又叫曼彻斯特</a:t>
            </a:r>
            <a:r>
              <a:rPr lang="en-US" altLang="zh-CN" sz="2400" dirty="0" smtClean="0">
                <a:latin typeface="Microsoft YaHei" charset="-122"/>
                <a:ea typeface="Microsoft YaHei" charset="-122"/>
                <a:cs typeface="Microsoft YaHei" charset="-122"/>
              </a:rPr>
              <a:t>(Manchester)</a:t>
            </a:r>
            <a:r>
              <a:rPr lang="zh-CN" altLang="en-US" sz="2400" dirty="0" smtClean="0">
                <a:latin typeface="Microsoft YaHei" charset="-122"/>
                <a:ea typeface="Microsoft YaHei" charset="-122"/>
                <a:cs typeface="Microsoft YaHei" charset="-122"/>
              </a:rPr>
              <a:t>码</a:t>
            </a:r>
          </a:p>
          <a:p>
            <a:pPr>
              <a:lnSpc>
                <a:spcPct val="150000"/>
              </a:lnSpc>
            </a:pPr>
            <a:r>
              <a:rPr lang="zh-CN" altLang="en-US" sz="2400" dirty="0" smtClean="0">
                <a:latin typeface="Microsoft YaHei" charset="-122"/>
                <a:ea typeface="Microsoft YaHei" charset="-122"/>
                <a:cs typeface="Microsoft YaHei" charset="-122"/>
              </a:rPr>
              <a:t>只有正负电平，每位持续时间的中间时刻都要进行</a:t>
            </a:r>
            <a:r>
              <a:rPr lang="zh-CN" altLang="en-US" sz="2400" dirty="0" smtClean="0">
                <a:solidFill>
                  <a:srgbClr val="FF0000"/>
                </a:solidFill>
                <a:latin typeface="Microsoft YaHei" charset="-122"/>
                <a:ea typeface="Microsoft YaHei" charset="-122"/>
                <a:cs typeface="Microsoft YaHei" charset="-122"/>
              </a:rPr>
              <a:t>电平跳变</a:t>
            </a:r>
            <a:r>
              <a:rPr lang="zh-CN" altLang="en-US" sz="2400" dirty="0" smtClean="0">
                <a:latin typeface="Microsoft YaHei" charset="-122"/>
                <a:ea typeface="Microsoft YaHei" charset="-122"/>
                <a:cs typeface="Microsoft YaHei" charset="-122"/>
              </a:rPr>
              <a:t>。 </a:t>
            </a:r>
          </a:p>
          <a:p>
            <a:pPr>
              <a:lnSpc>
                <a:spcPct val="150000"/>
              </a:lnSpc>
            </a:pP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：正电平跳到负电平（</a:t>
            </a: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sym typeface="+mn-ea"/>
              </a:rPr>
              <a:t>正负</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0</a:t>
            </a:r>
            <a:r>
              <a:rPr lang="zh-CN" altLang="en-US" sz="2400" dirty="0" smtClean="0">
                <a:latin typeface="Microsoft YaHei" charset="-122"/>
                <a:ea typeface="Microsoft YaHei" charset="-122"/>
                <a:cs typeface="Microsoft YaHei" charset="-122"/>
              </a:rPr>
              <a:t>：负电平跳到正电平（</a:t>
            </a:r>
            <a:r>
              <a:rPr lang="en-US" altLang="zh-CN" sz="2400" dirty="0">
                <a:latin typeface="Microsoft YaHei" charset="-122"/>
                <a:ea typeface="Microsoft YaHei" charset="-122"/>
                <a:cs typeface="Microsoft YaHei" charset="-122"/>
              </a:rPr>
              <a:t>0</a:t>
            </a:r>
            <a:r>
              <a:rPr lang="zh-CN" altLang="en-US"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sym typeface="+mn-ea"/>
              </a:rPr>
              <a:t>负</a:t>
            </a:r>
            <a:r>
              <a:rPr lang="zh-CN" altLang="en-US" sz="2400" dirty="0" smtClean="0">
                <a:latin typeface="Microsoft YaHei" charset="-122"/>
                <a:ea typeface="Microsoft YaHei" charset="-122"/>
                <a:cs typeface="Microsoft YaHei" charset="-122"/>
                <a:sym typeface="+mn-ea"/>
              </a:rPr>
              <a:t>正</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例如</a:t>
            </a:r>
            <a:r>
              <a:rPr lang="zh-CN" altLang="en-US" sz="2400" dirty="0">
                <a:latin typeface="Microsoft YaHei" charset="-122"/>
                <a:ea typeface="Microsoft YaHei" charset="-122"/>
                <a:cs typeface="Microsoft YaHei" charset="-122"/>
              </a:rPr>
              <a:t>：</a:t>
            </a:r>
            <a:r>
              <a:rPr lang="en-US" altLang="zh-CN" sz="2400" dirty="0" smtClean="0">
                <a:latin typeface="Microsoft YaHei" charset="-122"/>
                <a:ea typeface="Microsoft YaHei" charset="-122"/>
                <a:cs typeface="Microsoft YaHei" charset="-122"/>
              </a:rPr>
              <a:t>1100101101</a:t>
            </a:r>
            <a:endParaRPr lang="en-US" altLang="zh-CN" sz="2400" dirty="0">
              <a:latin typeface="Microsoft YaHei" charset="-122"/>
              <a:ea typeface="Microsoft YaHei" charset="-122"/>
              <a:cs typeface="Microsoft YaHei" charset="-122"/>
            </a:endParaRPr>
          </a:p>
        </p:txBody>
      </p:sp>
      <p:grpSp>
        <p:nvGrpSpPr>
          <p:cNvPr id="8" name="组合 7"/>
          <p:cNvGrpSpPr/>
          <p:nvPr/>
        </p:nvGrpSpPr>
        <p:grpSpPr>
          <a:xfrm>
            <a:off x="0" y="1186213"/>
            <a:ext cx="563526" cy="4485575"/>
            <a:chOff x="0" y="596787"/>
            <a:chExt cx="563526" cy="4485575"/>
          </a:xfrm>
        </p:grpSpPr>
        <p:sp>
          <p:nvSpPr>
            <p:cNvPr id="9" name="矩形 8"/>
            <p:cNvSpPr/>
            <p:nvPr/>
          </p:nvSpPr>
          <p:spPr>
            <a:xfrm>
              <a:off x="0" y="596787"/>
              <a:ext cx="563526" cy="2190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基带传输基本概念</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2808511"/>
              <a:ext cx="563526" cy="227385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数字基带传输编码</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pic>
        <p:nvPicPr>
          <p:cNvPr id="2" name="图片 1"/>
          <p:cNvPicPr>
            <a:picLocks noChangeAspect="1"/>
          </p:cNvPicPr>
          <p:nvPr/>
        </p:nvPicPr>
        <p:blipFill>
          <a:blip r:embed="rId4"/>
          <a:stretch>
            <a:fillRect/>
          </a:stretch>
        </p:blipFill>
        <p:spPr>
          <a:xfrm>
            <a:off x="4680154" y="4269142"/>
            <a:ext cx="6858000" cy="2476500"/>
          </a:xfrm>
          <a:prstGeom prst="rect">
            <a:avLst/>
          </a:prstGeom>
        </p:spPr>
      </p:pic>
    </p:spTree>
    <p:extLst>
      <p:ext uri="{BB962C8B-B14F-4D97-AF65-F5344CB8AC3E}">
        <p14:creationId xmlns:p14="http://schemas.microsoft.com/office/powerpoint/2010/main" val="65742502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6.4 </a:t>
            </a:r>
            <a:r>
              <a:rPr lang="zh-CN" altLang="en-US" sz="2800" b="1" dirty="0">
                <a:latin typeface="黑体" panose="02010609060101010101" pitchFamily="49" charset="-122"/>
                <a:ea typeface="黑体" panose="02010609060101010101" pitchFamily="49" charset="-122"/>
                <a:sym typeface="+mn-ea"/>
              </a:rPr>
              <a:t>基带传输</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：数字基带</a:t>
            </a:r>
            <a:r>
              <a:rPr lang="zh-CN" altLang="en-US" sz="2800" b="0" smtClean="0">
                <a:solidFill>
                  <a:schemeClr val="tx1"/>
                </a:solidFill>
                <a:latin typeface="黑体" panose="02010609060101010101" pitchFamily="49" charset="-122"/>
                <a:ea typeface="黑体" panose="02010609060101010101" pitchFamily="49" charset="-122"/>
                <a:sym typeface="+mn-ea"/>
              </a:rPr>
              <a:t>传输编码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2308324"/>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二、双相码</a:t>
            </a:r>
            <a:r>
              <a:rPr lang="en-US" altLang="zh-CN" sz="2400" dirty="0" smtClean="0">
                <a:latin typeface="Microsoft YaHei" charset="-122"/>
                <a:ea typeface="Microsoft YaHei" charset="-122"/>
                <a:cs typeface="Microsoft YaHei" charset="-122"/>
              </a:rPr>
              <a:t>(Biphase Code)</a:t>
            </a:r>
            <a:r>
              <a:rPr lang="zh-CN" altLang="en-US" sz="2400" dirty="0" smtClean="0">
                <a:latin typeface="Microsoft YaHei" charset="-122"/>
                <a:ea typeface="Microsoft YaHei" charset="-122"/>
                <a:cs typeface="Microsoft YaHei" charset="-122"/>
              </a:rPr>
              <a:t>的一种码型：</a:t>
            </a:r>
            <a:r>
              <a:rPr lang="zh-CN" altLang="en-US" sz="2400" dirty="0" smtClean="0">
                <a:solidFill>
                  <a:srgbClr val="FF0000"/>
                </a:solidFill>
                <a:latin typeface="Microsoft YaHei" charset="-122"/>
                <a:ea typeface="Microsoft YaHei" charset="-122"/>
                <a:cs typeface="Microsoft YaHei" charset="-122"/>
              </a:rPr>
              <a:t>差分双相码</a:t>
            </a:r>
            <a:r>
              <a:rPr lang="en-US" altLang="zh-CN" sz="2400" dirty="0" smtClean="0">
                <a:solidFill>
                  <a:srgbClr val="FF0000"/>
                </a:solidFill>
                <a:latin typeface="Microsoft YaHei" charset="-122"/>
                <a:ea typeface="Microsoft YaHei" charset="-122"/>
                <a:cs typeface="Microsoft YaHei" charset="-122"/>
              </a:rPr>
              <a:t>(</a:t>
            </a:r>
            <a:r>
              <a:rPr lang="zh-CN" altLang="en-US" sz="2400" dirty="0" smtClean="0">
                <a:solidFill>
                  <a:srgbClr val="FF0000"/>
                </a:solidFill>
                <a:latin typeface="Microsoft YaHei" charset="-122"/>
                <a:ea typeface="Microsoft YaHei" charset="-122"/>
                <a:cs typeface="Microsoft YaHei" charset="-122"/>
              </a:rPr>
              <a:t>差分曼彻斯特码</a:t>
            </a:r>
            <a:r>
              <a:rPr lang="en-US" altLang="zh-CN" sz="2400" dirty="0" smtClean="0">
                <a:solidFill>
                  <a:srgbClr val="FF0000"/>
                </a:solidFill>
                <a:latin typeface="Microsoft YaHei" charset="-122"/>
                <a:ea typeface="Microsoft YaHei" charset="-122"/>
                <a:cs typeface="Microsoft YaHei" charset="-122"/>
              </a:rPr>
              <a:t>)</a:t>
            </a:r>
            <a:endParaRPr lang="zh-CN" altLang="en-US" sz="2400" dirty="0" smtClean="0">
              <a:solidFill>
                <a:srgbClr val="FF0000"/>
              </a:solidFill>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a:t>
            </a:r>
            <a:r>
              <a:rPr lang="zh-CN" altLang="en-US" sz="2400" dirty="0" smtClean="0">
                <a:solidFill>
                  <a:srgbClr val="FF0000"/>
                </a:solidFill>
                <a:latin typeface="Microsoft YaHei" charset="-122"/>
                <a:ea typeface="Microsoft YaHei" charset="-122"/>
                <a:cs typeface="Microsoft YaHei" charset="-122"/>
              </a:rPr>
              <a:t>有</a:t>
            </a:r>
            <a:r>
              <a:rPr lang="zh-CN" altLang="en-US" sz="2400" dirty="0" smtClean="0">
                <a:latin typeface="Microsoft YaHei" charset="-122"/>
                <a:ea typeface="Microsoft YaHei" charset="-122"/>
                <a:cs typeface="Microsoft YaHei" charset="-122"/>
              </a:rPr>
              <a:t>跳变</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0</a:t>
            </a:r>
            <a:r>
              <a:rPr lang="zh-CN" altLang="en-US" sz="2400" dirty="0" smtClean="0">
                <a:latin typeface="Microsoft YaHei" charset="-122"/>
                <a:ea typeface="Microsoft YaHei" charset="-122"/>
                <a:cs typeface="Microsoft YaHei" charset="-122"/>
              </a:rPr>
              <a:t>：</a:t>
            </a:r>
            <a:r>
              <a:rPr lang="zh-CN" altLang="en-US" sz="2400" dirty="0" smtClean="0">
                <a:solidFill>
                  <a:srgbClr val="FF0000"/>
                </a:solidFill>
                <a:latin typeface="Microsoft YaHei" charset="-122"/>
                <a:ea typeface="Microsoft YaHei" charset="-122"/>
                <a:cs typeface="Microsoft YaHei" charset="-122"/>
              </a:rPr>
              <a:t>无</a:t>
            </a:r>
            <a:r>
              <a:rPr lang="zh-CN" altLang="en-US" sz="2400" dirty="0" smtClean="0">
                <a:latin typeface="Microsoft YaHei" charset="-122"/>
                <a:ea typeface="Microsoft YaHei" charset="-122"/>
                <a:cs typeface="Microsoft YaHei" charset="-122"/>
              </a:rPr>
              <a:t>跳变</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solidFill>
                  <a:schemeClr val="bg1"/>
                </a:solidFill>
                <a:latin typeface="Microsoft YaHei" charset="-122"/>
                <a:ea typeface="Microsoft YaHei" charset="-122"/>
                <a:cs typeface="Microsoft YaHei" charset="-122"/>
                <a:sym typeface="+mn-ea"/>
              </a:rPr>
              <a:t>例如：</a:t>
            </a:r>
            <a:r>
              <a:rPr lang="en-US" altLang="zh-CN" sz="2400" dirty="0" smtClean="0">
                <a:solidFill>
                  <a:schemeClr val="bg1"/>
                </a:solidFill>
                <a:latin typeface="Microsoft YaHei" charset="-122"/>
                <a:ea typeface="Microsoft YaHei" charset="-122"/>
                <a:cs typeface="Microsoft YaHei" charset="-122"/>
                <a:sym typeface="+mn-ea"/>
              </a:rPr>
              <a:t>1100100111</a:t>
            </a:r>
            <a:r>
              <a:rPr lang="zh-CN" altLang="en-US" sz="2400" dirty="0" smtClean="0">
                <a:solidFill>
                  <a:schemeClr val="bg1"/>
                </a:solidFill>
                <a:latin typeface="手札体-简粗体" panose="03000700000000000000" pitchFamily="66" charset="-122"/>
                <a:ea typeface="手札体-简粗体" panose="03000700000000000000" pitchFamily="66" charset="-122"/>
              </a:rPr>
              <a:t>       </a:t>
            </a:r>
            <a:endParaRPr lang="en-US" altLang="zh-CN" sz="2400" dirty="0" smtClean="0">
              <a:solidFill>
                <a:schemeClr val="bg1"/>
              </a:solidFill>
              <a:latin typeface="手札体-简粗体" panose="03000700000000000000" pitchFamily="66" charset="-122"/>
              <a:ea typeface="手札体-简粗体" panose="03000700000000000000" pitchFamily="66" charset="-122"/>
            </a:endParaRPr>
          </a:p>
        </p:txBody>
      </p:sp>
      <p:grpSp>
        <p:nvGrpSpPr>
          <p:cNvPr id="8" name="组合 7"/>
          <p:cNvGrpSpPr/>
          <p:nvPr/>
        </p:nvGrpSpPr>
        <p:grpSpPr>
          <a:xfrm>
            <a:off x="0" y="1186213"/>
            <a:ext cx="563526" cy="4485575"/>
            <a:chOff x="0" y="596787"/>
            <a:chExt cx="563526" cy="4485575"/>
          </a:xfrm>
        </p:grpSpPr>
        <p:sp>
          <p:nvSpPr>
            <p:cNvPr id="9" name="矩形 8"/>
            <p:cNvSpPr/>
            <p:nvPr/>
          </p:nvSpPr>
          <p:spPr>
            <a:xfrm>
              <a:off x="0" y="596787"/>
              <a:ext cx="563526" cy="2190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基带传输基本概念</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2808511"/>
              <a:ext cx="563526" cy="227385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数字基带传输编码</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pic>
        <p:nvPicPr>
          <p:cNvPr id="2" name="图片 1"/>
          <p:cNvPicPr>
            <a:picLocks noChangeAspect="1"/>
          </p:cNvPicPr>
          <p:nvPr/>
        </p:nvPicPr>
        <p:blipFill rotWithShape="1">
          <a:blip r:embed="rId3"/>
          <a:srcRect t="23505"/>
          <a:stretch/>
        </p:blipFill>
        <p:spPr>
          <a:xfrm>
            <a:off x="4310360" y="4718957"/>
            <a:ext cx="7881640" cy="2019300"/>
          </a:xfrm>
          <a:prstGeom prst="rect">
            <a:avLst/>
          </a:prstGeom>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6.4 </a:t>
            </a:r>
            <a:r>
              <a:rPr lang="zh-CN" altLang="en-US" sz="2800" b="1" dirty="0">
                <a:latin typeface="黑体" panose="02010609060101010101" pitchFamily="49" charset="-122"/>
                <a:ea typeface="黑体" panose="02010609060101010101" pitchFamily="49" charset="-122"/>
                <a:sym typeface="+mn-ea"/>
              </a:rPr>
              <a:t>基带传输</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：数字基带</a:t>
            </a:r>
            <a:r>
              <a:rPr lang="zh-CN" altLang="en-US" sz="2800" b="0" smtClean="0">
                <a:solidFill>
                  <a:schemeClr val="tx1"/>
                </a:solidFill>
                <a:latin typeface="黑体" panose="02010609060101010101" pitchFamily="49" charset="-122"/>
                <a:ea typeface="黑体" panose="02010609060101010101" pitchFamily="49" charset="-122"/>
                <a:sym typeface="+mn-ea"/>
              </a:rPr>
              <a:t>传输编码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2308324"/>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二、双相码</a:t>
            </a:r>
            <a:r>
              <a:rPr lang="en-US" altLang="zh-CN" sz="2400" dirty="0" smtClean="0">
                <a:latin typeface="Microsoft YaHei" charset="-122"/>
                <a:ea typeface="Microsoft YaHei" charset="-122"/>
                <a:cs typeface="Microsoft YaHei" charset="-122"/>
              </a:rPr>
              <a:t>(Biphase Code)</a:t>
            </a:r>
            <a:r>
              <a:rPr lang="zh-CN" altLang="en-US" sz="2400" dirty="0" smtClean="0">
                <a:latin typeface="Microsoft YaHei" charset="-122"/>
                <a:ea typeface="Microsoft YaHei" charset="-122"/>
                <a:cs typeface="Microsoft YaHei" charset="-122"/>
              </a:rPr>
              <a:t>的一种码型：</a:t>
            </a:r>
            <a:r>
              <a:rPr lang="zh-CN" altLang="en-US" sz="2400" dirty="0" smtClean="0">
                <a:solidFill>
                  <a:srgbClr val="FF0000"/>
                </a:solidFill>
                <a:latin typeface="Microsoft YaHei" charset="-122"/>
                <a:ea typeface="Microsoft YaHei" charset="-122"/>
                <a:cs typeface="Microsoft YaHei" charset="-122"/>
              </a:rPr>
              <a:t>差分双相码</a:t>
            </a:r>
            <a:r>
              <a:rPr lang="en-US" altLang="zh-CN" sz="2400" dirty="0" smtClean="0">
                <a:solidFill>
                  <a:srgbClr val="FF0000"/>
                </a:solidFill>
                <a:latin typeface="Microsoft YaHei" charset="-122"/>
                <a:ea typeface="Microsoft YaHei" charset="-122"/>
                <a:cs typeface="Microsoft YaHei" charset="-122"/>
              </a:rPr>
              <a:t>(</a:t>
            </a:r>
            <a:r>
              <a:rPr lang="zh-CN" altLang="en-US" sz="2400" dirty="0" smtClean="0">
                <a:solidFill>
                  <a:srgbClr val="FF0000"/>
                </a:solidFill>
                <a:latin typeface="Microsoft YaHei" charset="-122"/>
                <a:ea typeface="Microsoft YaHei" charset="-122"/>
                <a:cs typeface="Microsoft YaHei" charset="-122"/>
              </a:rPr>
              <a:t>差分曼彻斯特码</a:t>
            </a:r>
            <a:r>
              <a:rPr lang="en-US" altLang="zh-CN" sz="2400" dirty="0" smtClean="0">
                <a:solidFill>
                  <a:srgbClr val="FF0000"/>
                </a:solidFill>
                <a:latin typeface="Microsoft YaHei" charset="-122"/>
                <a:ea typeface="Microsoft YaHei" charset="-122"/>
                <a:cs typeface="Microsoft YaHei" charset="-122"/>
              </a:rPr>
              <a:t>)</a:t>
            </a:r>
            <a:endParaRPr lang="zh-CN" altLang="en-US" sz="2400" dirty="0" smtClean="0">
              <a:solidFill>
                <a:srgbClr val="FF0000"/>
              </a:solidFill>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a:t>
            </a:r>
            <a:r>
              <a:rPr lang="zh-CN" altLang="en-US" sz="2400" dirty="0" smtClean="0">
                <a:solidFill>
                  <a:srgbClr val="FF0000"/>
                </a:solidFill>
                <a:latin typeface="Microsoft YaHei" charset="-122"/>
                <a:ea typeface="Microsoft YaHei" charset="-122"/>
                <a:cs typeface="Microsoft YaHei" charset="-122"/>
              </a:rPr>
              <a:t>有</a:t>
            </a:r>
            <a:r>
              <a:rPr lang="zh-CN" altLang="en-US" sz="2400" dirty="0" smtClean="0">
                <a:latin typeface="Microsoft YaHei" charset="-122"/>
                <a:ea typeface="Microsoft YaHei" charset="-122"/>
                <a:cs typeface="Microsoft YaHei" charset="-122"/>
              </a:rPr>
              <a:t>跳变</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0</a:t>
            </a:r>
            <a:r>
              <a:rPr lang="zh-CN" altLang="en-US" sz="2400" dirty="0" smtClean="0">
                <a:latin typeface="Microsoft YaHei" charset="-122"/>
                <a:ea typeface="Microsoft YaHei" charset="-122"/>
                <a:cs typeface="Microsoft YaHei" charset="-122"/>
              </a:rPr>
              <a:t>：</a:t>
            </a:r>
            <a:r>
              <a:rPr lang="zh-CN" altLang="en-US" sz="2400" dirty="0" smtClean="0">
                <a:solidFill>
                  <a:srgbClr val="FF0000"/>
                </a:solidFill>
                <a:latin typeface="Microsoft YaHei" charset="-122"/>
                <a:ea typeface="Microsoft YaHei" charset="-122"/>
                <a:cs typeface="Microsoft YaHei" charset="-122"/>
              </a:rPr>
              <a:t>无</a:t>
            </a:r>
            <a:r>
              <a:rPr lang="zh-CN" altLang="en-US" sz="2400" dirty="0" smtClean="0">
                <a:latin typeface="Microsoft YaHei" charset="-122"/>
                <a:ea typeface="Microsoft YaHei" charset="-122"/>
                <a:cs typeface="Microsoft YaHei" charset="-122"/>
              </a:rPr>
              <a:t>跳变</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sym typeface="+mn-ea"/>
              </a:rPr>
              <a:t>例如：</a:t>
            </a:r>
            <a:r>
              <a:rPr lang="en-US" altLang="zh-CN" sz="2400" dirty="0" smtClean="0">
                <a:latin typeface="Microsoft YaHei" charset="-122"/>
                <a:ea typeface="Microsoft YaHei" charset="-122"/>
                <a:cs typeface="Microsoft YaHei" charset="-122"/>
                <a:sym typeface="+mn-ea"/>
              </a:rPr>
              <a:t>1100101101</a:t>
            </a:r>
            <a:r>
              <a:rPr lang="zh-CN" altLang="en-US" sz="2400" dirty="0" smtClean="0">
                <a:latin typeface="手札体-简粗体" panose="03000700000000000000" pitchFamily="66" charset="-122"/>
                <a:ea typeface="手札体-简粗体" panose="03000700000000000000" pitchFamily="66" charset="-122"/>
              </a:rPr>
              <a:t>       </a:t>
            </a:r>
            <a:endParaRPr lang="en-US" altLang="zh-CN" sz="2400" dirty="0" smtClean="0">
              <a:latin typeface="手札体-简粗体" panose="03000700000000000000" pitchFamily="66" charset="-122"/>
              <a:ea typeface="手札体-简粗体" panose="03000700000000000000" pitchFamily="66" charset="-122"/>
            </a:endParaRPr>
          </a:p>
        </p:txBody>
      </p:sp>
      <p:grpSp>
        <p:nvGrpSpPr>
          <p:cNvPr id="8" name="组合 7"/>
          <p:cNvGrpSpPr/>
          <p:nvPr/>
        </p:nvGrpSpPr>
        <p:grpSpPr>
          <a:xfrm>
            <a:off x="0" y="1186213"/>
            <a:ext cx="563526" cy="4485575"/>
            <a:chOff x="0" y="596787"/>
            <a:chExt cx="563526" cy="4485575"/>
          </a:xfrm>
        </p:grpSpPr>
        <p:sp>
          <p:nvSpPr>
            <p:cNvPr id="9" name="矩形 8"/>
            <p:cNvSpPr/>
            <p:nvPr/>
          </p:nvSpPr>
          <p:spPr>
            <a:xfrm>
              <a:off x="0" y="596787"/>
              <a:ext cx="563526" cy="2190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基带传输基本概念</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2808511"/>
              <a:ext cx="563526" cy="227385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数字基带传输编码</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pic>
        <p:nvPicPr>
          <p:cNvPr id="2" name="图片 1"/>
          <p:cNvPicPr>
            <a:picLocks noChangeAspect="1"/>
          </p:cNvPicPr>
          <p:nvPr/>
        </p:nvPicPr>
        <p:blipFill>
          <a:blip r:embed="rId3"/>
          <a:stretch>
            <a:fillRect/>
          </a:stretch>
        </p:blipFill>
        <p:spPr>
          <a:xfrm>
            <a:off x="4310360" y="4098473"/>
            <a:ext cx="7881640" cy="2639784"/>
          </a:xfrm>
          <a:prstGeom prst="rect">
            <a:avLst/>
          </a:prstGeom>
        </p:spPr>
      </p:pic>
    </p:spTree>
    <p:extLst>
      <p:ext uri="{BB962C8B-B14F-4D97-AF65-F5344CB8AC3E}">
        <p14:creationId xmlns:p14="http://schemas.microsoft.com/office/powerpoint/2010/main" val="135867230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6.4 </a:t>
            </a:r>
            <a:r>
              <a:rPr lang="zh-CN" altLang="en-US" sz="2800" b="1" dirty="0">
                <a:latin typeface="黑体" panose="02010609060101010101" pitchFamily="49" charset="-122"/>
                <a:ea typeface="黑体" panose="02010609060101010101" pitchFamily="49" charset="-122"/>
                <a:sym typeface="+mn-ea"/>
              </a:rPr>
              <a:t>基带传输</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：数字基带传输编码</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855716" y="1945515"/>
            <a:ext cx="10002190" cy="3416320"/>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三、米勒</a:t>
            </a:r>
            <a:r>
              <a:rPr lang="zh-CN" altLang="en-US" sz="2400" dirty="0" smtClean="0">
                <a:latin typeface="Microsoft YaHei" charset="-122"/>
                <a:ea typeface="Microsoft YaHei" charset="-122"/>
                <a:cs typeface="Microsoft YaHei" charset="-122"/>
              </a:rPr>
              <a:t>码</a:t>
            </a:r>
            <a:r>
              <a:rPr lang="en-US" altLang="zh-CN" sz="2400" dirty="0" smtClean="0">
                <a:latin typeface="Microsoft YaHei" charset="-122"/>
                <a:ea typeface="Microsoft YaHei" charset="-122"/>
                <a:cs typeface="Microsoft YaHei" charset="-122"/>
              </a:rPr>
              <a:t>(Miller Code)</a:t>
            </a:r>
            <a:r>
              <a:rPr lang="zh-CN" altLang="en-US" sz="2400" dirty="0" smtClean="0">
                <a:latin typeface="Microsoft YaHei" charset="-122"/>
                <a:ea typeface="Microsoft YaHei" charset="-122"/>
                <a:cs typeface="Microsoft YaHei" charset="-122"/>
              </a:rPr>
              <a:t>：延迟调制码。</a:t>
            </a:r>
            <a:endParaRPr lang="zh-CN" altLang="en-US" sz="2400" dirty="0" smtClean="0">
              <a:latin typeface="Microsoft YaHei" charset="-122"/>
              <a:ea typeface="Microsoft YaHei" charset="-122"/>
              <a:cs typeface="Microsoft YaHei" charset="-122"/>
              <a:sym typeface="+mn-ea"/>
            </a:endParaRPr>
          </a:p>
          <a:p>
            <a:pPr>
              <a:lnSpc>
                <a:spcPct val="150000"/>
              </a:lnSpc>
            </a:pPr>
            <a:r>
              <a:rPr lang="zh-CN" altLang="en-US" sz="2400" dirty="0" smtClean="0">
                <a:latin typeface="Microsoft YaHei" charset="-122"/>
                <a:ea typeface="Microsoft YaHei" charset="-122"/>
                <a:cs typeface="Microsoft YaHei" charset="-122"/>
              </a:rPr>
              <a:t>     </a:t>
            </a:r>
            <a:r>
              <a:rPr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a:t>
            </a:r>
            <a:r>
              <a:rPr sz="2400" dirty="0" smtClean="0">
                <a:latin typeface="Microsoft YaHei" charset="-122"/>
                <a:ea typeface="Microsoft YaHei" charset="-122"/>
                <a:cs typeface="Microsoft YaHei" charset="-122"/>
              </a:rPr>
              <a:t>正负</a:t>
            </a:r>
            <a:r>
              <a:rPr lang="zh-CN" altLang="en-US" sz="2400" dirty="0" smtClean="0">
                <a:latin typeface="Microsoft YaHei" charset="-122"/>
                <a:ea typeface="Microsoft YaHei" charset="-122"/>
                <a:cs typeface="Microsoft YaHei" charset="-122"/>
              </a:rPr>
              <a:t>或负正。</a:t>
            </a:r>
            <a:r>
              <a:rPr lang="zh-CN" altLang="en-US" sz="2400" dirty="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   </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11</a:t>
            </a:r>
            <a:r>
              <a:rPr lang="zh-CN" altLang="en-US" sz="2400" dirty="0" smtClean="0">
                <a:latin typeface="Microsoft YaHei" charset="-122"/>
                <a:ea typeface="Microsoft YaHei" charset="-122"/>
                <a:cs typeface="Microsoft YaHei" charset="-122"/>
              </a:rPr>
              <a:t>：交替编码。</a:t>
            </a:r>
            <a:endParaRPr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     </a:t>
            </a:r>
            <a:r>
              <a:rPr sz="2400" dirty="0" smtClean="0">
                <a:latin typeface="Microsoft YaHei" charset="-122"/>
                <a:ea typeface="Microsoft YaHei" charset="-122"/>
                <a:cs typeface="Microsoft YaHei" charset="-122"/>
              </a:rPr>
              <a:t>0</a:t>
            </a:r>
            <a:r>
              <a:rPr lang="zh-CN" altLang="en-US" sz="2400" dirty="0" smtClean="0">
                <a:latin typeface="Microsoft YaHei" charset="-122"/>
                <a:ea typeface="Microsoft YaHei" charset="-122"/>
                <a:cs typeface="Microsoft YaHei" charset="-122"/>
              </a:rPr>
              <a:t>：</a:t>
            </a:r>
            <a:r>
              <a:rPr sz="2400" dirty="0" smtClean="0">
                <a:latin typeface="Microsoft YaHei" charset="-122"/>
                <a:ea typeface="Microsoft YaHei" charset="-122"/>
                <a:cs typeface="Microsoft YaHei" charset="-122"/>
              </a:rPr>
              <a:t>延续前面1的电平，</a:t>
            </a:r>
            <a:r>
              <a:rPr lang="zh-CN" altLang="en-US" sz="2400" dirty="0">
                <a:latin typeface="Microsoft YaHei" charset="-122"/>
                <a:ea typeface="Microsoft YaHei" charset="-122"/>
                <a:cs typeface="Microsoft YaHei" charset="-122"/>
              </a:rPr>
              <a:t>正或</a:t>
            </a:r>
            <a:r>
              <a:rPr lang="zh-CN" altLang="en-US" sz="2400" dirty="0" smtClean="0">
                <a:latin typeface="Microsoft YaHei" charset="-122"/>
                <a:ea typeface="Microsoft YaHei" charset="-122"/>
                <a:cs typeface="Microsoft YaHei" charset="-122"/>
              </a:rPr>
              <a:t>负。脉冲期间不跳变。</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00</a:t>
            </a:r>
            <a:r>
              <a:rPr lang="zh-CN" altLang="en-US" sz="2400" dirty="0" smtClean="0">
                <a:latin typeface="Microsoft YaHei" charset="-122"/>
                <a:ea typeface="Microsoft YaHei" charset="-122"/>
                <a:cs typeface="Microsoft YaHei" charset="-122"/>
              </a:rPr>
              <a:t>：</a:t>
            </a:r>
            <a:r>
              <a:rPr sz="2400" dirty="0" smtClean="0">
                <a:latin typeface="Microsoft YaHei" charset="-122"/>
                <a:ea typeface="Microsoft YaHei" charset="-122"/>
                <a:cs typeface="Microsoft YaHei" charset="-122"/>
              </a:rPr>
              <a:t>前面正</a:t>
            </a:r>
            <a:r>
              <a:rPr lang="zh-CN" altLang="en-US" sz="2400" dirty="0" smtClean="0">
                <a:latin typeface="Microsoft YaHei" charset="-122"/>
                <a:ea typeface="Microsoft YaHei" charset="-122"/>
                <a:cs typeface="Microsoft YaHei" charset="-122"/>
              </a:rPr>
              <a:t>，</a:t>
            </a:r>
            <a:r>
              <a:rPr sz="2400" dirty="0" smtClean="0">
                <a:latin typeface="Microsoft YaHei" charset="-122"/>
                <a:ea typeface="Microsoft YaHei" charset="-122"/>
                <a:cs typeface="Microsoft YaHei" charset="-122"/>
              </a:rPr>
              <a:t>后面负；前面负，后面正</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solidFill>
                  <a:srgbClr val="FF0000"/>
                </a:solidFill>
                <a:latin typeface="Microsoft YaHei" charset="-122"/>
                <a:ea typeface="Microsoft YaHei" charset="-122"/>
                <a:cs typeface="Microsoft YaHei" charset="-122"/>
              </a:rPr>
              <a:t>     </a:t>
            </a:r>
            <a:r>
              <a:rPr lang="en-US" altLang="zh-CN" sz="2400" dirty="0" smtClean="0">
                <a:solidFill>
                  <a:srgbClr val="FF0000"/>
                </a:solidFill>
                <a:latin typeface="Microsoft YaHei" charset="-122"/>
                <a:ea typeface="Microsoft YaHei" charset="-122"/>
                <a:cs typeface="Microsoft YaHei" charset="-122"/>
              </a:rPr>
              <a:t>0</a:t>
            </a:r>
            <a:r>
              <a:rPr lang="zh-CN" altLang="en-US" sz="2400" dirty="0">
                <a:solidFill>
                  <a:srgbClr val="FF0000"/>
                </a:solidFill>
                <a:latin typeface="Microsoft YaHei" charset="-122"/>
                <a:ea typeface="Microsoft YaHei" charset="-122"/>
                <a:cs typeface="Microsoft YaHei" charset="-122"/>
              </a:rPr>
              <a:t>后的</a:t>
            </a:r>
            <a:r>
              <a:rPr lang="en-US" altLang="zh-CN" sz="2400" dirty="0">
                <a:solidFill>
                  <a:srgbClr val="FF0000"/>
                </a:solidFill>
                <a:latin typeface="Microsoft YaHei" charset="-122"/>
                <a:ea typeface="Microsoft YaHei" charset="-122"/>
                <a:cs typeface="Microsoft YaHei" charset="-122"/>
              </a:rPr>
              <a:t>1</a:t>
            </a:r>
            <a:r>
              <a:rPr lang="zh-CN" altLang="en-US" sz="2400" dirty="0">
                <a:solidFill>
                  <a:srgbClr val="FF0000"/>
                </a:solidFill>
                <a:latin typeface="Microsoft YaHei" charset="-122"/>
                <a:ea typeface="Microsoft YaHei" charset="-122"/>
                <a:cs typeface="Microsoft YaHei" charset="-122"/>
              </a:rPr>
              <a:t>：延续</a:t>
            </a:r>
            <a:r>
              <a:rPr lang="en-US" altLang="zh-CN" sz="2400" dirty="0">
                <a:solidFill>
                  <a:srgbClr val="FF0000"/>
                </a:solidFill>
                <a:latin typeface="Microsoft YaHei" charset="-122"/>
                <a:ea typeface="Microsoft YaHei" charset="-122"/>
                <a:cs typeface="Microsoft YaHei" charset="-122"/>
              </a:rPr>
              <a:t>0</a:t>
            </a:r>
            <a:r>
              <a:rPr lang="zh-CN" altLang="en-US" sz="2400" dirty="0">
                <a:solidFill>
                  <a:srgbClr val="FF0000"/>
                </a:solidFill>
                <a:latin typeface="Microsoft YaHei" charset="-122"/>
                <a:ea typeface="Microsoft YaHei" charset="-122"/>
                <a:cs typeface="Microsoft YaHei" charset="-122"/>
              </a:rPr>
              <a:t>的电平，正负或负正</a:t>
            </a:r>
            <a:r>
              <a:rPr lang="zh-CN" altLang="en-US" sz="2400" dirty="0" smtClean="0">
                <a:solidFill>
                  <a:srgbClr val="FF0000"/>
                </a:solidFill>
                <a:latin typeface="Microsoft YaHei" charset="-122"/>
                <a:ea typeface="Microsoft YaHei" charset="-122"/>
                <a:cs typeface="Microsoft YaHei" charset="-122"/>
              </a:rPr>
              <a:t>。</a:t>
            </a:r>
            <a:endParaRPr lang="zh-CN" altLang="en-US" sz="2400" dirty="0">
              <a:solidFill>
                <a:srgbClr val="FF0000"/>
              </a:solidFill>
              <a:latin typeface="Microsoft YaHei" charset="-122"/>
              <a:ea typeface="Microsoft YaHei" charset="-122"/>
              <a:cs typeface="Microsoft YaHei" charset="-122"/>
            </a:endParaRPr>
          </a:p>
        </p:txBody>
      </p:sp>
      <p:grpSp>
        <p:nvGrpSpPr>
          <p:cNvPr id="8" name="组合 7"/>
          <p:cNvGrpSpPr/>
          <p:nvPr/>
        </p:nvGrpSpPr>
        <p:grpSpPr>
          <a:xfrm>
            <a:off x="0" y="1186213"/>
            <a:ext cx="563526" cy="4485575"/>
            <a:chOff x="0" y="596787"/>
            <a:chExt cx="563526" cy="4485575"/>
          </a:xfrm>
        </p:grpSpPr>
        <p:sp>
          <p:nvSpPr>
            <p:cNvPr id="9" name="矩形 8"/>
            <p:cNvSpPr/>
            <p:nvPr/>
          </p:nvSpPr>
          <p:spPr>
            <a:xfrm>
              <a:off x="0" y="596787"/>
              <a:ext cx="563526" cy="2190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基带传输基本概念</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2808511"/>
              <a:ext cx="563526" cy="227385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数字基带传输编码</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195239527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63526" y="0"/>
            <a:ext cx="10002190" cy="3416320"/>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三、米勒</a:t>
            </a:r>
            <a:r>
              <a:rPr lang="zh-CN" altLang="en-US" sz="2400" dirty="0" smtClean="0">
                <a:latin typeface="Microsoft YaHei" charset="-122"/>
                <a:ea typeface="Microsoft YaHei" charset="-122"/>
                <a:cs typeface="Microsoft YaHei" charset="-122"/>
              </a:rPr>
              <a:t>码</a:t>
            </a:r>
            <a:r>
              <a:rPr lang="en-US" altLang="zh-CN" sz="2400" dirty="0" smtClean="0">
                <a:latin typeface="Microsoft YaHei" charset="-122"/>
                <a:ea typeface="Microsoft YaHei" charset="-122"/>
                <a:cs typeface="Microsoft YaHei" charset="-122"/>
              </a:rPr>
              <a:t>(Miller Code)</a:t>
            </a:r>
            <a:r>
              <a:rPr lang="zh-CN" altLang="en-US" sz="2400" dirty="0" smtClean="0">
                <a:latin typeface="Microsoft YaHei" charset="-122"/>
                <a:ea typeface="Microsoft YaHei" charset="-122"/>
                <a:cs typeface="Microsoft YaHei" charset="-122"/>
              </a:rPr>
              <a:t>：延迟调制码。</a:t>
            </a:r>
            <a:endParaRPr lang="zh-CN" altLang="en-US" sz="2400" dirty="0" smtClean="0">
              <a:latin typeface="Microsoft YaHei" charset="-122"/>
              <a:ea typeface="Microsoft YaHei" charset="-122"/>
              <a:cs typeface="Microsoft YaHei" charset="-122"/>
              <a:sym typeface="+mn-ea"/>
            </a:endParaRPr>
          </a:p>
          <a:p>
            <a:pPr>
              <a:lnSpc>
                <a:spcPct val="150000"/>
              </a:lnSpc>
            </a:pPr>
            <a:r>
              <a:rPr lang="zh-CN" altLang="en-US" sz="2400" dirty="0" smtClean="0">
                <a:latin typeface="Microsoft YaHei" charset="-122"/>
                <a:ea typeface="Microsoft YaHei" charset="-122"/>
                <a:cs typeface="Microsoft YaHei" charset="-122"/>
              </a:rPr>
              <a:t>     </a:t>
            </a:r>
            <a:r>
              <a:rPr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a:t>
            </a:r>
            <a:r>
              <a:rPr sz="2400" dirty="0" smtClean="0">
                <a:latin typeface="Microsoft YaHei" charset="-122"/>
                <a:ea typeface="Microsoft YaHei" charset="-122"/>
                <a:cs typeface="Microsoft YaHei" charset="-122"/>
              </a:rPr>
              <a:t>正负</a:t>
            </a:r>
            <a:r>
              <a:rPr lang="zh-CN" altLang="en-US" sz="2400" dirty="0" smtClean="0">
                <a:latin typeface="Microsoft YaHei" charset="-122"/>
                <a:ea typeface="Microsoft YaHei" charset="-122"/>
                <a:cs typeface="Microsoft YaHei" charset="-122"/>
              </a:rPr>
              <a:t>或负正。</a:t>
            </a:r>
            <a:r>
              <a:rPr lang="zh-CN" altLang="en-US" sz="2400" dirty="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   </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11</a:t>
            </a:r>
            <a:r>
              <a:rPr lang="zh-CN" altLang="en-US" sz="2400" dirty="0" smtClean="0">
                <a:latin typeface="Microsoft YaHei" charset="-122"/>
                <a:ea typeface="Microsoft YaHei" charset="-122"/>
                <a:cs typeface="Microsoft YaHei" charset="-122"/>
              </a:rPr>
              <a:t>：交替编码。</a:t>
            </a:r>
            <a:endParaRPr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     </a:t>
            </a:r>
            <a:r>
              <a:rPr sz="2400" dirty="0" smtClean="0">
                <a:latin typeface="Microsoft YaHei" charset="-122"/>
                <a:ea typeface="Microsoft YaHei" charset="-122"/>
                <a:cs typeface="Microsoft YaHei" charset="-122"/>
              </a:rPr>
              <a:t>0</a:t>
            </a:r>
            <a:r>
              <a:rPr lang="zh-CN" altLang="en-US" sz="2400" dirty="0" smtClean="0">
                <a:latin typeface="Microsoft YaHei" charset="-122"/>
                <a:ea typeface="Microsoft YaHei" charset="-122"/>
                <a:cs typeface="Microsoft YaHei" charset="-122"/>
              </a:rPr>
              <a:t>：</a:t>
            </a:r>
            <a:r>
              <a:rPr sz="2400" dirty="0" smtClean="0">
                <a:latin typeface="Microsoft YaHei" charset="-122"/>
                <a:ea typeface="Microsoft YaHei" charset="-122"/>
                <a:cs typeface="Microsoft YaHei" charset="-122"/>
              </a:rPr>
              <a:t>延续前面1的电平，</a:t>
            </a:r>
            <a:r>
              <a:rPr lang="zh-CN" altLang="en-US" sz="2400" dirty="0">
                <a:latin typeface="Microsoft YaHei" charset="-122"/>
                <a:ea typeface="Microsoft YaHei" charset="-122"/>
                <a:cs typeface="Microsoft YaHei" charset="-122"/>
              </a:rPr>
              <a:t>正或</a:t>
            </a:r>
            <a:r>
              <a:rPr lang="zh-CN" altLang="en-US" sz="2400" dirty="0" smtClean="0">
                <a:latin typeface="Microsoft YaHei" charset="-122"/>
                <a:ea typeface="Microsoft YaHei" charset="-122"/>
                <a:cs typeface="Microsoft YaHei" charset="-122"/>
              </a:rPr>
              <a:t>负。脉冲期间不跳变。</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00</a:t>
            </a:r>
            <a:r>
              <a:rPr lang="zh-CN" altLang="en-US" sz="2400" dirty="0" smtClean="0">
                <a:latin typeface="Microsoft YaHei" charset="-122"/>
                <a:ea typeface="Microsoft YaHei" charset="-122"/>
                <a:cs typeface="Microsoft YaHei" charset="-122"/>
              </a:rPr>
              <a:t>：</a:t>
            </a:r>
            <a:r>
              <a:rPr sz="2400" dirty="0" smtClean="0">
                <a:latin typeface="Microsoft YaHei" charset="-122"/>
                <a:ea typeface="Microsoft YaHei" charset="-122"/>
                <a:cs typeface="Microsoft YaHei" charset="-122"/>
              </a:rPr>
              <a:t>前面正</a:t>
            </a:r>
            <a:r>
              <a:rPr lang="zh-CN" altLang="en-US" sz="2400" dirty="0" smtClean="0">
                <a:latin typeface="Microsoft YaHei" charset="-122"/>
                <a:ea typeface="Microsoft YaHei" charset="-122"/>
                <a:cs typeface="Microsoft YaHei" charset="-122"/>
              </a:rPr>
              <a:t>，</a:t>
            </a:r>
            <a:r>
              <a:rPr sz="2400" dirty="0" smtClean="0">
                <a:latin typeface="Microsoft YaHei" charset="-122"/>
                <a:ea typeface="Microsoft YaHei" charset="-122"/>
                <a:cs typeface="Microsoft YaHei" charset="-122"/>
              </a:rPr>
              <a:t>后面负；前面负，后面正</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    </a:t>
            </a:r>
            <a:r>
              <a:rPr lang="en-US" altLang="zh-CN" sz="2400" dirty="0" smtClean="0">
                <a:solidFill>
                  <a:srgbClr val="FF0000"/>
                </a:solidFill>
                <a:latin typeface="Microsoft YaHei" charset="-122"/>
                <a:ea typeface="Microsoft YaHei" charset="-122"/>
                <a:cs typeface="Microsoft YaHei" charset="-122"/>
              </a:rPr>
              <a:t>0</a:t>
            </a:r>
            <a:r>
              <a:rPr lang="zh-CN" altLang="en-US" sz="2400" dirty="0" smtClean="0">
                <a:solidFill>
                  <a:srgbClr val="FF0000"/>
                </a:solidFill>
                <a:latin typeface="Microsoft YaHei" charset="-122"/>
                <a:ea typeface="Microsoft YaHei" charset="-122"/>
                <a:cs typeface="Microsoft YaHei" charset="-122"/>
              </a:rPr>
              <a:t>后的</a:t>
            </a:r>
            <a:r>
              <a:rPr lang="en-US" altLang="zh-CN" sz="2400" dirty="0" smtClean="0">
                <a:solidFill>
                  <a:srgbClr val="FF0000"/>
                </a:solidFill>
                <a:latin typeface="Microsoft YaHei" charset="-122"/>
                <a:ea typeface="Microsoft YaHei" charset="-122"/>
                <a:cs typeface="Microsoft YaHei" charset="-122"/>
              </a:rPr>
              <a:t>1</a:t>
            </a:r>
            <a:r>
              <a:rPr lang="zh-CN" altLang="en-US" sz="2400" dirty="0" smtClean="0">
                <a:solidFill>
                  <a:srgbClr val="FF0000"/>
                </a:solidFill>
                <a:latin typeface="Microsoft YaHei" charset="-122"/>
                <a:ea typeface="Microsoft YaHei" charset="-122"/>
                <a:cs typeface="Microsoft YaHei" charset="-122"/>
              </a:rPr>
              <a:t>：延续</a:t>
            </a:r>
            <a:r>
              <a:rPr lang="en-US" altLang="zh-CN" sz="2400" dirty="0" smtClean="0">
                <a:solidFill>
                  <a:srgbClr val="FF0000"/>
                </a:solidFill>
                <a:latin typeface="Microsoft YaHei" charset="-122"/>
                <a:ea typeface="Microsoft YaHei" charset="-122"/>
                <a:cs typeface="Microsoft YaHei" charset="-122"/>
              </a:rPr>
              <a:t>0</a:t>
            </a:r>
            <a:r>
              <a:rPr lang="zh-CN" altLang="en-US" sz="2400" dirty="0" smtClean="0">
                <a:solidFill>
                  <a:srgbClr val="FF0000"/>
                </a:solidFill>
                <a:latin typeface="Microsoft YaHei" charset="-122"/>
                <a:ea typeface="Microsoft YaHei" charset="-122"/>
                <a:cs typeface="Microsoft YaHei" charset="-122"/>
              </a:rPr>
              <a:t>的电平，正负或负正。</a:t>
            </a:r>
            <a:endParaRPr sz="2400" dirty="0" smtClean="0">
              <a:solidFill>
                <a:srgbClr val="FF0000"/>
              </a:solidFill>
              <a:latin typeface="Microsoft YaHei" charset="-122"/>
              <a:ea typeface="Microsoft YaHei" charset="-122"/>
              <a:cs typeface="Microsoft YaHei" charset="-122"/>
            </a:endParaRPr>
          </a:p>
        </p:txBody>
      </p:sp>
      <p:grpSp>
        <p:nvGrpSpPr>
          <p:cNvPr id="8" name="组合 7"/>
          <p:cNvGrpSpPr/>
          <p:nvPr/>
        </p:nvGrpSpPr>
        <p:grpSpPr>
          <a:xfrm>
            <a:off x="0" y="1186213"/>
            <a:ext cx="563526" cy="4485575"/>
            <a:chOff x="0" y="596787"/>
            <a:chExt cx="563526" cy="4485575"/>
          </a:xfrm>
        </p:grpSpPr>
        <p:sp>
          <p:nvSpPr>
            <p:cNvPr id="9" name="矩形 8"/>
            <p:cNvSpPr/>
            <p:nvPr/>
          </p:nvSpPr>
          <p:spPr>
            <a:xfrm>
              <a:off x="0" y="596787"/>
              <a:ext cx="563526" cy="2190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基带传输基本概念</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2808511"/>
              <a:ext cx="563526" cy="227385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数字基带传输编码</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pic>
        <p:nvPicPr>
          <p:cNvPr id="2" name="图片 1"/>
          <p:cNvPicPr>
            <a:picLocks noChangeAspect="1"/>
          </p:cNvPicPr>
          <p:nvPr/>
        </p:nvPicPr>
        <p:blipFill rotWithShape="1">
          <a:blip r:embed="rId3"/>
          <a:srcRect t="19646"/>
          <a:stretch/>
        </p:blipFill>
        <p:spPr>
          <a:xfrm>
            <a:off x="4294413" y="4457700"/>
            <a:ext cx="7543178" cy="1993388"/>
          </a:xfrm>
          <a:prstGeom prst="rect">
            <a:avLst/>
          </a:prstGeom>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63526" y="0"/>
            <a:ext cx="10002190" cy="3970318"/>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三、米勒</a:t>
            </a:r>
            <a:r>
              <a:rPr lang="zh-CN" altLang="en-US" sz="2400" dirty="0" smtClean="0">
                <a:latin typeface="Microsoft YaHei" charset="-122"/>
                <a:ea typeface="Microsoft YaHei" charset="-122"/>
                <a:cs typeface="Microsoft YaHei" charset="-122"/>
              </a:rPr>
              <a:t>码</a:t>
            </a:r>
            <a:r>
              <a:rPr lang="en-US" altLang="zh-CN" sz="2400" dirty="0" smtClean="0">
                <a:latin typeface="Microsoft YaHei" charset="-122"/>
                <a:ea typeface="Microsoft YaHei" charset="-122"/>
                <a:cs typeface="Microsoft YaHei" charset="-122"/>
              </a:rPr>
              <a:t>(Miller Code)</a:t>
            </a:r>
            <a:r>
              <a:rPr lang="zh-CN" altLang="en-US" sz="2400" dirty="0" smtClean="0">
                <a:latin typeface="Microsoft YaHei" charset="-122"/>
                <a:ea typeface="Microsoft YaHei" charset="-122"/>
                <a:cs typeface="Microsoft YaHei" charset="-122"/>
              </a:rPr>
              <a:t>：延迟调制码。</a:t>
            </a:r>
            <a:endParaRPr lang="zh-CN" altLang="en-US" sz="2400" dirty="0" smtClean="0">
              <a:latin typeface="Microsoft YaHei" charset="-122"/>
              <a:ea typeface="Microsoft YaHei" charset="-122"/>
              <a:cs typeface="Microsoft YaHei" charset="-122"/>
              <a:sym typeface="+mn-ea"/>
            </a:endParaRPr>
          </a:p>
          <a:p>
            <a:pPr>
              <a:lnSpc>
                <a:spcPct val="150000"/>
              </a:lnSpc>
            </a:pPr>
            <a:r>
              <a:rPr lang="zh-CN" altLang="en-US" sz="2400" dirty="0" smtClean="0">
                <a:latin typeface="Microsoft YaHei" charset="-122"/>
                <a:ea typeface="Microsoft YaHei" charset="-122"/>
                <a:cs typeface="Microsoft YaHei" charset="-122"/>
              </a:rPr>
              <a:t>     </a:t>
            </a:r>
            <a:r>
              <a:rPr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a:t>
            </a:r>
            <a:r>
              <a:rPr sz="2400" dirty="0" smtClean="0">
                <a:latin typeface="Microsoft YaHei" charset="-122"/>
                <a:ea typeface="Microsoft YaHei" charset="-122"/>
                <a:cs typeface="Microsoft YaHei" charset="-122"/>
              </a:rPr>
              <a:t>正负</a:t>
            </a:r>
            <a:r>
              <a:rPr lang="zh-CN" altLang="en-US" sz="2400" dirty="0" smtClean="0">
                <a:latin typeface="Microsoft YaHei" charset="-122"/>
                <a:ea typeface="Microsoft YaHei" charset="-122"/>
                <a:cs typeface="Microsoft YaHei" charset="-122"/>
              </a:rPr>
              <a:t>或负正。</a:t>
            </a:r>
            <a:r>
              <a:rPr lang="zh-CN" altLang="en-US" sz="2400" dirty="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   </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11</a:t>
            </a:r>
            <a:r>
              <a:rPr lang="zh-CN" altLang="en-US" sz="2400" dirty="0" smtClean="0">
                <a:latin typeface="Microsoft YaHei" charset="-122"/>
                <a:ea typeface="Microsoft YaHei" charset="-122"/>
                <a:cs typeface="Microsoft YaHei" charset="-122"/>
              </a:rPr>
              <a:t>：交替编码。</a:t>
            </a:r>
            <a:endParaRPr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     </a:t>
            </a:r>
            <a:r>
              <a:rPr sz="2400" dirty="0" smtClean="0">
                <a:latin typeface="Microsoft YaHei" charset="-122"/>
                <a:ea typeface="Microsoft YaHei" charset="-122"/>
                <a:cs typeface="Microsoft YaHei" charset="-122"/>
              </a:rPr>
              <a:t>0</a:t>
            </a:r>
            <a:r>
              <a:rPr lang="zh-CN" altLang="en-US" sz="2400" dirty="0" smtClean="0">
                <a:latin typeface="Microsoft YaHei" charset="-122"/>
                <a:ea typeface="Microsoft YaHei" charset="-122"/>
                <a:cs typeface="Microsoft YaHei" charset="-122"/>
              </a:rPr>
              <a:t>：</a:t>
            </a:r>
            <a:r>
              <a:rPr sz="2400" dirty="0" smtClean="0">
                <a:latin typeface="Microsoft YaHei" charset="-122"/>
                <a:ea typeface="Microsoft YaHei" charset="-122"/>
                <a:cs typeface="Microsoft YaHei" charset="-122"/>
              </a:rPr>
              <a:t>延续前面1的电平，</a:t>
            </a:r>
            <a:r>
              <a:rPr lang="zh-CN" altLang="en-US" sz="2400" dirty="0">
                <a:latin typeface="Microsoft YaHei" charset="-122"/>
                <a:ea typeface="Microsoft YaHei" charset="-122"/>
                <a:cs typeface="Microsoft YaHei" charset="-122"/>
              </a:rPr>
              <a:t>正或</a:t>
            </a:r>
            <a:r>
              <a:rPr lang="zh-CN" altLang="en-US" sz="2400" dirty="0" smtClean="0">
                <a:latin typeface="Microsoft YaHei" charset="-122"/>
                <a:ea typeface="Microsoft YaHei" charset="-122"/>
                <a:cs typeface="Microsoft YaHei" charset="-122"/>
              </a:rPr>
              <a:t>负。脉冲期间不跳变。</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00</a:t>
            </a:r>
            <a:r>
              <a:rPr lang="zh-CN" altLang="en-US" sz="2400" dirty="0" smtClean="0">
                <a:latin typeface="Microsoft YaHei" charset="-122"/>
                <a:ea typeface="Microsoft YaHei" charset="-122"/>
                <a:cs typeface="Microsoft YaHei" charset="-122"/>
              </a:rPr>
              <a:t>：</a:t>
            </a:r>
            <a:r>
              <a:rPr sz="2400" dirty="0" smtClean="0">
                <a:latin typeface="Microsoft YaHei" charset="-122"/>
                <a:ea typeface="Microsoft YaHei" charset="-122"/>
                <a:cs typeface="Microsoft YaHei" charset="-122"/>
              </a:rPr>
              <a:t>前面正</a:t>
            </a:r>
            <a:r>
              <a:rPr lang="zh-CN" altLang="en-US" sz="2400" dirty="0" smtClean="0">
                <a:latin typeface="Microsoft YaHei" charset="-122"/>
                <a:ea typeface="Microsoft YaHei" charset="-122"/>
                <a:cs typeface="Microsoft YaHei" charset="-122"/>
              </a:rPr>
              <a:t>，</a:t>
            </a:r>
            <a:r>
              <a:rPr sz="2400" dirty="0" smtClean="0">
                <a:latin typeface="Microsoft YaHei" charset="-122"/>
                <a:ea typeface="Microsoft YaHei" charset="-122"/>
                <a:cs typeface="Microsoft YaHei" charset="-122"/>
              </a:rPr>
              <a:t>后面负；前面负，后面正</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    </a:t>
            </a:r>
            <a:r>
              <a:rPr lang="en-US" altLang="zh-CN" sz="2400" dirty="0" smtClean="0">
                <a:solidFill>
                  <a:srgbClr val="FF0000"/>
                </a:solidFill>
                <a:latin typeface="Microsoft YaHei" charset="-122"/>
                <a:ea typeface="Microsoft YaHei" charset="-122"/>
                <a:cs typeface="Microsoft YaHei" charset="-122"/>
              </a:rPr>
              <a:t>0</a:t>
            </a:r>
            <a:r>
              <a:rPr lang="zh-CN" altLang="en-US" sz="2400" dirty="0" smtClean="0">
                <a:solidFill>
                  <a:srgbClr val="FF0000"/>
                </a:solidFill>
                <a:latin typeface="Microsoft YaHei" charset="-122"/>
                <a:ea typeface="Microsoft YaHei" charset="-122"/>
                <a:cs typeface="Microsoft YaHei" charset="-122"/>
              </a:rPr>
              <a:t>后的</a:t>
            </a:r>
            <a:r>
              <a:rPr lang="en-US" altLang="zh-CN" sz="2400" dirty="0" smtClean="0">
                <a:solidFill>
                  <a:srgbClr val="FF0000"/>
                </a:solidFill>
                <a:latin typeface="Microsoft YaHei" charset="-122"/>
                <a:ea typeface="Microsoft YaHei" charset="-122"/>
                <a:cs typeface="Microsoft YaHei" charset="-122"/>
              </a:rPr>
              <a:t>1</a:t>
            </a:r>
            <a:r>
              <a:rPr lang="zh-CN" altLang="en-US" sz="2400" dirty="0" smtClean="0">
                <a:solidFill>
                  <a:srgbClr val="FF0000"/>
                </a:solidFill>
                <a:latin typeface="Microsoft YaHei" charset="-122"/>
                <a:ea typeface="Microsoft YaHei" charset="-122"/>
                <a:cs typeface="Microsoft YaHei" charset="-122"/>
              </a:rPr>
              <a:t>：延续</a:t>
            </a:r>
            <a:r>
              <a:rPr lang="en-US" altLang="zh-CN" sz="2400" dirty="0" smtClean="0">
                <a:solidFill>
                  <a:srgbClr val="FF0000"/>
                </a:solidFill>
                <a:latin typeface="Microsoft YaHei" charset="-122"/>
                <a:ea typeface="Microsoft YaHei" charset="-122"/>
                <a:cs typeface="Microsoft YaHei" charset="-122"/>
              </a:rPr>
              <a:t>0</a:t>
            </a:r>
            <a:r>
              <a:rPr lang="zh-CN" altLang="en-US" sz="2400" dirty="0" smtClean="0">
                <a:solidFill>
                  <a:srgbClr val="FF0000"/>
                </a:solidFill>
                <a:latin typeface="Microsoft YaHei" charset="-122"/>
                <a:ea typeface="Microsoft YaHei" charset="-122"/>
                <a:cs typeface="Microsoft YaHei" charset="-122"/>
              </a:rPr>
              <a:t>的电平，正负或负正。</a:t>
            </a:r>
            <a:endParaRPr sz="2400" dirty="0" smtClean="0">
              <a:solidFill>
                <a:srgbClr val="FF0000"/>
              </a:solidFill>
              <a:latin typeface="Microsoft YaHei" charset="-122"/>
              <a:ea typeface="Microsoft YaHei" charset="-122"/>
              <a:cs typeface="Microsoft YaHei" charset="-122"/>
            </a:endParaRPr>
          </a:p>
          <a:p>
            <a:pPr>
              <a:lnSpc>
                <a:spcPct val="150000"/>
              </a:lnSpc>
            </a:pPr>
            <a:r>
              <a:rPr lang="zh-CN" altLang="en-US" sz="2400" dirty="0" smtClean="0">
                <a:solidFill>
                  <a:schemeClr val="tx1"/>
                </a:solidFill>
                <a:latin typeface="Microsoft YaHei" charset="-122"/>
                <a:ea typeface="Microsoft YaHei" charset="-122"/>
                <a:cs typeface="Microsoft YaHei" charset="-122"/>
              </a:rPr>
              <a:t>例如：</a:t>
            </a:r>
            <a:r>
              <a:rPr lang="en-US" altLang="zh-CN" sz="2400" dirty="0" smtClean="0">
                <a:solidFill>
                  <a:schemeClr val="tx1"/>
                </a:solidFill>
                <a:latin typeface="Microsoft YaHei" charset="-122"/>
                <a:ea typeface="Microsoft YaHei" charset="-122"/>
                <a:cs typeface="Microsoft YaHei" charset="-122"/>
              </a:rPr>
              <a:t>1100101101</a:t>
            </a:r>
            <a:endParaRPr lang="en-US" altLang="zh-CN" sz="2400" dirty="0" smtClean="0">
              <a:solidFill>
                <a:schemeClr val="tx1"/>
              </a:solidFill>
              <a:latin typeface="Microsoft YaHei" charset="-122"/>
              <a:ea typeface="Microsoft YaHei" charset="-122"/>
              <a:cs typeface="Microsoft YaHei" charset="-122"/>
            </a:endParaRPr>
          </a:p>
        </p:txBody>
      </p:sp>
      <p:grpSp>
        <p:nvGrpSpPr>
          <p:cNvPr id="8" name="组合 7"/>
          <p:cNvGrpSpPr/>
          <p:nvPr/>
        </p:nvGrpSpPr>
        <p:grpSpPr>
          <a:xfrm>
            <a:off x="0" y="1186213"/>
            <a:ext cx="563526" cy="4485575"/>
            <a:chOff x="0" y="596787"/>
            <a:chExt cx="563526" cy="4485575"/>
          </a:xfrm>
        </p:grpSpPr>
        <p:sp>
          <p:nvSpPr>
            <p:cNvPr id="9" name="矩形 8"/>
            <p:cNvSpPr/>
            <p:nvPr/>
          </p:nvSpPr>
          <p:spPr>
            <a:xfrm>
              <a:off x="0" y="596787"/>
              <a:ext cx="563526" cy="2190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基带传输基本概念</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2808511"/>
              <a:ext cx="563526" cy="227385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数字基带传输编码</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pic>
        <p:nvPicPr>
          <p:cNvPr id="2" name="图片 1"/>
          <p:cNvPicPr>
            <a:picLocks noChangeAspect="1"/>
          </p:cNvPicPr>
          <p:nvPr/>
        </p:nvPicPr>
        <p:blipFill>
          <a:blip r:embed="rId3"/>
          <a:stretch>
            <a:fillRect/>
          </a:stretch>
        </p:blipFill>
        <p:spPr>
          <a:xfrm>
            <a:off x="4294413" y="3970318"/>
            <a:ext cx="7543178" cy="2480770"/>
          </a:xfrm>
          <a:prstGeom prst="rect">
            <a:avLst/>
          </a:prstGeom>
        </p:spPr>
      </p:pic>
    </p:spTree>
    <p:extLst>
      <p:ext uri="{BB962C8B-B14F-4D97-AF65-F5344CB8AC3E}">
        <p14:creationId xmlns:p14="http://schemas.microsoft.com/office/powerpoint/2010/main" val="1332591878"/>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6.4 </a:t>
            </a:r>
            <a:r>
              <a:rPr lang="zh-CN" altLang="en-US" sz="2800" b="1" dirty="0">
                <a:latin typeface="黑体" panose="02010609060101010101" pitchFamily="49" charset="-122"/>
                <a:ea typeface="黑体" panose="02010609060101010101" pitchFamily="49" charset="-122"/>
                <a:sym typeface="+mn-ea"/>
              </a:rPr>
              <a:t>基带传输</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：数字基带传输编码</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2228815"/>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四、传号反转码（</a:t>
            </a:r>
            <a:r>
              <a:rPr lang="en-US" altLang="zh-CN" sz="2400" dirty="0" smtClean="0">
                <a:latin typeface="Microsoft YaHei" charset="-122"/>
                <a:ea typeface="Microsoft YaHei" charset="-122"/>
                <a:cs typeface="Microsoft YaHei" charset="-122"/>
              </a:rPr>
              <a:t>Coded Mak Inversion,CMI</a:t>
            </a:r>
            <a:r>
              <a:rPr lang="zh-CN" altLang="en-US" sz="2400" dirty="0" smtClean="0">
                <a:latin typeface="Microsoft YaHei" charset="-122"/>
                <a:ea typeface="Microsoft YaHei" charset="-122"/>
                <a:cs typeface="Microsoft YaHei" charset="-122"/>
              </a:rPr>
              <a:t>码）：</a:t>
            </a:r>
          </a:p>
          <a:p>
            <a:pPr>
              <a:lnSpc>
                <a:spcPct val="150000"/>
              </a:lnSpc>
            </a:pPr>
            <a:r>
              <a:rPr lang="zh-CN" altLang="en-US" sz="2400" dirty="0" smtClean="0">
                <a:latin typeface="Microsoft YaHei" charset="-122"/>
                <a:ea typeface="Microsoft YaHei" charset="-122"/>
                <a:cs typeface="Microsoft YaHei" charset="-122"/>
              </a:rPr>
              <a:t>       </a:t>
            </a:r>
            <a:r>
              <a:rPr sz="2400" dirty="0" smtClean="0">
                <a:latin typeface="Microsoft YaHei" charset="-122"/>
                <a:ea typeface="Microsoft YaHei" charset="-122"/>
                <a:cs typeface="Microsoft YaHei" charset="-122"/>
              </a:rPr>
              <a:t>1：正</a:t>
            </a:r>
            <a:r>
              <a:rPr lang="zh-CN" altLang="en-US" sz="2400" dirty="0" smtClean="0">
                <a:latin typeface="Microsoft YaHei" charset="-122"/>
                <a:ea typeface="Microsoft YaHei" charset="-122"/>
                <a:cs typeface="Microsoft YaHei" charset="-122"/>
              </a:rPr>
              <a:t>、</a:t>
            </a:r>
            <a:r>
              <a:rPr sz="2400" dirty="0" smtClean="0">
                <a:latin typeface="Microsoft YaHei" charset="-122"/>
                <a:ea typeface="Microsoft YaHei" charset="-122"/>
                <a:cs typeface="Microsoft YaHei" charset="-122"/>
              </a:rPr>
              <a:t>负</a:t>
            </a:r>
            <a:r>
              <a:rPr lang="zh-CN" altLang="en-US" sz="2400" dirty="0" smtClean="0">
                <a:latin typeface="Microsoft YaHei" charset="-122"/>
                <a:ea typeface="Microsoft YaHei" charset="-122"/>
                <a:cs typeface="Microsoft YaHei" charset="-122"/>
              </a:rPr>
              <a:t>，</a:t>
            </a:r>
            <a:r>
              <a:rPr sz="2400" dirty="0" smtClean="0">
                <a:latin typeface="Microsoft YaHei" charset="-122"/>
                <a:ea typeface="Microsoft YaHei" charset="-122"/>
                <a:cs typeface="Microsoft YaHei" charset="-122"/>
              </a:rPr>
              <a:t>交替</a:t>
            </a:r>
            <a:r>
              <a:rPr lang="zh-CN" altLang="en-US" sz="2400" dirty="0" smtClean="0">
                <a:latin typeface="Microsoft YaHei" charset="-122"/>
                <a:ea typeface="Microsoft YaHei" charset="-122"/>
                <a:cs typeface="Microsoft YaHei" charset="-122"/>
              </a:rPr>
              <a:t>编码</a:t>
            </a:r>
            <a:endParaRPr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       </a:t>
            </a:r>
            <a:r>
              <a:rPr sz="2400" dirty="0" smtClean="0">
                <a:latin typeface="Microsoft YaHei" charset="-122"/>
                <a:ea typeface="Microsoft YaHei" charset="-122"/>
                <a:cs typeface="Microsoft YaHei" charset="-122"/>
              </a:rPr>
              <a:t>0</a:t>
            </a:r>
            <a:r>
              <a:rPr lang="zh-CN" altLang="en-US" sz="2400" dirty="0" smtClean="0">
                <a:latin typeface="Microsoft YaHei" charset="-122"/>
                <a:ea typeface="Microsoft YaHei" charset="-122"/>
                <a:cs typeface="Microsoft YaHei" charset="-122"/>
              </a:rPr>
              <a:t>：</a:t>
            </a:r>
            <a:r>
              <a:rPr sz="2400" dirty="0" smtClean="0">
                <a:latin typeface="Microsoft YaHei" charset="-122"/>
                <a:ea typeface="Microsoft YaHei" charset="-122"/>
                <a:cs typeface="Microsoft YaHei" charset="-122"/>
              </a:rPr>
              <a:t>负正；</a:t>
            </a:r>
          </a:p>
          <a:p>
            <a:pPr>
              <a:lnSpc>
                <a:spcPts val="3700"/>
              </a:lnSpc>
            </a:pPr>
            <a:endParaRPr lang="en-US" altLang="zh-CN" sz="2400" dirty="0" smtClean="0">
              <a:latin typeface="手札体-简粗体" panose="03000700000000000000" pitchFamily="66" charset="-122"/>
              <a:ea typeface="手札体-简粗体" panose="03000700000000000000" pitchFamily="66" charset="-122"/>
            </a:endParaRPr>
          </a:p>
        </p:txBody>
      </p:sp>
      <p:grpSp>
        <p:nvGrpSpPr>
          <p:cNvPr id="8" name="组合 7"/>
          <p:cNvGrpSpPr/>
          <p:nvPr/>
        </p:nvGrpSpPr>
        <p:grpSpPr>
          <a:xfrm>
            <a:off x="0" y="1186213"/>
            <a:ext cx="563526" cy="4485575"/>
            <a:chOff x="0" y="596787"/>
            <a:chExt cx="563526" cy="4485575"/>
          </a:xfrm>
        </p:grpSpPr>
        <p:sp>
          <p:nvSpPr>
            <p:cNvPr id="9" name="矩形 8"/>
            <p:cNvSpPr/>
            <p:nvPr/>
          </p:nvSpPr>
          <p:spPr>
            <a:xfrm>
              <a:off x="0" y="596787"/>
              <a:ext cx="563526" cy="2190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基带传输基本概念</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2808511"/>
              <a:ext cx="563526" cy="227385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数字基带传输编码</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pic>
        <p:nvPicPr>
          <p:cNvPr id="2" name="图片 1"/>
          <p:cNvPicPr>
            <a:picLocks noChangeAspect="1"/>
          </p:cNvPicPr>
          <p:nvPr/>
        </p:nvPicPr>
        <p:blipFill rotWithShape="1">
          <a:blip r:embed="rId3"/>
          <a:srcRect t="18622"/>
          <a:stretch/>
        </p:blipFill>
        <p:spPr>
          <a:xfrm>
            <a:off x="4195661" y="4499522"/>
            <a:ext cx="7996339" cy="2180677"/>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6.4 </a:t>
            </a:r>
            <a:r>
              <a:rPr lang="zh-CN" altLang="en-US" sz="2800" b="1" dirty="0">
                <a:latin typeface="黑体" panose="02010609060101010101" pitchFamily="49" charset="-122"/>
                <a:ea typeface="黑体" panose="02010609060101010101" pitchFamily="49" charset="-122"/>
                <a:sym typeface="+mn-ea"/>
              </a:rPr>
              <a:t>基带传输</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：数字基带传输编码</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2782813"/>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四、传号反转码（</a:t>
            </a:r>
            <a:r>
              <a:rPr lang="en-US" altLang="zh-CN" sz="2400" dirty="0" smtClean="0">
                <a:latin typeface="Microsoft YaHei" charset="-122"/>
                <a:ea typeface="Microsoft YaHei" charset="-122"/>
                <a:cs typeface="Microsoft YaHei" charset="-122"/>
              </a:rPr>
              <a:t>Coded Mak Inversion,CMI</a:t>
            </a:r>
            <a:r>
              <a:rPr lang="zh-CN" altLang="en-US" sz="2400" dirty="0" smtClean="0">
                <a:latin typeface="Microsoft YaHei" charset="-122"/>
                <a:ea typeface="Microsoft YaHei" charset="-122"/>
                <a:cs typeface="Microsoft YaHei" charset="-122"/>
              </a:rPr>
              <a:t>码）：</a:t>
            </a:r>
          </a:p>
          <a:p>
            <a:pPr>
              <a:lnSpc>
                <a:spcPct val="150000"/>
              </a:lnSpc>
            </a:pPr>
            <a:r>
              <a:rPr lang="zh-CN" altLang="en-US" sz="2400" dirty="0" smtClean="0">
                <a:latin typeface="Microsoft YaHei" charset="-122"/>
                <a:ea typeface="Microsoft YaHei" charset="-122"/>
                <a:cs typeface="Microsoft YaHei" charset="-122"/>
              </a:rPr>
              <a:t>       </a:t>
            </a:r>
            <a:r>
              <a:rPr sz="2400" dirty="0" smtClean="0">
                <a:latin typeface="Microsoft YaHei" charset="-122"/>
                <a:ea typeface="Microsoft YaHei" charset="-122"/>
                <a:cs typeface="Microsoft YaHei" charset="-122"/>
              </a:rPr>
              <a:t>1：正</a:t>
            </a:r>
            <a:r>
              <a:rPr lang="zh-CN" altLang="en-US" sz="2400" dirty="0" smtClean="0">
                <a:latin typeface="Microsoft YaHei" charset="-122"/>
                <a:ea typeface="Microsoft YaHei" charset="-122"/>
                <a:cs typeface="Microsoft YaHei" charset="-122"/>
              </a:rPr>
              <a:t>、</a:t>
            </a:r>
            <a:r>
              <a:rPr sz="2400" dirty="0" smtClean="0">
                <a:latin typeface="Microsoft YaHei" charset="-122"/>
                <a:ea typeface="Microsoft YaHei" charset="-122"/>
                <a:cs typeface="Microsoft YaHei" charset="-122"/>
              </a:rPr>
              <a:t>负</a:t>
            </a:r>
            <a:r>
              <a:rPr lang="zh-CN" altLang="en-US" sz="2400" dirty="0" smtClean="0">
                <a:latin typeface="Microsoft YaHei" charset="-122"/>
                <a:ea typeface="Microsoft YaHei" charset="-122"/>
                <a:cs typeface="Microsoft YaHei" charset="-122"/>
              </a:rPr>
              <a:t>，</a:t>
            </a:r>
            <a:r>
              <a:rPr sz="2400" dirty="0" smtClean="0">
                <a:latin typeface="Microsoft YaHei" charset="-122"/>
                <a:ea typeface="Microsoft YaHei" charset="-122"/>
                <a:cs typeface="Microsoft YaHei" charset="-122"/>
              </a:rPr>
              <a:t>交替</a:t>
            </a:r>
            <a:r>
              <a:rPr lang="zh-CN" altLang="en-US" sz="2400" dirty="0" smtClean="0">
                <a:latin typeface="Microsoft YaHei" charset="-122"/>
                <a:ea typeface="Microsoft YaHei" charset="-122"/>
                <a:cs typeface="Microsoft YaHei" charset="-122"/>
              </a:rPr>
              <a:t>编码</a:t>
            </a:r>
            <a:endParaRPr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       </a:t>
            </a:r>
            <a:r>
              <a:rPr sz="2400" dirty="0" smtClean="0">
                <a:latin typeface="Microsoft YaHei" charset="-122"/>
                <a:ea typeface="Microsoft YaHei" charset="-122"/>
                <a:cs typeface="Microsoft YaHei" charset="-122"/>
              </a:rPr>
              <a:t>0</a:t>
            </a:r>
            <a:r>
              <a:rPr lang="zh-CN" altLang="en-US" sz="2400" dirty="0" smtClean="0">
                <a:latin typeface="Microsoft YaHei" charset="-122"/>
                <a:ea typeface="Microsoft YaHei" charset="-122"/>
                <a:cs typeface="Microsoft YaHei" charset="-122"/>
              </a:rPr>
              <a:t>：</a:t>
            </a:r>
            <a:r>
              <a:rPr sz="2400" dirty="0" smtClean="0">
                <a:latin typeface="Microsoft YaHei" charset="-122"/>
                <a:ea typeface="Microsoft YaHei" charset="-122"/>
                <a:cs typeface="Microsoft YaHei" charset="-122"/>
              </a:rPr>
              <a:t>负正；</a:t>
            </a:r>
          </a:p>
          <a:p>
            <a:pPr>
              <a:lnSpc>
                <a:spcPct val="150000"/>
              </a:lnSpc>
            </a:pPr>
            <a:r>
              <a:rPr lang="zh-CN" altLang="en-US" sz="2400" dirty="0" smtClean="0">
                <a:latin typeface="Microsoft YaHei" charset="-122"/>
                <a:ea typeface="Microsoft YaHei" charset="-122"/>
                <a:cs typeface="Microsoft YaHei" charset="-122"/>
                <a:sym typeface="+mn-ea"/>
              </a:rPr>
              <a:t>例如：</a:t>
            </a:r>
            <a:r>
              <a:rPr lang="en-US" altLang="zh-CN" sz="2400" dirty="0" smtClean="0">
                <a:latin typeface="Microsoft YaHei" charset="-122"/>
                <a:ea typeface="Microsoft YaHei" charset="-122"/>
                <a:cs typeface="Microsoft YaHei" charset="-122"/>
                <a:sym typeface="+mn-ea"/>
              </a:rPr>
              <a:t>1100101101</a:t>
            </a:r>
            <a:endParaRPr lang="en-US" altLang="zh-CN" sz="2400" dirty="0" smtClean="0">
              <a:latin typeface="Microsoft YaHei" charset="-122"/>
              <a:ea typeface="Microsoft YaHei" charset="-122"/>
              <a:cs typeface="Microsoft YaHei" charset="-122"/>
            </a:endParaRPr>
          </a:p>
          <a:p>
            <a:pPr>
              <a:lnSpc>
                <a:spcPts val="3700"/>
              </a:lnSpc>
            </a:pPr>
            <a:endParaRPr lang="en-US" altLang="zh-CN" sz="2400" dirty="0" smtClean="0">
              <a:latin typeface="手札体-简粗体" panose="03000700000000000000" pitchFamily="66" charset="-122"/>
              <a:ea typeface="手札体-简粗体" panose="03000700000000000000" pitchFamily="66" charset="-122"/>
            </a:endParaRPr>
          </a:p>
        </p:txBody>
      </p:sp>
      <p:grpSp>
        <p:nvGrpSpPr>
          <p:cNvPr id="8" name="组合 7"/>
          <p:cNvGrpSpPr/>
          <p:nvPr/>
        </p:nvGrpSpPr>
        <p:grpSpPr>
          <a:xfrm>
            <a:off x="0" y="1186213"/>
            <a:ext cx="563526" cy="4485575"/>
            <a:chOff x="0" y="596787"/>
            <a:chExt cx="563526" cy="4485575"/>
          </a:xfrm>
        </p:grpSpPr>
        <p:sp>
          <p:nvSpPr>
            <p:cNvPr id="9" name="矩形 8"/>
            <p:cNvSpPr/>
            <p:nvPr/>
          </p:nvSpPr>
          <p:spPr>
            <a:xfrm>
              <a:off x="0" y="596787"/>
              <a:ext cx="563526" cy="219046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基带传输基本概念</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2808511"/>
              <a:ext cx="563526" cy="227385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数字基带传输编码</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pic>
        <p:nvPicPr>
          <p:cNvPr id="2" name="图片 1"/>
          <p:cNvPicPr>
            <a:picLocks noChangeAspect="1"/>
          </p:cNvPicPr>
          <p:nvPr/>
        </p:nvPicPr>
        <p:blipFill>
          <a:blip r:embed="rId3"/>
          <a:stretch>
            <a:fillRect/>
          </a:stretch>
        </p:blipFill>
        <p:spPr>
          <a:xfrm>
            <a:off x="4195661" y="4000500"/>
            <a:ext cx="7996339" cy="2679700"/>
          </a:xfrm>
          <a:prstGeom prst="rect">
            <a:avLst/>
          </a:prstGeom>
        </p:spPr>
      </p:pic>
    </p:spTree>
    <p:extLst>
      <p:ext uri="{BB962C8B-B14F-4D97-AF65-F5344CB8AC3E}">
        <p14:creationId xmlns:p14="http://schemas.microsoft.com/office/powerpoint/2010/main" val="68293868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1</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在下列基带传输码型中，用</a:t>
            </a:r>
            <a:r>
              <a:rPr lang="en-US" altLang="zh-CN" sz="2400" b="0" dirty="0">
                <a:solidFill>
                  <a:schemeClr val="tx1"/>
                </a:solidFill>
                <a:latin typeface="黑体" panose="02010609060101010101" pitchFamily="49" charset="-122"/>
                <a:ea typeface="黑体" panose="02010609060101010101" pitchFamily="49" charset="-122"/>
              </a:rPr>
              <a:t>3</a:t>
            </a:r>
            <a:r>
              <a:rPr lang="zh-CN" altLang="en-US" sz="2400" b="0" dirty="0">
                <a:solidFill>
                  <a:schemeClr val="tx1"/>
                </a:solidFill>
                <a:latin typeface="黑体" panose="02010609060101010101" pitchFamily="49" charset="-122"/>
                <a:ea typeface="黑体" panose="02010609060101010101" pitchFamily="49" charset="-122"/>
              </a:rPr>
              <a:t>种电平进行编码的是</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双相</a:t>
            </a:r>
            <a:r>
              <a:rPr lang="zh-CN" altLang="en-US" sz="2400" b="0" dirty="0" smtClean="0">
                <a:solidFill>
                  <a:schemeClr val="tx1"/>
                </a:solidFill>
                <a:latin typeface="黑体" panose="02010609060101010101" pitchFamily="49" charset="-122"/>
                <a:ea typeface="黑体" panose="02010609060101010101" pitchFamily="49" charset="-122"/>
              </a:rPr>
              <a:t>码</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B:AMI</a:t>
            </a:r>
            <a:r>
              <a:rPr lang="zh-CN" altLang="en-US" sz="2400" b="0" dirty="0" smtClean="0">
                <a:solidFill>
                  <a:schemeClr val="tx1"/>
                </a:solidFill>
                <a:latin typeface="黑体" panose="02010609060101010101" pitchFamily="49" charset="-122"/>
                <a:ea typeface="黑体" panose="02010609060101010101" pitchFamily="49" charset="-122"/>
              </a:rPr>
              <a:t>码</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C:CMI</a:t>
            </a:r>
            <a:r>
              <a:rPr lang="zh-CN" altLang="en-US" sz="2400" b="0" dirty="0" smtClean="0">
                <a:solidFill>
                  <a:schemeClr val="tx1"/>
                </a:solidFill>
                <a:latin typeface="黑体" panose="02010609060101010101" pitchFamily="49" charset="-122"/>
                <a:ea typeface="黑体" panose="02010609060101010101" pitchFamily="49" charset="-122"/>
              </a:rPr>
              <a:t>码</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米勒码</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1</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在下列基带传输码型中，用</a:t>
            </a:r>
            <a:r>
              <a:rPr lang="en-US" altLang="zh-CN" sz="2400" b="0" dirty="0">
                <a:solidFill>
                  <a:schemeClr val="tx1"/>
                </a:solidFill>
                <a:latin typeface="黑体" panose="02010609060101010101" pitchFamily="49" charset="-122"/>
                <a:ea typeface="黑体" panose="02010609060101010101" pitchFamily="49" charset="-122"/>
              </a:rPr>
              <a:t>3</a:t>
            </a:r>
            <a:r>
              <a:rPr lang="zh-CN" altLang="en-US" sz="2400" b="0" dirty="0">
                <a:solidFill>
                  <a:schemeClr val="tx1"/>
                </a:solidFill>
                <a:latin typeface="黑体" panose="02010609060101010101" pitchFamily="49" charset="-122"/>
                <a:ea typeface="黑体" panose="02010609060101010101" pitchFamily="49" charset="-122"/>
              </a:rPr>
              <a:t>种电平进行编码的是</a:t>
            </a:r>
            <a:r>
              <a:rPr lang="zh-CN" altLang="en-US" sz="2400" b="0" dirty="0" smtClean="0">
                <a:solidFill>
                  <a:schemeClr val="tx1"/>
                </a:solidFill>
                <a:latin typeface="黑体" panose="02010609060101010101" pitchFamily="49" charset="-122"/>
                <a:ea typeface="黑体" panose="02010609060101010101" pitchFamily="49" charset="-122"/>
              </a:rPr>
              <a:t>（  </a:t>
            </a:r>
            <a:r>
              <a:rPr lang="en-US" altLang="zh-CN" sz="2400" b="0" dirty="0" smtClean="0">
                <a:solidFill>
                  <a:srgbClr val="FF0000"/>
                </a:solidFill>
                <a:latin typeface="黑体" panose="02010609060101010101" pitchFamily="49" charset="-122"/>
                <a:ea typeface="黑体" panose="02010609060101010101" pitchFamily="49" charset="-122"/>
              </a:rPr>
              <a:t>B</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双相</a:t>
            </a:r>
            <a:r>
              <a:rPr lang="zh-CN" altLang="en-US" sz="2400" b="0" dirty="0" smtClean="0">
                <a:solidFill>
                  <a:schemeClr val="tx1"/>
                </a:solidFill>
                <a:latin typeface="黑体" panose="02010609060101010101" pitchFamily="49" charset="-122"/>
                <a:ea typeface="黑体" panose="02010609060101010101" pitchFamily="49" charset="-122"/>
              </a:rPr>
              <a:t>码</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B:AMI</a:t>
            </a:r>
            <a:r>
              <a:rPr lang="zh-CN" altLang="en-US" sz="2400" b="0" dirty="0" smtClean="0">
                <a:solidFill>
                  <a:srgbClr val="FF0000"/>
                </a:solidFill>
                <a:latin typeface="黑体" panose="02010609060101010101" pitchFamily="49" charset="-122"/>
                <a:ea typeface="黑体" panose="02010609060101010101" pitchFamily="49" charset="-122"/>
              </a:rPr>
              <a:t>码</a:t>
            </a:r>
            <a:endParaRPr lang="en-US" altLang="zh-CN" sz="2400" b="0" dirty="0" smtClean="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C:CMI</a:t>
            </a:r>
            <a:r>
              <a:rPr lang="zh-CN" altLang="en-US" sz="2400" b="0" dirty="0" smtClean="0">
                <a:solidFill>
                  <a:schemeClr val="tx1"/>
                </a:solidFill>
                <a:latin typeface="黑体" panose="02010609060101010101" pitchFamily="49" charset="-122"/>
                <a:ea typeface="黑体" panose="02010609060101010101" pitchFamily="49" charset="-122"/>
              </a:rPr>
              <a:t>码</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米勒码</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075823" y="285750"/>
            <a:ext cx="1603209" cy="1603209"/>
          </a:xfrm>
          <a:prstGeom prst="rect">
            <a:avLst/>
          </a:prstGeom>
        </p:spPr>
      </p:pic>
      <p:sp>
        <p:nvSpPr>
          <p:cNvPr id="7" name="矩形 6"/>
          <p:cNvSpPr/>
          <p:nvPr/>
        </p:nvSpPr>
        <p:spPr>
          <a:xfrm>
            <a:off x="1075823" y="1888959"/>
            <a:ext cx="10506577" cy="3416320"/>
          </a:xfrm>
          <a:prstGeom prst="rect">
            <a:avLst/>
          </a:prstGeom>
        </p:spPr>
        <p:txBody>
          <a:bodyPr wrap="square">
            <a:spAutoFit/>
          </a:bodyPr>
          <a:lstStyle/>
          <a:p>
            <a:pPr>
              <a:lnSpc>
                <a:spcPct val="150000"/>
              </a:lnSpc>
            </a:pP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、在</a:t>
            </a:r>
            <a:r>
              <a:rPr lang="zh-CN" altLang="en-US" sz="2400" dirty="0">
                <a:latin typeface="Microsoft YaHei" charset="-122"/>
                <a:ea typeface="Microsoft YaHei" charset="-122"/>
                <a:cs typeface="Microsoft YaHei" charset="-122"/>
              </a:rPr>
              <a:t>通信过程中，信息的载体</a:t>
            </a:r>
            <a:r>
              <a:rPr lang="zh-CN" altLang="en-US" sz="2400" dirty="0" smtClean="0">
                <a:latin typeface="Microsoft YaHei" charset="-122"/>
                <a:ea typeface="Microsoft YaHei" charset="-122"/>
                <a:cs typeface="Microsoft YaHei" charset="-122"/>
              </a:rPr>
              <a:t>是（</a:t>
            </a:r>
            <a:r>
              <a:rPr lang="zh-CN" altLang="en-US" sz="2400" dirty="0" smtClean="0">
                <a:solidFill>
                  <a:srgbClr val="FF0000"/>
                </a:solidFill>
                <a:latin typeface="Microsoft YaHei" charset="-122"/>
                <a:ea typeface="Microsoft YaHei" charset="-122"/>
                <a:cs typeface="Microsoft YaHei" charset="-122"/>
              </a:rPr>
              <a:t>信号</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、通常，将人类能够感知的描述称为</a:t>
            </a:r>
            <a:r>
              <a:rPr lang="zh-CN" altLang="en-US" sz="2400" dirty="0" smtClean="0">
                <a:latin typeface="Microsoft YaHei" charset="-122"/>
                <a:ea typeface="Microsoft YaHei" charset="-122"/>
                <a:cs typeface="Microsoft YaHei" charset="-122"/>
              </a:rPr>
              <a:t>（</a:t>
            </a:r>
            <a:r>
              <a:rPr lang="zh-CN" altLang="en-US" sz="2400" dirty="0" smtClean="0">
                <a:solidFill>
                  <a:srgbClr val="FF0000"/>
                </a:solidFill>
                <a:latin typeface="Microsoft YaHei" charset="-122"/>
                <a:ea typeface="Microsoft YaHei" charset="-122"/>
                <a:cs typeface="Microsoft YaHei" charset="-122"/>
              </a:rPr>
              <a:t>消息</a:t>
            </a:r>
            <a:r>
              <a:rPr lang="zh-CN" altLang="en-US" sz="2400" dirty="0" smtClean="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，比如眼睛能看到文字和图像，耳朵能听到声音等</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3</a:t>
            </a:r>
            <a:r>
              <a:rPr lang="zh-CN" altLang="en-US" sz="2400" dirty="0" smtClean="0">
                <a:latin typeface="Microsoft YaHei" charset="-122"/>
                <a:ea typeface="Microsoft YaHei" charset="-122"/>
                <a:cs typeface="Microsoft YaHei" charset="-122"/>
              </a:rPr>
              <a:t>、（）的</a:t>
            </a:r>
            <a:r>
              <a:rPr lang="zh-CN" altLang="en-US" sz="2400" dirty="0">
                <a:latin typeface="Microsoft YaHei" charset="-122"/>
                <a:ea typeface="Microsoft YaHei" charset="-122"/>
                <a:cs typeface="Microsoft YaHei" charset="-122"/>
              </a:rPr>
              <a:t>本质就是在一点精确或近似地再生另一点的信息</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4</a:t>
            </a:r>
            <a:r>
              <a:rPr lang="zh-CN" altLang="en-US" sz="2400" dirty="0" smtClean="0">
                <a:latin typeface="Microsoft YaHei" charset="-122"/>
                <a:ea typeface="Microsoft YaHei" charset="-122"/>
                <a:cs typeface="Microsoft YaHei" charset="-122"/>
              </a:rPr>
              <a:t>、（）是</a:t>
            </a:r>
            <a:r>
              <a:rPr lang="zh-CN" altLang="en-US" sz="2400" dirty="0">
                <a:latin typeface="Microsoft YaHei" charset="-122"/>
                <a:ea typeface="Microsoft YaHei" charset="-122"/>
                <a:cs typeface="Microsoft YaHei" charset="-122"/>
              </a:rPr>
              <a:t>对客观事物的性质状态以及相互关系等进行记载的符号及其组合，通常可以是数字、文字、图像等。</a:t>
            </a:r>
          </a:p>
        </p:txBody>
      </p:sp>
    </p:spTree>
    <p:extLst>
      <p:ext uri="{BB962C8B-B14F-4D97-AF65-F5344CB8AC3E}">
        <p14:creationId xmlns:p14="http://schemas.microsoft.com/office/powerpoint/2010/main" val="9717277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2</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下列基带传输码型中，（     ）又称为曼彻斯特码</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A:AMI </a:t>
            </a:r>
            <a:r>
              <a:rPr lang="zh-CN" altLang="en-US" sz="2400" b="0" dirty="0" smtClean="0">
                <a:solidFill>
                  <a:schemeClr val="tx1"/>
                </a:solidFill>
                <a:latin typeface="黑体" panose="02010609060101010101" pitchFamily="49" charset="-122"/>
                <a:ea typeface="黑体" panose="02010609060101010101" pitchFamily="49" charset="-122"/>
              </a:rPr>
              <a:t>码</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米勒</a:t>
            </a:r>
            <a:r>
              <a:rPr lang="zh-CN" altLang="en-US" sz="2400" b="0" dirty="0" smtClean="0">
                <a:solidFill>
                  <a:schemeClr val="tx1"/>
                </a:solidFill>
                <a:latin typeface="黑体" panose="02010609060101010101" pitchFamily="49" charset="-122"/>
                <a:ea typeface="黑体" panose="02010609060101010101" pitchFamily="49" charset="-122"/>
              </a:rPr>
              <a:t>码</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差分双相</a:t>
            </a:r>
            <a:r>
              <a:rPr lang="zh-CN" altLang="en-US" sz="2400" b="0" dirty="0" smtClean="0">
                <a:solidFill>
                  <a:schemeClr val="tx1"/>
                </a:solidFill>
                <a:latin typeface="黑体" panose="02010609060101010101" pitchFamily="49" charset="-122"/>
                <a:ea typeface="黑体" panose="02010609060101010101" pitchFamily="49" charset="-122"/>
              </a:rPr>
              <a:t>码</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双相码</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2</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下列基带传输码型中，（   </a:t>
            </a:r>
            <a:r>
              <a:rPr lang="en-US" altLang="zh-CN" sz="2400" b="0" dirty="0" smtClean="0">
                <a:solidFill>
                  <a:srgbClr val="FF0000"/>
                </a:solidFill>
                <a:latin typeface="黑体" panose="02010609060101010101" pitchFamily="49" charset="-122"/>
                <a:ea typeface="黑体" panose="02010609060101010101" pitchFamily="49" charset="-122"/>
              </a:rPr>
              <a:t>D</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）又称为曼彻斯特码</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A:AMI </a:t>
            </a:r>
            <a:r>
              <a:rPr lang="zh-CN" altLang="en-US" sz="2400" b="0" dirty="0" smtClean="0">
                <a:solidFill>
                  <a:schemeClr val="tx1"/>
                </a:solidFill>
                <a:latin typeface="黑体" panose="02010609060101010101" pitchFamily="49" charset="-122"/>
                <a:ea typeface="黑体" panose="02010609060101010101" pitchFamily="49" charset="-122"/>
              </a:rPr>
              <a:t>码</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米勒</a:t>
            </a:r>
            <a:r>
              <a:rPr lang="zh-CN" altLang="en-US" sz="2400" b="0" dirty="0" smtClean="0">
                <a:solidFill>
                  <a:schemeClr val="tx1"/>
                </a:solidFill>
                <a:latin typeface="黑体" panose="02010609060101010101" pitchFamily="49" charset="-122"/>
                <a:ea typeface="黑体" panose="02010609060101010101" pitchFamily="49" charset="-122"/>
              </a:rPr>
              <a:t>码</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差分双相</a:t>
            </a:r>
            <a:r>
              <a:rPr lang="zh-CN" altLang="en-US" sz="2400" b="0" dirty="0" smtClean="0">
                <a:solidFill>
                  <a:schemeClr val="tx1"/>
                </a:solidFill>
                <a:latin typeface="黑体" panose="02010609060101010101" pitchFamily="49" charset="-122"/>
                <a:ea typeface="黑体" panose="02010609060101010101" pitchFamily="49" charset="-122"/>
              </a:rPr>
              <a:t>码</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D:</a:t>
            </a:r>
            <a:r>
              <a:rPr lang="zh-CN" altLang="en-US" sz="2400" b="0" dirty="0">
                <a:solidFill>
                  <a:srgbClr val="FF0000"/>
                </a:solidFill>
                <a:latin typeface="黑体" panose="02010609060101010101" pitchFamily="49" charset="-122"/>
                <a:ea typeface="黑体" panose="02010609060101010101" pitchFamily="49" charset="-122"/>
              </a:rPr>
              <a:t>双相码</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3</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下列不属于数字基带信息码型的是（     ）</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单极不归零</a:t>
            </a:r>
            <a:r>
              <a:rPr lang="zh-CN" altLang="en-US" sz="2400" b="0" dirty="0" smtClean="0">
                <a:solidFill>
                  <a:schemeClr val="tx1"/>
                </a:solidFill>
                <a:latin typeface="黑体" panose="02010609060101010101" pitchFamily="49" charset="-122"/>
                <a:ea typeface="黑体" panose="02010609060101010101" pitchFamily="49" charset="-122"/>
              </a:rPr>
              <a:t>码</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双相</a:t>
            </a:r>
            <a:r>
              <a:rPr lang="zh-CN" altLang="en-US" sz="2400" b="0" dirty="0" smtClean="0">
                <a:solidFill>
                  <a:schemeClr val="tx1"/>
                </a:solidFill>
                <a:latin typeface="黑体" panose="02010609060101010101" pitchFamily="49" charset="-122"/>
                <a:ea typeface="黑体" panose="02010609060101010101" pitchFamily="49" charset="-122"/>
              </a:rPr>
              <a:t>码</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双极归零</a:t>
            </a:r>
            <a:r>
              <a:rPr lang="zh-CN" altLang="en-US" sz="2400" b="0" dirty="0" smtClean="0">
                <a:solidFill>
                  <a:schemeClr val="tx1"/>
                </a:solidFill>
                <a:latin typeface="黑体" panose="02010609060101010101" pitchFamily="49" charset="-122"/>
                <a:ea typeface="黑体" panose="02010609060101010101" pitchFamily="49" charset="-122"/>
              </a:rPr>
              <a:t>码</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差分码</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3</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下列不属于数字</a:t>
            </a:r>
            <a:r>
              <a:rPr lang="zh-CN" altLang="en-US" sz="2400" b="0" dirty="0" smtClean="0">
                <a:solidFill>
                  <a:schemeClr val="tx1"/>
                </a:solidFill>
                <a:latin typeface="黑体" panose="02010609060101010101" pitchFamily="49" charset="-122"/>
                <a:ea typeface="黑体" panose="02010609060101010101" pitchFamily="49" charset="-122"/>
              </a:rPr>
              <a:t>基带信息码型</a:t>
            </a:r>
            <a:r>
              <a:rPr lang="zh-CN" altLang="en-US" sz="2400" b="0" dirty="0">
                <a:solidFill>
                  <a:schemeClr val="tx1"/>
                </a:solidFill>
                <a:latin typeface="黑体" panose="02010609060101010101" pitchFamily="49" charset="-122"/>
                <a:ea typeface="黑体" panose="02010609060101010101" pitchFamily="49" charset="-122"/>
              </a:rPr>
              <a:t>的是（   </a:t>
            </a:r>
            <a:r>
              <a:rPr lang="en-US" altLang="zh-CN" sz="2400" b="0" dirty="0" smtClean="0">
                <a:solidFill>
                  <a:srgbClr val="FF0000"/>
                </a:solidFill>
                <a:latin typeface="黑体" panose="02010609060101010101" pitchFamily="49" charset="-122"/>
                <a:ea typeface="黑体" panose="02010609060101010101" pitchFamily="49" charset="-122"/>
              </a:rPr>
              <a:t>B</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单极不归零</a:t>
            </a:r>
            <a:r>
              <a:rPr lang="zh-CN" altLang="en-US" sz="2400" b="0" dirty="0" smtClean="0">
                <a:solidFill>
                  <a:schemeClr val="tx1"/>
                </a:solidFill>
                <a:latin typeface="黑体" panose="02010609060101010101" pitchFamily="49" charset="-122"/>
                <a:ea typeface="黑体" panose="02010609060101010101" pitchFamily="49" charset="-122"/>
              </a:rPr>
              <a:t>码</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B:</a:t>
            </a:r>
            <a:r>
              <a:rPr lang="zh-CN" altLang="en-US" sz="2400" b="0" dirty="0">
                <a:solidFill>
                  <a:srgbClr val="FF0000"/>
                </a:solidFill>
                <a:latin typeface="黑体" panose="02010609060101010101" pitchFamily="49" charset="-122"/>
                <a:ea typeface="黑体" panose="02010609060101010101" pitchFamily="49" charset="-122"/>
              </a:rPr>
              <a:t>双相</a:t>
            </a:r>
            <a:r>
              <a:rPr lang="zh-CN" altLang="en-US" sz="2400" b="0" dirty="0" smtClean="0">
                <a:solidFill>
                  <a:srgbClr val="FF0000"/>
                </a:solidFill>
                <a:latin typeface="黑体" panose="02010609060101010101" pitchFamily="49" charset="-122"/>
                <a:ea typeface="黑体" panose="02010609060101010101" pitchFamily="49" charset="-122"/>
              </a:rPr>
              <a:t>码</a:t>
            </a:r>
            <a:endParaRPr lang="en-US" altLang="zh-CN" sz="2400" b="0" dirty="0" smtClean="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双极归零</a:t>
            </a:r>
            <a:r>
              <a:rPr lang="zh-CN" altLang="en-US" sz="2400" b="0" dirty="0" smtClean="0">
                <a:solidFill>
                  <a:schemeClr val="tx1"/>
                </a:solidFill>
                <a:latin typeface="黑体" panose="02010609060101010101" pitchFamily="49" charset="-122"/>
                <a:ea typeface="黑体" panose="02010609060101010101" pitchFamily="49" charset="-122"/>
              </a:rPr>
              <a:t>码</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差分码</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4</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下列不属于数字</a:t>
            </a:r>
            <a:r>
              <a:rPr lang="zh-CN" altLang="en-US" sz="2400" b="0" dirty="0" smtClean="0">
                <a:solidFill>
                  <a:schemeClr val="tx1"/>
                </a:solidFill>
                <a:latin typeface="黑体" panose="02010609060101010101" pitchFamily="49" charset="-122"/>
                <a:ea typeface="黑体" panose="02010609060101010101" pitchFamily="49" charset="-122"/>
              </a:rPr>
              <a:t>基带传输码型</a:t>
            </a:r>
            <a:r>
              <a:rPr lang="zh-CN" altLang="en-US" sz="2400" b="0" dirty="0">
                <a:solidFill>
                  <a:schemeClr val="tx1"/>
                </a:solidFill>
                <a:latin typeface="黑体" panose="02010609060101010101" pitchFamily="49" charset="-122"/>
                <a:ea typeface="黑体" panose="02010609060101010101" pitchFamily="49" charset="-122"/>
              </a:rPr>
              <a:t>的是</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A:AMI </a:t>
            </a:r>
            <a:r>
              <a:rPr lang="zh-CN" altLang="en-US" sz="2400" b="0" dirty="0" smtClean="0">
                <a:solidFill>
                  <a:schemeClr val="tx1"/>
                </a:solidFill>
                <a:latin typeface="黑体" panose="02010609060101010101" pitchFamily="49" charset="-122"/>
                <a:ea typeface="黑体" panose="02010609060101010101" pitchFamily="49" charset="-122"/>
              </a:rPr>
              <a:t>码</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米勒</a:t>
            </a:r>
            <a:r>
              <a:rPr lang="zh-CN" altLang="en-US" sz="2400" b="0" dirty="0" smtClean="0">
                <a:solidFill>
                  <a:schemeClr val="tx1"/>
                </a:solidFill>
                <a:latin typeface="黑体" panose="02010609060101010101" pitchFamily="49" charset="-122"/>
                <a:ea typeface="黑体" panose="02010609060101010101" pitchFamily="49" charset="-122"/>
              </a:rPr>
              <a:t>码</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多元</a:t>
            </a:r>
            <a:r>
              <a:rPr lang="zh-CN" altLang="en-US" sz="2400" b="0" dirty="0" smtClean="0">
                <a:solidFill>
                  <a:schemeClr val="tx1"/>
                </a:solidFill>
                <a:latin typeface="黑体" panose="02010609060101010101" pitchFamily="49" charset="-122"/>
                <a:ea typeface="黑体" panose="02010609060101010101" pitchFamily="49" charset="-122"/>
              </a:rPr>
              <a:t>码</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D:nBmB</a:t>
            </a:r>
            <a:r>
              <a:rPr lang="zh-CN" altLang="en-US" sz="2400" b="0" dirty="0">
                <a:solidFill>
                  <a:schemeClr val="tx1"/>
                </a:solidFill>
                <a:latin typeface="黑体" panose="02010609060101010101" pitchFamily="49" charset="-122"/>
                <a:ea typeface="黑体" panose="02010609060101010101" pitchFamily="49" charset="-122"/>
              </a:rPr>
              <a:t>码</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4</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下列不属于数字基带传输码型的是</a:t>
            </a:r>
            <a:r>
              <a:rPr lang="zh-CN" altLang="en-US" sz="2400" b="0" dirty="0" smtClean="0">
                <a:solidFill>
                  <a:schemeClr val="tx1"/>
                </a:solidFill>
                <a:latin typeface="黑体" panose="02010609060101010101" pitchFamily="49" charset="-122"/>
                <a:ea typeface="黑体" panose="02010609060101010101" pitchFamily="49" charset="-122"/>
              </a:rPr>
              <a:t>（  </a:t>
            </a:r>
            <a:r>
              <a:rPr lang="en-US" altLang="zh-CN" sz="2400" b="0" dirty="0" smtClean="0">
                <a:solidFill>
                  <a:srgbClr val="FF0000"/>
                </a:solidFill>
                <a:latin typeface="黑体" panose="02010609060101010101" pitchFamily="49" charset="-122"/>
                <a:ea typeface="黑体" panose="02010609060101010101" pitchFamily="49" charset="-122"/>
              </a:rPr>
              <a:t>C</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A:AMI </a:t>
            </a:r>
            <a:r>
              <a:rPr lang="zh-CN" altLang="en-US" sz="2400" b="0" dirty="0" smtClean="0">
                <a:solidFill>
                  <a:schemeClr val="tx1"/>
                </a:solidFill>
                <a:latin typeface="黑体" panose="02010609060101010101" pitchFamily="49" charset="-122"/>
                <a:ea typeface="黑体" panose="02010609060101010101" pitchFamily="49" charset="-122"/>
              </a:rPr>
              <a:t>码</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米勒</a:t>
            </a:r>
            <a:r>
              <a:rPr lang="zh-CN" altLang="en-US" sz="2400" b="0" dirty="0" smtClean="0">
                <a:solidFill>
                  <a:schemeClr val="tx1"/>
                </a:solidFill>
                <a:latin typeface="黑体" panose="02010609060101010101" pitchFamily="49" charset="-122"/>
                <a:ea typeface="黑体" panose="02010609060101010101" pitchFamily="49" charset="-122"/>
              </a:rPr>
              <a:t>码</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C:</a:t>
            </a:r>
            <a:r>
              <a:rPr lang="zh-CN" altLang="en-US" sz="2400" b="0" dirty="0">
                <a:solidFill>
                  <a:srgbClr val="FF0000"/>
                </a:solidFill>
                <a:latin typeface="黑体" panose="02010609060101010101" pitchFamily="49" charset="-122"/>
                <a:ea typeface="黑体" panose="02010609060101010101" pitchFamily="49" charset="-122"/>
              </a:rPr>
              <a:t>多元</a:t>
            </a:r>
            <a:r>
              <a:rPr lang="zh-CN" altLang="en-US" sz="2400" b="0" dirty="0" smtClean="0">
                <a:solidFill>
                  <a:srgbClr val="FF0000"/>
                </a:solidFill>
                <a:latin typeface="黑体" panose="02010609060101010101" pitchFamily="49" charset="-122"/>
                <a:ea typeface="黑体" panose="02010609060101010101" pitchFamily="49" charset="-122"/>
              </a:rPr>
              <a:t>码</a:t>
            </a:r>
            <a:endParaRPr lang="en-US" altLang="zh-CN" sz="2400" b="0" dirty="0" smtClean="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D:nBmB</a:t>
            </a:r>
            <a:r>
              <a:rPr lang="zh-CN" altLang="en-US" sz="2400" b="0" dirty="0">
                <a:solidFill>
                  <a:schemeClr val="tx1"/>
                </a:solidFill>
                <a:latin typeface="黑体" panose="02010609060101010101" pitchFamily="49" charset="-122"/>
                <a:ea typeface="黑体" panose="02010609060101010101" pitchFamily="49" charset="-122"/>
              </a:rPr>
              <a:t>码</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5</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若利用正负电平表示</a:t>
            </a:r>
            <a:r>
              <a:rPr lang="en-US" altLang="zh-CN" sz="2400" b="0" dirty="0">
                <a:solidFill>
                  <a:schemeClr val="tx1"/>
                </a:solidFill>
                <a:latin typeface="黑体" panose="02010609060101010101" pitchFamily="49" charset="-122"/>
                <a:ea typeface="黑体" panose="02010609060101010101" pitchFamily="49" charset="-122"/>
              </a:rPr>
              <a:t>0</a:t>
            </a:r>
            <a:r>
              <a:rPr lang="zh-CN" altLang="en-US" sz="2400" b="0" dirty="0">
                <a:solidFill>
                  <a:schemeClr val="tx1"/>
                </a:solidFill>
                <a:latin typeface="黑体" panose="02010609060101010101" pitchFamily="49" charset="-122"/>
                <a:ea typeface="黑体" panose="02010609060101010101" pitchFamily="49" charset="-122"/>
              </a:rPr>
              <a:t>、</a:t>
            </a:r>
            <a:r>
              <a:rPr lang="en-US" altLang="zh-CN" sz="2400" b="0" dirty="0">
                <a:solidFill>
                  <a:schemeClr val="tx1"/>
                </a:solidFill>
                <a:latin typeface="黑体" panose="02010609060101010101" pitchFamily="49" charset="-122"/>
                <a:ea typeface="黑体" panose="02010609060101010101" pitchFamily="49" charset="-122"/>
              </a:rPr>
              <a:t>1</a:t>
            </a:r>
            <a:r>
              <a:rPr lang="zh-CN" altLang="en-US" sz="2400" b="0" dirty="0">
                <a:solidFill>
                  <a:schemeClr val="tx1"/>
                </a:solidFill>
                <a:latin typeface="黑体" panose="02010609060101010101" pitchFamily="49" charset="-122"/>
                <a:ea typeface="黑体" panose="02010609060101010101" pitchFamily="49" charset="-122"/>
              </a:rPr>
              <a:t>，每位持续时间的中间时刻进行跳变，并利用该跳变分别表示</a:t>
            </a:r>
            <a:r>
              <a:rPr lang="en-US" altLang="zh-CN" sz="2400" b="0" dirty="0">
                <a:solidFill>
                  <a:schemeClr val="tx1"/>
                </a:solidFill>
                <a:latin typeface="黑体" panose="02010609060101010101" pitchFamily="49" charset="-122"/>
                <a:ea typeface="黑体" panose="02010609060101010101" pitchFamily="49" charset="-122"/>
              </a:rPr>
              <a:t>0</a:t>
            </a:r>
            <a:r>
              <a:rPr lang="zh-CN" altLang="en-US" sz="2400" b="0" dirty="0">
                <a:solidFill>
                  <a:schemeClr val="tx1"/>
                </a:solidFill>
                <a:latin typeface="黑体" panose="02010609060101010101" pitchFamily="49" charset="-122"/>
                <a:ea typeface="黑体" panose="02010609060101010101" pitchFamily="49" charset="-122"/>
              </a:rPr>
              <a:t>、</a:t>
            </a:r>
            <a:r>
              <a:rPr lang="en-US" altLang="zh-CN" sz="2400" b="0" dirty="0">
                <a:solidFill>
                  <a:schemeClr val="tx1"/>
                </a:solidFill>
                <a:latin typeface="黑体" panose="02010609060101010101" pitchFamily="49" charset="-122"/>
                <a:ea typeface="黑体" panose="02010609060101010101" pitchFamily="49" charset="-122"/>
              </a:rPr>
              <a:t>1</a:t>
            </a:r>
            <a:r>
              <a:rPr lang="zh-CN" altLang="en-US" sz="2400" b="0" dirty="0">
                <a:solidFill>
                  <a:schemeClr val="tx1"/>
                </a:solidFill>
                <a:latin typeface="黑体" panose="02010609060101010101" pitchFamily="49" charset="-122"/>
                <a:ea typeface="黑体" panose="02010609060101010101" pitchFamily="49" charset="-122"/>
              </a:rPr>
              <a:t>，该编码类型属于（）</a:t>
            </a:r>
          </a:p>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A</a:t>
            </a:r>
            <a:r>
              <a:rPr lang="en-US" altLang="zh-CN" sz="2400" b="0" dirty="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差分码</a:t>
            </a: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双相码</a:t>
            </a: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米勒码</a:t>
            </a: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归零码</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extLst>
      <p:ext uri="{BB962C8B-B14F-4D97-AF65-F5344CB8AC3E}">
        <p14:creationId xmlns:p14="http://schemas.microsoft.com/office/powerpoint/2010/main" val="107047624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5</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若利用正负电平表示</a:t>
            </a:r>
            <a:r>
              <a:rPr lang="en-US" altLang="zh-CN" sz="2400" b="0" dirty="0">
                <a:solidFill>
                  <a:schemeClr val="tx1"/>
                </a:solidFill>
                <a:latin typeface="黑体" panose="02010609060101010101" pitchFamily="49" charset="-122"/>
                <a:ea typeface="黑体" panose="02010609060101010101" pitchFamily="49" charset="-122"/>
              </a:rPr>
              <a:t>0</a:t>
            </a:r>
            <a:r>
              <a:rPr lang="zh-CN" altLang="en-US" sz="2400" b="0" dirty="0">
                <a:solidFill>
                  <a:schemeClr val="tx1"/>
                </a:solidFill>
                <a:latin typeface="黑体" panose="02010609060101010101" pitchFamily="49" charset="-122"/>
                <a:ea typeface="黑体" panose="02010609060101010101" pitchFamily="49" charset="-122"/>
              </a:rPr>
              <a:t>、</a:t>
            </a:r>
            <a:r>
              <a:rPr lang="en-US" altLang="zh-CN" sz="2400" b="0" dirty="0">
                <a:solidFill>
                  <a:schemeClr val="tx1"/>
                </a:solidFill>
                <a:latin typeface="黑体" panose="02010609060101010101" pitchFamily="49" charset="-122"/>
                <a:ea typeface="黑体" panose="02010609060101010101" pitchFamily="49" charset="-122"/>
              </a:rPr>
              <a:t>1</a:t>
            </a:r>
            <a:r>
              <a:rPr lang="zh-CN" altLang="en-US" sz="2400" b="0" dirty="0">
                <a:solidFill>
                  <a:schemeClr val="tx1"/>
                </a:solidFill>
                <a:latin typeface="黑体" panose="02010609060101010101" pitchFamily="49" charset="-122"/>
                <a:ea typeface="黑体" panose="02010609060101010101" pitchFamily="49" charset="-122"/>
              </a:rPr>
              <a:t>，每位持续时间的中间时刻进行跳变，并利用该跳变分别表示</a:t>
            </a:r>
            <a:r>
              <a:rPr lang="en-US" altLang="zh-CN" sz="2400" b="0" dirty="0">
                <a:solidFill>
                  <a:schemeClr val="tx1"/>
                </a:solidFill>
                <a:latin typeface="黑体" panose="02010609060101010101" pitchFamily="49" charset="-122"/>
                <a:ea typeface="黑体" panose="02010609060101010101" pitchFamily="49" charset="-122"/>
              </a:rPr>
              <a:t>0</a:t>
            </a:r>
            <a:r>
              <a:rPr lang="zh-CN" altLang="en-US" sz="2400" b="0" dirty="0">
                <a:solidFill>
                  <a:schemeClr val="tx1"/>
                </a:solidFill>
                <a:latin typeface="黑体" panose="02010609060101010101" pitchFamily="49" charset="-122"/>
                <a:ea typeface="黑体" panose="02010609060101010101" pitchFamily="49" charset="-122"/>
              </a:rPr>
              <a:t>、</a:t>
            </a:r>
            <a:r>
              <a:rPr lang="en-US" altLang="zh-CN" sz="2400" b="0" dirty="0">
                <a:solidFill>
                  <a:schemeClr val="tx1"/>
                </a:solidFill>
                <a:latin typeface="黑体" panose="02010609060101010101" pitchFamily="49" charset="-122"/>
                <a:ea typeface="黑体" panose="02010609060101010101" pitchFamily="49" charset="-122"/>
              </a:rPr>
              <a:t>1</a:t>
            </a:r>
            <a:r>
              <a:rPr lang="zh-CN" altLang="en-US" sz="2400" b="0" dirty="0">
                <a:solidFill>
                  <a:schemeClr val="tx1"/>
                </a:solidFill>
                <a:latin typeface="黑体" panose="02010609060101010101" pitchFamily="49" charset="-122"/>
                <a:ea typeface="黑体" panose="02010609060101010101" pitchFamily="49" charset="-122"/>
              </a:rPr>
              <a:t>，该编码类型属于</a:t>
            </a:r>
            <a:r>
              <a:rPr lang="zh-CN" altLang="en-US" sz="2400" b="0" dirty="0" smtClean="0">
                <a:solidFill>
                  <a:schemeClr val="tx1"/>
                </a:solidFill>
                <a:latin typeface="黑体" panose="02010609060101010101" pitchFamily="49" charset="-122"/>
                <a:ea typeface="黑体" panose="02010609060101010101" pitchFamily="49" charset="-122"/>
              </a:rPr>
              <a:t>（</a:t>
            </a:r>
            <a:r>
              <a:rPr lang="en-US" altLang="zh-CN" sz="2400" b="0" dirty="0">
                <a:solidFill>
                  <a:srgbClr val="FF0000"/>
                </a:solidFill>
                <a:latin typeface="黑体" panose="02010609060101010101" pitchFamily="49" charset="-122"/>
                <a:ea typeface="黑体" panose="02010609060101010101" pitchFamily="49" charset="-122"/>
              </a:rPr>
              <a:t> B </a:t>
            </a:r>
            <a:r>
              <a:rPr lang="zh-CN" altLang="en-US" sz="2400" b="0" dirty="0" smtClean="0">
                <a:solidFill>
                  <a:schemeClr val="tx1"/>
                </a:solidFill>
                <a:latin typeface="黑体" panose="02010609060101010101" pitchFamily="49" charset="-122"/>
                <a:ea typeface="黑体" panose="02010609060101010101" pitchFamily="49" charset="-122"/>
              </a:rPr>
              <a:t>）</a:t>
            </a:r>
            <a:endParaRPr lang="zh-CN" altLang="en-US" sz="2400" b="0" dirty="0">
              <a:solidFill>
                <a:schemeClr val="tx1"/>
              </a:solidFill>
              <a:latin typeface="黑体" panose="02010609060101010101" pitchFamily="49" charset="-122"/>
              <a:ea typeface="黑体" panose="02010609060101010101" pitchFamily="49" charset="-122"/>
            </a:endParaRPr>
          </a:p>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A</a:t>
            </a:r>
            <a:r>
              <a:rPr lang="en-US" altLang="zh-CN" sz="2400" b="0" dirty="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差分码</a:t>
            </a:r>
          </a:p>
          <a:p>
            <a:pPr>
              <a:lnSpc>
                <a:spcPct val="150000"/>
              </a:lnSpc>
            </a:pPr>
            <a:r>
              <a:rPr lang="en-US" altLang="zh-CN" sz="2400" b="0" dirty="0">
                <a:solidFill>
                  <a:srgbClr val="FF0000"/>
                </a:solidFill>
                <a:latin typeface="黑体" panose="02010609060101010101" pitchFamily="49" charset="-122"/>
                <a:ea typeface="黑体" panose="02010609060101010101" pitchFamily="49" charset="-122"/>
              </a:rPr>
              <a:t>B:</a:t>
            </a:r>
            <a:r>
              <a:rPr lang="zh-CN" altLang="en-US" sz="2400" b="0" dirty="0">
                <a:solidFill>
                  <a:srgbClr val="FF0000"/>
                </a:solidFill>
                <a:latin typeface="黑体" panose="02010609060101010101" pitchFamily="49" charset="-122"/>
                <a:ea typeface="黑体" panose="02010609060101010101" pitchFamily="49" charset="-122"/>
              </a:rPr>
              <a:t>双相码</a:t>
            </a: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米勒码</a:t>
            </a: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归零码</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extLst>
      <p:ext uri="{BB962C8B-B14F-4D97-AF65-F5344CB8AC3E}">
        <p14:creationId xmlns:p14="http://schemas.microsoft.com/office/powerpoint/2010/main" val="117410229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6</a:t>
            </a:r>
            <a:r>
              <a:rPr lang="zh-CN" altLang="en-US" sz="2400" b="0" dirty="0" smtClean="0">
                <a:solidFill>
                  <a:schemeClr val="tx1"/>
                </a:solidFill>
                <a:latin typeface="黑体" panose="02010609060101010101" pitchFamily="49" charset="-122"/>
                <a:ea typeface="黑体" panose="02010609060101010101" pitchFamily="49" charset="-122"/>
              </a:rPr>
              <a:t>、若</a:t>
            </a:r>
            <a:r>
              <a:rPr lang="zh-CN" altLang="en-US" sz="2400" b="0" dirty="0">
                <a:solidFill>
                  <a:schemeClr val="tx1"/>
                </a:solidFill>
                <a:latin typeface="黑体" panose="02010609060101010101" pitchFamily="49" charset="-122"/>
                <a:ea typeface="黑体" panose="02010609060101010101" pitchFamily="49" charset="-122"/>
              </a:rPr>
              <a:t>利用电平的变化与否表示信息，且相邻脉冲用电平有跳变表示</a:t>
            </a:r>
            <a:r>
              <a:rPr lang="en-US" altLang="zh-CN" sz="2400" b="0" dirty="0">
                <a:solidFill>
                  <a:schemeClr val="tx1"/>
                </a:solidFill>
                <a:latin typeface="黑体" panose="02010609060101010101" pitchFamily="49" charset="-122"/>
                <a:ea typeface="黑体" panose="02010609060101010101" pitchFamily="49" charset="-122"/>
              </a:rPr>
              <a:t>1</a:t>
            </a:r>
            <a:r>
              <a:rPr lang="zh-CN" altLang="en-US" sz="2400" b="0" dirty="0">
                <a:solidFill>
                  <a:schemeClr val="tx1"/>
                </a:solidFill>
                <a:latin typeface="黑体" panose="02010609060101010101" pitchFamily="49" charset="-122"/>
                <a:ea typeface="黑体" panose="02010609060101010101" pitchFamily="49" charset="-122"/>
              </a:rPr>
              <a:t>，无跳变表示</a:t>
            </a:r>
            <a:r>
              <a:rPr lang="en-US" altLang="zh-CN" sz="2400" b="0" dirty="0">
                <a:solidFill>
                  <a:schemeClr val="tx1"/>
                </a:solidFill>
                <a:latin typeface="黑体" panose="02010609060101010101" pitchFamily="49" charset="-122"/>
                <a:ea typeface="黑体" panose="02010609060101010101" pitchFamily="49" charset="-122"/>
              </a:rPr>
              <a:t>0</a:t>
            </a:r>
            <a:r>
              <a:rPr lang="zh-CN" altLang="en-US" sz="2400" b="0" dirty="0">
                <a:solidFill>
                  <a:schemeClr val="tx1"/>
                </a:solidFill>
                <a:latin typeface="黑体" panose="02010609060101010101" pitchFamily="49" charset="-122"/>
                <a:ea typeface="黑体" panose="02010609060101010101" pitchFamily="49" charset="-122"/>
              </a:rPr>
              <a:t>，则该编码类型属于（）</a:t>
            </a:r>
          </a:p>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A:AMI</a:t>
            </a:r>
            <a:r>
              <a:rPr lang="zh-CN" altLang="en-US" sz="2400" b="0" dirty="0">
                <a:solidFill>
                  <a:schemeClr val="tx1"/>
                </a:solidFill>
                <a:latin typeface="黑体" panose="02010609060101010101" pitchFamily="49" charset="-122"/>
                <a:ea typeface="黑体" panose="02010609060101010101" pitchFamily="49" charset="-122"/>
              </a:rPr>
              <a:t>码</a:t>
            </a: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差分码</a:t>
            </a: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米勒码 </a:t>
            </a: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归零码</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extLst>
      <p:ext uri="{BB962C8B-B14F-4D97-AF65-F5344CB8AC3E}">
        <p14:creationId xmlns:p14="http://schemas.microsoft.com/office/powerpoint/2010/main" val="15304226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6</a:t>
            </a:r>
            <a:r>
              <a:rPr lang="zh-CN" altLang="en-US" sz="2400" b="0" dirty="0" smtClean="0">
                <a:solidFill>
                  <a:schemeClr val="tx1"/>
                </a:solidFill>
                <a:latin typeface="黑体" panose="02010609060101010101" pitchFamily="49" charset="-122"/>
                <a:ea typeface="黑体" panose="02010609060101010101" pitchFamily="49" charset="-122"/>
              </a:rPr>
              <a:t>、若</a:t>
            </a:r>
            <a:r>
              <a:rPr lang="zh-CN" altLang="en-US" sz="2400" b="0" dirty="0">
                <a:solidFill>
                  <a:schemeClr val="tx1"/>
                </a:solidFill>
                <a:latin typeface="黑体" panose="02010609060101010101" pitchFamily="49" charset="-122"/>
                <a:ea typeface="黑体" panose="02010609060101010101" pitchFamily="49" charset="-122"/>
              </a:rPr>
              <a:t>利用电平的变化与否表示信息，且相邻脉冲用电平有跳变表示</a:t>
            </a:r>
            <a:r>
              <a:rPr lang="en-US" altLang="zh-CN" sz="2400" b="0" dirty="0">
                <a:solidFill>
                  <a:schemeClr val="tx1"/>
                </a:solidFill>
                <a:latin typeface="黑体" panose="02010609060101010101" pitchFamily="49" charset="-122"/>
                <a:ea typeface="黑体" panose="02010609060101010101" pitchFamily="49" charset="-122"/>
              </a:rPr>
              <a:t>1</a:t>
            </a:r>
            <a:r>
              <a:rPr lang="zh-CN" altLang="en-US" sz="2400" b="0" dirty="0">
                <a:solidFill>
                  <a:schemeClr val="tx1"/>
                </a:solidFill>
                <a:latin typeface="黑体" panose="02010609060101010101" pitchFamily="49" charset="-122"/>
                <a:ea typeface="黑体" panose="02010609060101010101" pitchFamily="49" charset="-122"/>
              </a:rPr>
              <a:t>，无跳变表示</a:t>
            </a:r>
            <a:r>
              <a:rPr lang="en-US" altLang="zh-CN" sz="2400" b="0" dirty="0">
                <a:solidFill>
                  <a:schemeClr val="tx1"/>
                </a:solidFill>
                <a:latin typeface="黑体" panose="02010609060101010101" pitchFamily="49" charset="-122"/>
                <a:ea typeface="黑体" panose="02010609060101010101" pitchFamily="49" charset="-122"/>
              </a:rPr>
              <a:t>0</a:t>
            </a:r>
            <a:r>
              <a:rPr lang="zh-CN" altLang="en-US" sz="2400" b="0" dirty="0">
                <a:solidFill>
                  <a:schemeClr val="tx1"/>
                </a:solidFill>
                <a:latin typeface="黑体" panose="02010609060101010101" pitchFamily="49" charset="-122"/>
                <a:ea typeface="黑体" panose="02010609060101010101" pitchFamily="49" charset="-122"/>
              </a:rPr>
              <a:t>，则该编码类型属于</a:t>
            </a:r>
            <a:r>
              <a:rPr lang="zh-CN" altLang="en-US" sz="2400" b="0" dirty="0" smtClean="0">
                <a:solidFill>
                  <a:schemeClr val="tx1"/>
                </a:solidFill>
                <a:latin typeface="黑体" panose="02010609060101010101" pitchFamily="49" charset="-122"/>
                <a:ea typeface="黑体" panose="02010609060101010101" pitchFamily="49" charset="-122"/>
              </a:rPr>
              <a:t>（</a:t>
            </a:r>
            <a:r>
              <a:rPr lang="en-US" altLang="zh-CN" sz="2400" b="0" dirty="0">
                <a:solidFill>
                  <a:srgbClr val="FF0000"/>
                </a:solidFill>
                <a:latin typeface="黑体" panose="02010609060101010101" pitchFamily="49" charset="-122"/>
                <a:ea typeface="黑体" panose="02010609060101010101" pitchFamily="49" charset="-122"/>
              </a:rPr>
              <a:t> B </a:t>
            </a:r>
            <a:r>
              <a:rPr lang="zh-CN" altLang="en-US" sz="2400" b="0" dirty="0" smtClean="0">
                <a:solidFill>
                  <a:schemeClr val="tx1"/>
                </a:solidFill>
                <a:latin typeface="黑体" panose="02010609060101010101" pitchFamily="49" charset="-122"/>
                <a:ea typeface="黑体" panose="02010609060101010101" pitchFamily="49" charset="-122"/>
              </a:rPr>
              <a:t>）</a:t>
            </a:r>
            <a:endParaRPr lang="zh-CN" altLang="en-US" sz="2400" b="0" dirty="0">
              <a:solidFill>
                <a:schemeClr val="tx1"/>
              </a:solidFill>
              <a:latin typeface="黑体" panose="02010609060101010101" pitchFamily="49" charset="-122"/>
              <a:ea typeface="黑体" panose="02010609060101010101" pitchFamily="49" charset="-122"/>
            </a:endParaRPr>
          </a:p>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A:AMI</a:t>
            </a:r>
            <a:r>
              <a:rPr lang="zh-CN" altLang="en-US" sz="2400" b="0" dirty="0">
                <a:solidFill>
                  <a:schemeClr val="tx1"/>
                </a:solidFill>
                <a:latin typeface="黑体" panose="02010609060101010101" pitchFamily="49" charset="-122"/>
                <a:ea typeface="黑体" panose="02010609060101010101" pitchFamily="49" charset="-122"/>
              </a:rPr>
              <a:t>码</a:t>
            </a:r>
          </a:p>
          <a:p>
            <a:pPr>
              <a:lnSpc>
                <a:spcPct val="150000"/>
              </a:lnSpc>
            </a:pPr>
            <a:r>
              <a:rPr lang="en-US" altLang="zh-CN" sz="2400" b="0" dirty="0">
                <a:solidFill>
                  <a:srgbClr val="FF0000"/>
                </a:solidFill>
                <a:latin typeface="黑体" panose="02010609060101010101" pitchFamily="49" charset="-122"/>
                <a:ea typeface="黑体" panose="02010609060101010101" pitchFamily="49" charset="-122"/>
              </a:rPr>
              <a:t>B:</a:t>
            </a:r>
            <a:r>
              <a:rPr lang="zh-CN" altLang="en-US" sz="2400" b="0" dirty="0">
                <a:solidFill>
                  <a:srgbClr val="FF0000"/>
                </a:solidFill>
                <a:latin typeface="黑体" panose="02010609060101010101" pitchFamily="49" charset="-122"/>
                <a:ea typeface="黑体" panose="02010609060101010101" pitchFamily="49" charset="-122"/>
              </a:rPr>
              <a:t>差分码</a:t>
            </a: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米勒码 </a:t>
            </a:r>
          </a:p>
          <a:p>
            <a:pPr>
              <a:lnSpc>
                <a:spcPct val="150000"/>
              </a:lnSpc>
            </a:pPr>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归零码</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extLst>
      <p:ext uri="{BB962C8B-B14F-4D97-AF65-F5344CB8AC3E}">
        <p14:creationId xmlns:p14="http://schemas.microsoft.com/office/powerpoint/2010/main" val="9797799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075823" y="285750"/>
            <a:ext cx="1603209" cy="1603209"/>
          </a:xfrm>
          <a:prstGeom prst="rect">
            <a:avLst/>
          </a:prstGeom>
        </p:spPr>
      </p:pic>
      <p:sp>
        <p:nvSpPr>
          <p:cNvPr id="7" name="矩形 6"/>
          <p:cNvSpPr/>
          <p:nvPr/>
        </p:nvSpPr>
        <p:spPr>
          <a:xfrm>
            <a:off x="1075823" y="1888959"/>
            <a:ext cx="10506577" cy="3416320"/>
          </a:xfrm>
          <a:prstGeom prst="rect">
            <a:avLst/>
          </a:prstGeom>
        </p:spPr>
        <p:txBody>
          <a:bodyPr wrap="square">
            <a:spAutoFit/>
          </a:bodyPr>
          <a:lstStyle/>
          <a:p>
            <a:pPr>
              <a:lnSpc>
                <a:spcPct val="150000"/>
              </a:lnSpc>
            </a:pP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、在</a:t>
            </a:r>
            <a:r>
              <a:rPr lang="zh-CN" altLang="en-US" sz="2400" dirty="0">
                <a:latin typeface="Microsoft YaHei" charset="-122"/>
                <a:ea typeface="Microsoft YaHei" charset="-122"/>
                <a:cs typeface="Microsoft YaHei" charset="-122"/>
              </a:rPr>
              <a:t>通信过程中，信息的载体</a:t>
            </a:r>
            <a:r>
              <a:rPr lang="zh-CN" altLang="en-US" sz="2400" dirty="0" smtClean="0">
                <a:latin typeface="Microsoft YaHei" charset="-122"/>
                <a:ea typeface="Microsoft YaHei" charset="-122"/>
                <a:cs typeface="Microsoft YaHei" charset="-122"/>
              </a:rPr>
              <a:t>是（</a:t>
            </a:r>
            <a:r>
              <a:rPr lang="zh-CN" altLang="en-US" sz="2400" dirty="0" smtClean="0">
                <a:solidFill>
                  <a:srgbClr val="FF0000"/>
                </a:solidFill>
                <a:latin typeface="Microsoft YaHei" charset="-122"/>
                <a:ea typeface="Microsoft YaHei" charset="-122"/>
                <a:cs typeface="Microsoft YaHei" charset="-122"/>
              </a:rPr>
              <a:t>信号</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、通常，将人类能够感知的描述称为</a:t>
            </a:r>
            <a:r>
              <a:rPr lang="zh-CN" altLang="en-US" sz="2400" dirty="0" smtClean="0">
                <a:latin typeface="Microsoft YaHei" charset="-122"/>
                <a:ea typeface="Microsoft YaHei" charset="-122"/>
                <a:cs typeface="Microsoft YaHei" charset="-122"/>
              </a:rPr>
              <a:t>（</a:t>
            </a:r>
            <a:r>
              <a:rPr lang="zh-CN" altLang="en-US" sz="2400" dirty="0" smtClean="0">
                <a:solidFill>
                  <a:srgbClr val="FF0000"/>
                </a:solidFill>
                <a:latin typeface="Microsoft YaHei" charset="-122"/>
                <a:ea typeface="Microsoft YaHei" charset="-122"/>
                <a:cs typeface="Microsoft YaHei" charset="-122"/>
              </a:rPr>
              <a:t>消息</a:t>
            </a:r>
            <a:r>
              <a:rPr lang="zh-CN" altLang="en-US" sz="2400" dirty="0" smtClean="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，比如眼睛能看到文字和图像，耳朵能听到声音等</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3</a:t>
            </a:r>
            <a:r>
              <a:rPr lang="zh-CN" altLang="en-US" sz="2400" dirty="0" smtClean="0">
                <a:latin typeface="Microsoft YaHei" charset="-122"/>
                <a:ea typeface="Microsoft YaHei" charset="-122"/>
                <a:cs typeface="Microsoft YaHei" charset="-122"/>
              </a:rPr>
              <a:t>、（</a:t>
            </a:r>
            <a:r>
              <a:rPr lang="zh-CN" altLang="en-US" sz="2400" dirty="0" smtClean="0">
                <a:solidFill>
                  <a:srgbClr val="FF0000"/>
                </a:solidFill>
                <a:latin typeface="Microsoft YaHei" charset="-122"/>
                <a:ea typeface="Microsoft YaHei" charset="-122"/>
                <a:cs typeface="Microsoft YaHei" charset="-122"/>
              </a:rPr>
              <a:t>通信</a:t>
            </a:r>
            <a:r>
              <a:rPr lang="zh-CN" altLang="en-US" sz="2400" dirty="0" smtClean="0">
                <a:latin typeface="Microsoft YaHei" charset="-122"/>
                <a:ea typeface="Microsoft YaHei" charset="-122"/>
                <a:cs typeface="Microsoft YaHei" charset="-122"/>
              </a:rPr>
              <a:t>）的</a:t>
            </a:r>
            <a:r>
              <a:rPr lang="zh-CN" altLang="en-US" sz="2400" dirty="0">
                <a:latin typeface="Microsoft YaHei" charset="-122"/>
                <a:ea typeface="Microsoft YaHei" charset="-122"/>
                <a:cs typeface="Microsoft YaHei" charset="-122"/>
              </a:rPr>
              <a:t>本质就是在一点精确或近似地再生另一点的信息</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4</a:t>
            </a:r>
            <a:r>
              <a:rPr lang="zh-CN" altLang="en-US" sz="2400" dirty="0" smtClean="0">
                <a:latin typeface="Microsoft YaHei" charset="-122"/>
                <a:ea typeface="Microsoft YaHei" charset="-122"/>
                <a:cs typeface="Microsoft YaHei" charset="-122"/>
              </a:rPr>
              <a:t>、（）是</a:t>
            </a:r>
            <a:r>
              <a:rPr lang="zh-CN" altLang="en-US" sz="2400" dirty="0">
                <a:latin typeface="Microsoft YaHei" charset="-122"/>
                <a:ea typeface="Microsoft YaHei" charset="-122"/>
                <a:cs typeface="Microsoft YaHei" charset="-122"/>
              </a:rPr>
              <a:t>对客观事物的性质状态以及相互关系等进行记载的符号及其组合，通常可以是数字、文字、图像等。</a:t>
            </a:r>
          </a:p>
        </p:txBody>
      </p:sp>
    </p:spTree>
    <p:extLst>
      <p:ext uri="{BB962C8B-B14F-4D97-AF65-F5344CB8AC3E}">
        <p14:creationId xmlns:p14="http://schemas.microsoft.com/office/powerpoint/2010/main" val="1218481686"/>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408608" y="1275937"/>
            <a:ext cx="11456820" cy="6834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7</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信息码为 </a:t>
            </a:r>
            <a:r>
              <a:rPr lang="en-US" altLang="zh-CN" sz="2400" b="0" dirty="0">
                <a:solidFill>
                  <a:schemeClr val="tx1"/>
                </a:solidFill>
                <a:latin typeface="黑体" panose="02010609060101010101" pitchFamily="49" charset="-122"/>
                <a:ea typeface="黑体" panose="02010609060101010101" pitchFamily="49" charset="-122"/>
              </a:rPr>
              <a:t>1100100111 </a:t>
            </a:r>
            <a:r>
              <a:rPr lang="zh-CN" altLang="en-US" sz="2400" b="0" dirty="0">
                <a:solidFill>
                  <a:schemeClr val="tx1"/>
                </a:solidFill>
                <a:latin typeface="黑体" panose="02010609060101010101" pitchFamily="49" charset="-122"/>
                <a:ea typeface="黑体" panose="02010609060101010101" pitchFamily="49" charset="-122"/>
              </a:rPr>
              <a:t>的二进制符号系列对应的单极归零码信号波形图为（）</a:t>
            </a: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
        <p:nvSpPr>
          <p:cNvPr id="2" name="文本框 1"/>
          <p:cNvSpPr txBox="1"/>
          <p:nvPr/>
        </p:nvSpPr>
        <p:spPr>
          <a:xfrm>
            <a:off x="408608" y="2318657"/>
            <a:ext cx="473135" cy="461665"/>
          </a:xfrm>
          <a:prstGeom prst="rect">
            <a:avLst/>
          </a:prstGeom>
          <a:noFill/>
        </p:spPr>
        <p:txBody>
          <a:bodyPr wrap="square" rtlCol="0">
            <a:spAutoFit/>
          </a:bodyPr>
          <a:lstStyle/>
          <a:p>
            <a:r>
              <a:rPr kumimoji="1" lang="en-US" altLang="zh-CN" sz="2400" dirty="0" smtClean="0">
                <a:latin typeface="Microsoft YaHei" charset="-122"/>
                <a:ea typeface="Microsoft YaHei" charset="-122"/>
                <a:cs typeface="Microsoft YaHei" charset="-122"/>
              </a:rPr>
              <a:t>A</a:t>
            </a:r>
            <a:endParaRPr kumimoji="1" lang="zh-CN" altLang="en-US" sz="2400" dirty="0">
              <a:latin typeface="Microsoft YaHei" charset="-122"/>
              <a:ea typeface="Microsoft YaHei" charset="-122"/>
              <a:cs typeface="Microsoft YaHei" charset="-122"/>
            </a:endParaRPr>
          </a:p>
        </p:txBody>
      </p:sp>
      <p:pic>
        <p:nvPicPr>
          <p:cNvPr id="5" name="图片 4"/>
          <p:cNvPicPr>
            <a:picLocks noChangeAspect="1"/>
          </p:cNvPicPr>
          <p:nvPr/>
        </p:nvPicPr>
        <p:blipFill>
          <a:blip r:embed="rId3"/>
          <a:stretch>
            <a:fillRect/>
          </a:stretch>
        </p:blipFill>
        <p:spPr>
          <a:xfrm>
            <a:off x="881743" y="2318657"/>
            <a:ext cx="5429252" cy="1469572"/>
          </a:xfrm>
          <a:prstGeom prst="rect">
            <a:avLst/>
          </a:prstGeom>
        </p:spPr>
      </p:pic>
      <p:sp>
        <p:nvSpPr>
          <p:cNvPr id="7" name="文本框 6"/>
          <p:cNvSpPr txBox="1"/>
          <p:nvPr/>
        </p:nvSpPr>
        <p:spPr>
          <a:xfrm>
            <a:off x="6748752" y="2318656"/>
            <a:ext cx="473135" cy="461665"/>
          </a:xfrm>
          <a:prstGeom prst="rect">
            <a:avLst/>
          </a:prstGeom>
          <a:noFill/>
        </p:spPr>
        <p:txBody>
          <a:bodyPr wrap="square" rtlCol="0">
            <a:spAutoFit/>
          </a:bodyPr>
          <a:lstStyle/>
          <a:p>
            <a:r>
              <a:rPr kumimoji="1" lang="en-US" altLang="zh-CN" sz="2400" dirty="0" smtClean="0">
                <a:latin typeface="Microsoft YaHei" charset="-122"/>
                <a:ea typeface="Microsoft YaHei" charset="-122"/>
                <a:cs typeface="Microsoft YaHei" charset="-122"/>
              </a:rPr>
              <a:t>B</a:t>
            </a:r>
            <a:endParaRPr kumimoji="1" lang="zh-CN" altLang="en-US" sz="2400" dirty="0">
              <a:latin typeface="Microsoft YaHei" charset="-122"/>
              <a:ea typeface="Microsoft YaHei" charset="-122"/>
              <a:cs typeface="Microsoft YaHei" charset="-122"/>
            </a:endParaRPr>
          </a:p>
        </p:txBody>
      </p:sp>
      <p:pic>
        <p:nvPicPr>
          <p:cNvPr id="8" name="图片 7"/>
          <p:cNvPicPr>
            <a:picLocks noChangeAspect="1"/>
          </p:cNvPicPr>
          <p:nvPr/>
        </p:nvPicPr>
        <p:blipFill>
          <a:blip r:embed="rId4"/>
          <a:stretch>
            <a:fillRect/>
          </a:stretch>
        </p:blipFill>
        <p:spPr>
          <a:xfrm>
            <a:off x="7542349" y="2318656"/>
            <a:ext cx="4028501" cy="1627885"/>
          </a:xfrm>
          <a:prstGeom prst="rect">
            <a:avLst/>
          </a:prstGeom>
        </p:spPr>
      </p:pic>
      <p:sp>
        <p:nvSpPr>
          <p:cNvPr id="9" name="文本框 8"/>
          <p:cNvSpPr txBox="1"/>
          <p:nvPr/>
        </p:nvSpPr>
        <p:spPr>
          <a:xfrm>
            <a:off x="408608" y="4147457"/>
            <a:ext cx="473135" cy="461665"/>
          </a:xfrm>
          <a:prstGeom prst="rect">
            <a:avLst/>
          </a:prstGeom>
          <a:noFill/>
        </p:spPr>
        <p:txBody>
          <a:bodyPr wrap="square" rtlCol="0">
            <a:spAutoFit/>
          </a:bodyPr>
          <a:lstStyle/>
          <a:p>
            <a:r>
              <a:rPr kumimoji="1" lang="en-US" altLang="zh-CN" sz="2400" dirty="0" smtClean="0">
                <a:latin typeface="Microsoft YaHei" charset="-122"/>
                <a:ea typeface="Microsoft YaHei" charset="-122"/>
                <a:cs typeface="Microsoft YaHei" charset="-122"/>
              </a:rPr>
              <a:t>C</a:t>
            </a:r>
            <a:endParaRPr kumimoji="1" lang="zh-CN" altLang="en-US" sz="2400" dirty="0">
              <a:latin typeface="Microsoft YaHei" charset="-122"/>
              <a:ea typeface="Microsoft YaHei" charset="-122"/>
              <a:cs typeface="Microsoft YaHei" charset="-122"/>
            </a:endParaRPr>
          </a:p>
        </p:txBody>
      </p:sp>
      <p:pic>
        <p:nvPicPr>
          <p:cNvPr id="10" name="图片 9"/>
          <p:cNvPicPr>
            <a:picLocks noChangeAspect="1"/>
          </p:cNvPicPr>
          <p:nvPr/>
        </p:nvPicPr>
        <p:blipFill>
          <a:blip r:embed="rId5"/>
          <a:stretch>
            <a:fillRect/>
          </a:stretch>
        </p:blipFill>
        <p:spPr>
          <a:xfrm>
            <a:off x="881743" y="4662714"/>
            <a:ext cx="5696174" cy="1509486"/>
          </a:xfrm>
          <a:prstGeom prst="rect">
            <a:avLst/>
          </a:prstGeom>
        </p:spPr>
      </p:pic>
      <p:sp>
        <p:nvSpPr>
          <p:cNvPr id="11" name="文本框 10"/>
          <p:cNvSpPr txBox="1"/>
          <p:nvPr/>
        </p:nvSpPr>
        <p:spPr>
          <a:xfrm>
            <a:off x="6781409" y="4147457"/>
            <a:ext cx="473135" cy="461665"/>
          </a:xfrm>
          <a:prstGeom prst="rect">
            <a:avLst/>
          </a:prstGeom>
          <a:noFill/>
        </p:spPr>
        <p:txBody>
          <a:bodyPr wrap="square" rtlCol="0">
            <a:spAutoFit/>
          </a:bodyPr>
          <a:lstStyle/>
          <a:p>
            <a:r>
              <a:rPr kumimoji="1" lang="en-US" altLang="zh-CN" sz="2400" dirty="0" smtClean="0">
                <a:latin typeface="Microsoft YaHei" charset="-122"/>
                <a:ea typeface="Microsoft YaHei" charset="-122"/>
                <a:cs typeface="Microsoft YaHei" charset="-122"/>
              </a:rPr>
              <a:t>D</a:t>
            </a:r>
            <a:endParaRPr kumimoji="1" lang="zh-CN" altLang="en-US" sz="2400" dirty="0">
              <a:latin typeface="Microsoft YaHei" charset="-122"/>
              <a:ea typeface="Microsoft YaHei" charset="-122"/>
              <a:cs typeface="Microsoft YaHei" charset="-122"/>
            </a:endParaRPr>
          </a:p>
        </p:txBody>
      </p:sp>
      <p:pic>
        <p:nvPicPr>
          <p:cNvPr id="12" name="图片 11"/>
          <p:cNvPicPr>
            <a:picLocks noChangeAspect="1"/>
          </p:cNvPicPr>
          <p:nvPr/>
        </p:nvPicPr>
        <p:blipFill>
          <a:blip r:embed="rId6"/>
          <a:stretch>
            <a:fillRect/>
          </a:stretch>
        </p:blipFill>
        <p:spPr>
          <a:xfrm>
            <a:off x="7542349" y="4662714"/>
            <a:ext cx="3770237" cy="1559121"/>
          </a:xfrm>
          <a:prstGeom prst="rect">
            <a:avLst/>
          </a:prstGeom>
        </p:spPr>
      </p:pic>
    </p:spTree>
    <p:extLst>
      <p:ext uri="{BB962C8B-B14F-4D97-AF65-F5344CB8AC3E}">
        <p14:creationId xmlns:p14="http://schemas.microsoft.com/office/powerpoint/2010/main" val="616325931"/>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408608" y="1275937"/>
            <a:ext cx="11783392" cy="6834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7</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信息码为 </a:t>
            </a:r>
            <a:r>
              <a:rPr lang="en-US" altLang="zh-CN" sz="2400" b="0" dirty="0">
                <a:solidFill>
                  <a:schemeClr val="tx1"/>
                </a:solidFill>
                <a:latin typeface="黑体" panose="02010609060101010101" pitchFamily="49" charset="-122"/>
                <a:ea typeface="黑体" panose="02010609060101010101" pitchFamily="49" charset="-122"/>
              </a:rPr>
              <a:t>1100100111 </a:t>
            </a:r>
            <a:r>
              <a:rPr lang="zh-CN" altLang="en-US" sz="2400" b="0" dirty="0">
                <a:solidFill>
                  <a:schemeClr val="tx1"/>
                </a:solidFill>
                <a:latin typeface="黑体" panose="02010609060101010101" pitchFamily="49" charset="-122"/>
                <a:ea typeface="黑体" panose="02010609060101010101" pitchFamily="49" charset="-122"/>
              </a:rPr>
              <a:t>的二进制符号系列对应的</a:t>
            </a:r>
            <a:r>
              <a:rPr lang="zh-CN" altLang="en-US" sz="2400" b="0" dirty="0">
                <a:solidFill>
                  <a:srgbClr val="FF0000"/>
                </a:solidFill>
                <a:latin typeface="黑体" panose="02010609060101010101" pitchFamily="49" charset="-122"/>
                <a:ea typeface="黑体" panose="02010609060101010101" pitchFamily="49" charset="-122"/>
              </a:rPr>
              <a:t>单极归零码</a:t>
            </a:r>
            <a:r>
              <a:rPr lang="zh-CN" altLang="en-US" sz="2400" b="0" dirty="0">
                <a:solidFill>
                  <a:schemeClr val="tx1"/>
                </a:solidFill>
                <a:latin typeface="黑体" panose="02010609060101010101" pitchFamily="49" charset="-122"/>
                <a:ea typeface="黑体" panose="02010609060101010101" pitchFamily="49" charset="-122"/>
              </a:rPr>
              <a:t>信号波形图为</a:t>
            </a:r>
            <a:r>
              <a:rPr lang="zh-CN" altLang="en-US" sz="2400" b="0" dirty="0" smtClean="0">
                <a:solidFill>
                  <a:schemeClr val="tx1"/>
                </a:solidFill>
                <a:latin typeface="黑体" panose="02010609060101010101" pitchFamily="49" charset="-122"/>
                <a:ea typeface="黑体" panose="02010609060101010101" pitchFamily="49" charset="-122"/>
              </a:rPr>
              <a:t>（</a:t>
            </a:r>
            <a:r>
              <a:rPr lang="en-US" altLang="zh-CN" sz="2400" b="0" dirty="0" smtClean="0">
                <a:solidFill>
                  <a:schemeClr val="tx1"/>
                </a:solidFill>
                <a:latin typeface="黑体" panose="02010609060101010101" pitchFamily="49" charset="-122"/>
                <a:ea typeface="黑体" panose="02010609060101010101" pitchFamily="49" charset="-122"/>
              </a:rPr>
              <a:t>C</a:t>
            </a:r>
            <a:r>
              <a:rPr lang="zh-CN" altLang="en-US" sz="2400" b="0" dirty="0" smtClean="0">
                <a:solidFill>
                  <a:schemeClr val="tx1"/>
                </a:solidFill>
                <a:latin typeface="黑体" panose="02010609060101010101" pitchFamily="49" charset="-122"/>
                <a:ea typeface="黑体" panose="02010609060101010101" pitchFamily="49" charset="-122"/>
              </a:rPr>
              <a:t>）</a:t>
            </a: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
        <p:nvSpPr>
          <p:cNvPr id="2" name="文本框 1"/>
          <p:cNvSpPr txBox="1"/>
          <p:nvPr/>
        </p:nvSpPr>
        <p:spPr>
          <a:xfrm>
            <a:off x="408608" y="2318657"/>
            <a:ext cx="473135" cy="461665"/>
          </a:xfrm>
          <a:prstGeom prst="rect">
            <a:avLst/>
          </a:prstGeom>
          <a:noFill/>
        </p:spPr>
        <p:txBody>
          <a:bodyPr wrap="square" rtlCol="0">
            <a:spAutoFit/>
          </a:bodyPr>
          <a:lstStyle/>
          <a:p>
            <a:r>
              <a:rPr kumimoji="1" lang="en-US" altLang="zh-CN" sz="2400" dirty="0" smtClean="0">
                <a:latin typeface="Microsoft YaHei" charset="-122"/>
                <a:ea typeface="Microsoft YaHei" charset="-122"/>
                <a:cs typeface="Microsoft YaHei" charset="-122"/>
              </a:rPr>
              <a:t>A</a:t>
            </a:r>
            <a:endParaRPr kumimoji="1" lang="zh-CN" altLang="en-US" sz="2400" dirty="0">
              <a:latin typeface="Microsoft YaHei" charset="-122"/>
              <a:ea typeface="Microsoft YaHei" charset="-122"/>
              <a:cs typeface="Microsoft YaHei" charset="-122"/>
            </a:endParaRPr>
          </a:p>
        </p:txBody>
      </p:sp>
      <p:pic>
        <p:nvPicPr>
          <p:cNvPr id="5" name="图片 4"/>
          <p:cNvPicPr>
            <a:picLocks noChangeAspect="1"/>
          </p:cNvPicPr>
          <p:nvPr/>
        </p:nvPicPr>
        <p:blipFill>
          <a:blip r:embed="rId3"/>
          <a:stretch>
            <a:fillRect/>
          </a:stretch>
        </p:blipFill>
        <p:spPr>
          <a:xfrm>
            <a:off x="881743" y="2318657"/>
            <a:ext cx="5429252" cy="1469572"/>
          </a:xfrm>
          <a:prstGeom prst="rect">
            <a:avLst/>
          </a:prstGeom>
        </p:spPr>
      </p:pic>
      <p:sp>
        <p:nvSpPr>
          <p:cNvPr id="7" name="文本框 6"/>
          <p:cNvSpPr txBox="1"/>
          <p:nvPr/>
        </p:nvSpPr>
        <p:spPr>
          <a:xfrm>
            <a:off x="6748752" y="2318656"/>
            <a:ext cx="473135" cy="461665"/>
          </a:xfrm>
          <a:prstGeom prst="rect">
            <a:avLst/>
          </a:prstGeom>
          <a:noFill/>
        </p:spPr>
        <p:txBody>
          <a:bodyPr wrap="square" rtlCol="0">
            <a:spAutoFit/>
          </a:bodyPr>
          <a:lstStyle/>
          <a:p>
            <a:r>
              <a:rPr kumimoji="1" lang="en-US" altLang="zh-CN" sz="2400" dirty="0" smtClean="0">
                <a:latin typeface="Microsoft YaHei" charset="-122"/>
                <a:ea typeface="Microsoft YaHei" charset="-122"/>
                <a:cs typeface="Microsoft YaHei" charset="-122"/>
              </a:rPr>
              <a:t>B</a:t>
            </a:r>
            <a:endParaRPr kumimoji="1" lang="zh-CN" altLang="en-US" sz="2400" dirty="0">
              <a:latin typeface="Microsoft YaHei" charset="-122"/>
              <a:ea typeface="Microsoft YaHei" charset="-122"/>
              <a:cs typeface="Microsoft YaHei" charset="-122"/>
            </a:endParaRPr>
          </a:p>
        </p:txBody>
      </p:sp>
      <p:pic>
        <p:nvPicPr>
          <p:cNvPr id="8" name="图片 7"/>
          <p:cNvPicPr>
            <a:picLocks noChangeAspect="1"/>
          </p:cNvPicPr>
          <p:nvPr/>
        </p:nvPicPr>
        <p:blipFill>
          <a:blip r:embed="rId4"/>
          <a:stretch>
            <a:fillRect/>
          </a:stretch>
        </p:blipFill>
        <p:spPr>
          <a:xfrm>
            <a:off x="7542349" y="2318656"/>
            <a:ext cx="4028501" cy="1627885"/>
          </a:xfrm>
          <a:prstGeom prst="rect">
            <a:avLst/>
          </a:prstGeom>
        </p:spPr>
      </p:pic>
      <p:sp>
        <p:nvSpPr>
          <p:cNvPr id="9" name="文本框 8"/>
          <p:cNvSpPr txBox="1"/>
          <p:nvPr/>
        </p:nvSpPr>
        <p:spPr>
          <a:xfrm>
            <a:off x="408608" y="4147457"/>
            <a:ext cx="473135" cy="461665"/>
          </a:xfrm>
          <a:prstGeom prst="rect">
            <a:avLst/>
          </a:prstGeom>
          <a:noFill/>
        </p:spPr>
        <p:txBody>
          <a:bodyPr wrap="square" rtlCol="0">
            <a:spAutoFit/>
          </a:bodyPr>
          <a:lstStyle/>
          <a:p>
            <a:r>
              <a:rPr kumimoji="1" lang="en-US" altLang="zh-CN" sz="2400" dirty="0" smtClean="0">
                <a:latin typeface="Microsoft YaHei" charset="-122"/>
                <a:ea typeface="Microsoft YaHei" charset="-122"/>
                <a:cs typeface="Microsoft YaHei" charset="-122"/>
              </a:rPr>
              <a:t>C</a:t>
            </a:r>
            <a:endParaRPr kumimoji="1" lang="zh-CN" altLang="en-US" sz="2400" dirty="0">
              <a:latin typeface="Microsoft YaHei" charset="-122"/>
              <a:ea typeface="Microsoft YaHei" charset="-122"/>
              <a:cs typeface="Microsoft YaHei" charset="-122"/>
            </a:endParaRPr>
          </a:p>
        </p:txBody>
      </p:sp>
      <p:pic>
        <p:nvPicPr>
          <p:cNvPr id="10" name="图片 9"/>
          <p:cNvPicPr>
            <a:picLocks noChangeAspect="1"/>
          </p:cNvPicPr>
          <p:nvPr/>
        </p:nvPicPr>
        <p:blipFill>
          <a:blip r:embed="rId5"/>
          <a:stretch>
            <a:fillRect/>
          </a:stretch>
        </p:blipFill>
        <p:spPr>
          <a:xfrm>
            <a:off x="881743" y="4662714"/>
            <a:ext cx="5696174" cy="1509486"/>
          </a:xfrm>
          <a:prstGeom prst="rect">
            <a:avLst/>
          </a:prstGeom>
        </p:spPr>
      </p:pic>
      <p:sp>
        <p:nvSpPr>
          <p:cNvPr id="11" name="文本框 10"/>
          <p:cNvSpPr txBox="1"/>
          <p:nvPr/>
        </p:nvSpPr>
        <p:spPr>
          <a:xfrm>
            <a:off x="6781409" y="4147457"/>
            <a:ext cx="473135" cy="461665"/>
          </a:xfrm>
          <a:prstGeom prst="rect">
            <a:avLst/>
          </a:prstGeom>
          <a:noFill/>
        </p:spPr>
        <p:txBody>
          <a:bodyPr wrap="square" rtlCol="0">
            <a:spAutoFit/>
          </a:bodyPr>
          <a:lstStyle/>
          <a:p>
            <a:r>
              <a:rPr kumimoji="1" lang="en-US" altLang="zh-CN" sz="2400" dirty="0" smtClean="0">
                <a:latin typeface="Microsoft YaHei" charset="-122"/>
                <a:ea typeface="Microsoft YaHei" charset="-122"/>
                <a:cs typeface="Microsoft YaHei" charset="-122"/>
              </a:rPr>
              <a:t>D</a:t>
            </a:r>
            <a:endParaRPr kumimoji="1" lang="zh-CN" altLang="en-US" sz="2400" dirty="0">
              <a:latin typeface="Microsoft YaHei" charset="-122"/>
              <a:ea typeface="Microsoft YaHei" charset="-122"/>
              <a:cs typeface="Microsoft YaHei" charset="-122"/>
            </a:endParaRPr>
          </a:p>
        </p:txBody>
      </p:sp>
      <p:pic>
        <p:nvPicPr>
          <p:cNvPr id="12" name="图片 11"/>
          <p:cNvPicPr>
            <a:picLocks noChangeAspect="1"/>
          </p:cNvPicPr>
          <p:nvPr/>
        </p:nvPicPr>
        <p:blipFill>
          <a:blip r:embed="rId6"/>
          <a:stretch>
            <a:fillRect/>
          </a:stretch>
        </p:blipFill>
        <p:spPr>
          <a:xfrm>
            <a:off x="7542349" y="4662714"/>
            <a:ext cx="3770237" cy="1559121"/>
          </a:xfrm>
          <a:prstGeom prst="rect">
            <a:avLst/>
          </a:prstGeom>
        </p:spPr>
      </p:pic>
    </p:spTree>
    <p:extLst>
      <p:ext uri="{BB962C8B-B14F-4D97-AF65-F5344CB8AC3E}">
        <p14:creationId xmlns:p14="http://schemas.microsoft.com/office/powerpoint/2010/main" val="983640046"/>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1"/>
            <a:ext cx="10474053" cy="2300019"/>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8</a:t>
            </a:r>
            <a:r>
              <a:rPr lang="zh-CN" altLang="en-US" sz="2400" b="0" dirty="0" smtClean="0">
                <a:solidFill>
                  <a:schemeClr val="tx1"/>
                </a:solidFill>
                <a:latin typeface="黑体" panose="02010609060101010101" pitchFamily="49" charset="-122"/>
                <a:ea typeface="黑体" panose="02010609060101010101" pitchFamily="49" charset="-122"/>
              </a:rPr>
              <a:t>、下图</a:t>
            </a:r>
            <a:r>
              <a:rPr lang="zh-CN" altLang="en-US" sz="2400" b="0" dirty="0">
                <a:solidFill>
                  <a:schemeClr val="tx1"/>
                </a:solidFill>
                <a:latin typeface="黑体" panose="02010609060101010101" pitchFamily="49" charset="-122"/>
                <a:ea typeface="黑体" panose="02010609060101010101" pitchFamily="49" charset="-122"/>
              </a:rPr>
              <a:t>为曼彻斯特编码和差分曼彻斯特编码的脉冲波形，试给出对应的比特串（假定差分曼彻斯特编码的初始信号为</a:t>
            </a:r>
            <a:r>
              <a:rPr lang="zh-CN" altLang="en-US" sz="2400" b="0" dirty="0">
                <a:solidFill>
                  <a:srgbClr val="FF0000"/>
                </a:solidFill>
                <a:latin typeface="黑体" panose="02010609060101010101" pitchFamily="49" charset="-122"/>
                <a:ea typeface="黑体" panose="02010609060101010101" pitchFamily="49" charset="-122"/>
              </a:rPr>
              <a:t>高电平</a:t>
            </a:r>
            <a:r>
              <a:rPr lang="zh-CN" altLang="en-US" sz="2400" b="0" dirty="0" smtClean="0">
                <a:solidFill>
                  <a:schemeClr val="tx1"/>
                </a:solidFill>
                <a:latin typeface="黑体" panose="02010609060101010101" pitchFamily="49" charset="-122"/>
                <a:ea typeface="黑体" panose="02010609060101010101" pitchFamily="49" charset="-122"/>
              </a:rPr>
              <a:t>）。</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r>
              <a:rPr lang="en-US" altLang="zh-CN" sz="2400" b="0" dirty="0" smtClean="0">
                <a:solidFill>
                  <a:schemeClr val="bg1"/>
                </a:solidFill>
                <a:latin typeface="黑体" panose="02010609060101010101" pitchFamily="49" charset="-122"/>
                <a:ea typeface="黑体" panose="02010609060101010101" pitchFamily="49" charset="-122"/>
                <a:sym typeface="+mn-ea"/>
              </a:rPr>
              <a:t>0</a:t>
            </a:r>
            <a:r>
              <a:rPr lang="zh-CN" altLang="en-US" sz="2400" b="0" dirty="0" smtClean="0">
                <a:solidFill>
                  <a:schemeClr val="bg1"/>
                </a:solidFill>
                <a:latin typeface="黑体" panose="02010609060101010101" pitchFamily="49" charset="-122"/>
                <a:ea typeface="黑体" panose="02010609060101010101" pitchFamily="49" charset="-122"/>
                <a:sym typeface="+mn-ea"/>
              </a:rPr>
              <a:t>：负到正</a:t>
            </a:r>
            <a:endParaRPr lang="en-US" altLang="zh-CN" sz="2400" b="0" dirty="0" smtClean="0">
              <a:solidFill>
                <a:schemeClr val="bg1"/>
              </a:solidFill>
              <a:latin typeface="黑体" panose="02010609060101010101" pitchFamily="49" charset="-122"/>
              <a:ea typeface="黑体" panose="02010609060101010101" pitchFamily="49" charset="-122"/>
              <a:sym typeface="+mn-ea"/>
            </a:endParaRPr>
          </a:p>
          <a:p>
            <a:pPr>
              <a:lnSpc>
                <a:spcPct val="150000"/>
              </a:lnSpc>
            </a:pPr>
            <a:r>
              <a:rPr lang="en-US" altLang="zh-CN" sz="2400" b="0" dirty="0" smtClean="0">
                <a:solidFill>
                  <a:schemeClr val="bg1"/>
                </a:solidFill>
                <a:latin typeface="黑体" panose="02010609060101010101" pitchFamily="49" charset="-122"/>
                <a:ea typeface="黑体" panose="02010609060101010101" pitchFamily="49" charset="-122"/>
                <a:sym typeface="+mn-ea"/>
              </a:rPr>
              <a:t>1</a:t>
            </a:r>
            <a:r>
              <a:rPr lang="zh-CN" altLang="en-US" sz="2400" b="0" dirty="0" smtClean="0">
                <a:solidFill>
                  <a:schemeClr val="bg1"/>
                </a:solidFill>
                <a:latin typeface="黑体" panose="02010609060101010101" pitchFamily="49" charset="-122"/>
                <a:ea typeface="黑体" panose="02010609060101010101" pitchFamily="49" charset="-122"/>
                <a:sym typeface="+mn-ea"/>
              </a:rPr>
              <a:t>：正到负</a:t>
            </a:r>
            <a:endParaRPr lang="en-US" altLang="zh-CN" sz="2400" b="0" dirty="0">
              <a:solidFill>
                <a:schemeClr val="bg1"/>
              </a:solidFill>
              <a:latin typeface="黑体" panose="02010609060101010101" pitchFamily="49" charset="-122"/>
              <a:ea typeface="黑体" panose="02010609060101010101" pitchFamily="49" charset="-122"/>
              <a:sym typeface="+mn-ea"/>
            </a:endParaRPr>
          </a:p>
        </p:txBody>
      </p:sp>
      <p:pic>
        <p:nvPicPr>
          <p:cNvPr id="2" name="图片 1"/>
          <p:cNvPicPr>
            <a:picLocks noChangeAspect="1"/>
          </p:cNvPicPr>
          <p:nvPr/>
        </p:nvPicPr>
        <p:blipFill>
          <a:blip r:embed="rId3"/>
          <a:stretch>
            <a:fillRect/>
          </a:stretch>
        </p:blipFill>
        <p:spPr>
          <a:xfrm>
            <a:off x="6159078" y="2830429"/>
            <a:ext cx="4340194" cy="3732567"/>
          </a:xfrm>
          <a:prstGeom prst="rect">
            <a:avLst/>
          </a:prstGeom>
        </p:spPr>
      </p:pic>
    </p:spTree>
    <p:extLst>
      <p:ext uri="{BB962C8B-B14F-4D97-AF65-F5344CB8AC3E}">
        <p14:creationId xmlns:p14="http://schemas.microsoft.com/office/powerpoint/2010/main" val="8966750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1"/>
            <a:ext cx="10474053" cy="4994235"/>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8</a:t>
            </a:r>
            <a:r>
              <a:rPr lang="zh-CN" altLang="en-US" sz="2400" b="0" dirty="0" smtClean="0">
                <a:solidFill>
                  <a:schemeClr val="tx1"/>
                </a:solidFill>
                <a:latin typeface="黑体" panose="02010609060101010101" pitchFamily="49" charset="-122"/>
                <a:ea typeface="黑体" panose="02010609060101010101" pitchFamily="49" charset="-122"/>
              </a:rPr>
              <a:t>、下图</a:t>
            </a:r>
            <a:r>
              <a:rPr lang="zh-CN" altLang="en-US" sz="2400" b="0" dirty="0">
                <a:solidFill>
                  <a:schemeClr val="tx1"/>
                </a:solidFill>
                <a:latin typeface="黑体" panose="02010609060101010101" pitchFamily="49" charset="-122"/>
                <a:ea typeface="黑体" panose="02010609060101010101" pitchFamily="49" charset="-122"/>
              </a:rPr>
              <a:t>为曼彻斯特编码和差分曼彻斯特编码的脉冲波形，试给出对应的比特串（假定差分曼彻斯特编码的初始信号为</a:t>
            </a:r>
            <a:r>
              <a:rPr lang="zh-CN" altLang="en-US" sz="2400" b="0" dirty="0">
                <a:solidFill>
                  <a:srgbClr val="FF0000"/>
                </a:solidFill>
                <a:latin typeface="黑体" panose="02010609060101010101" pitchFamily="49" charset="-122"/>
                <a:ea typeface="黑体" panose="02010609060101010101" pitchFamily="49" charset="-122"/>
              </a:rPr>
              <a:t>高电平</a:t>
            </a:r>
            <a:r>
              <a:rPr lang="zh-CN" altLang="en-US" sz="2400" b="0" dirty="0" smtClean="0">
                <a:solidFill>
                  <a:schemeClr val="tx1"/>
                </a:solidFill>
                <a:latin typeface="黑体" panose="02010609060101010101" pitchFamily="49" charset="-122"/>
                <a:ea typeface="黑体" panose="02010609060101010101" pitchFamily="49" charset="-122"/>
              </a:rPr>
              <a:t>）。</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sym typeface="+mn-ea"/>
              </a:rPr>
              <a:t>0</a:t>
            </a:r>
            <a:r>
              <a:rPr lang="zh-CN" altLang="en-US" sz="2400" b="0" dirty="0" smtClean="0">
                <a:solidFill>
                  <a:schemeClr val="tx1"/>
                </a:solidFill>
                <a:latin typeface="黑体" panose="02010609060101010101" pitchFamily="49" charset="-122"/>
                <a:ea typeface="黑体" panose="02010609060101010101" pitchFamily="49" charset="-122"/>
                <a:sym typeface="+mn-ea"/>
              </a:rPr>
              <a:t>：负到正</a:t>
            </a:r>
            <a:endParaRPr lang="en-US" altLang="zh-CN" sz="2400" b="0" dirty="0" smtClean="0">
              <a:solidFill>
                <a:schemeClr val="tx1"/>
              </a:solidFill>
              <a:latin typeface="黑体" panose="02010609060101010101" pitchFamily="49" charset="-122"/>
              <a:ea typeface="黑体" panose="02010609060101010101" pitchFamily="49" charset="-122"/>
              <a:sym typeface="+mn-ea"/>
            </a:endParaRPr>
          </a:p>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sym typeface="+mn-ea"/>
              </a:rPr>
              <a:t>1</a:t>
            </a:r>
            <a:r>
              <a:rPr lang="zh-CN" altLang="en-US" sz="2400" b="0" dirty="0" smtClean="0">
                <a:solidFill>
                  <a:schemeClr val="tx1"/>
                </a:solidFill>
                <a:latin typeface="黑体" panose="02010609060101010101" pitchFamily="49" charset="-122"/>
                <a:ea typeface="黑体" panose="02010609060101010101" pitchFamily="49" charset="-122"/>
                <a:sym typeface="+mn-ea"/>
              </a:rPr>
              <a:t>：正到负</a:t>
            </a:r>
            <a:endParaRPr lang="en-US" altLang="zh-CN" sz="2400" b="0" dirty="0" smtClean="0">
              <a:solidFill>
                <a:schemeClr val="tx1"/>
              </a:solidFill>
              <a:latin typeface="黑体" panose="02010609060101010101" pitchFamily="49" charset="-122"/>
              <a:ea typeface="黑体" panose="02010609060101010101" pitchFamily="49" charset="-122"/>
              <a:sym typeface="+mn-ea"/>
            </a:endParaRPr>
          </a:p>
          <a:p>
            <a:pPr>
              <a:lnSpc>
                <a:spcPct val="150000"/>
              </a:lnSpc>
            </a:pPr>
            <a:r>
              <a:rPr lang="zh-CN" altLang="en-US" sz="2400" b="0" dirty="0" smtClean="0">
                <a:solidFill>
                  <a:schemeClr val="tx1"/>
                </a:solidFill>
                <a:latin typeface="黑体" panose="02010609060101010101" pitchFamily="49" charset="-122"/>
                <a:ea typeface="黑体" panose="02010609060101010101" pitchFamily="49" charset="-122"/>
                <a:sym typeface="+mn-ea"/>
              </a:rPr>
              <a:t>解</a:t>
            </a:r>
            <a:r>
              <a:rPr lang="zh-CN" altLang="en-US" sz="2400" b="0" dirty="0" smtClean="0">
                <a:solidFill>
                  <a:schemeClr val="tx1"/>
                </a:solidFill>
                <a:latin typeface="黑体" panose="02010609060101010101" pitchFamily="49" charset="-122"/>
                <a:ea typeface="黑体" panose="02010609060101010101" pitchFamily="49" charset="-122"/>
                <a:sym typeface="+mn-ea"/>
              </a:rPr>
              <a:t>：曼彻斯特编码对应</a:t>
            </a:r>
            <a:r>
              <a:rPr lang="zh-CN" altLang="en-US" sz="2400" b="0" dirty="0" smtClean="0">
                <a:solidFill>
                  <a:schemeClr val="tx1"/>
                </a:solidFill>
                <a:latin typeface="黑体" panose="02010609060101010101" pitchFamily="49" charset="-122"/>
                <a:ea typeface="黑体" panose="02010609060101010101" pitchFamily="49" charset="-122"/>
                <a:sym typeface="+mn-ea"/>
              </a:rPr>
              <a:t>的比特串</a:t>
            </a:r>
            <a:r>
              <a:rPr lang="zh-CN" altLang="en-US" sz="2400" b="0" dirty="0" smtClean="0">
                <a:solidFill>
                  <a:schemeClr val="tx1"/>
                </a:solidFill>
                <a:latin typeface="黑体" panose="02010609060101010101" pitchFamily="49" charset="-122"/>
                <a:ea typeface="黑体" panose="02010609060101010101" pitchFamily="49" charset="-122"/>
                <a:sym typeface="+mn-ea"/>
              </a:rPr>
              <a:t>：</a:t>
            </a:r>
            <a:endParaRPr lang="en-US" altLang="zh-CN" sz="2400" b="0" dirty="0" smtClean="0">
              <a:solidFill>
                <a:schemeClr val="tx1"/>
              </a:solidFill>
              <a:latin typeface="黑体" panose="02010609060101010101" pitchFamily="49" charset="-122"/>
              <a:ea typeface="黑体" panose="02010609060101010101" pitchFamily="49" charset="-122"/>
              <a:sym typeface="+mn-ea"/>
            </a:endParaRP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sym typeface="+mn-ea"/>
              </a:rPr>
              <a:t> </a:t>
            </a:r>
            <a:r>
              <a:rPr lang="zh-CN" altLang="en-US" sz="2400" b="0" dirty="0" smtClean="0">
                <a:solidFill>
                  <a:schemeClr val="tx1"/>
                </a:solidFill>
                <a:latin typeface="黑体" panose="02010609060101010101" pitchFamily="49" charset="-122"/>
                <a:ea typeface="黑体" panose="02010609060101010101" pitchFamily="49" charset="-122"/>
                <a:sym typeface="+mn-ea"/>
              </a:rPr>
              <a:t>    </a:t>
            </a:r>
            <a:r>
              <a:rPr lang="en-US" altLang="zh-CN" sz="2400" b="0" dirty="0" smtClean="0">
                <a:solidFill>
                  <a:schemeClr val="tx1"/>
                </a:solidFill>
                <a:latin typeface="黑体" panose="02010609060101010101" pitchFamily="49" charset="-122"/>
                <a:ea typeface="黑体" panose="02010609060101010101" pitchFamily="49" charset="-122"/>
                <a:sym typeface="+mn-ea"/>
              </a:rPr>
              <a:t>01100011</a:t>
            </a:r>
          </a:p>
          <a:p>
            <a:pPr>
              <a:lnSpc>
                <a:spcPct val="150000"/>
              </a:lnSpc>
            </a:pPr>
            <a:r>
              <a:rPr lang="zh-CN" altLang="en-US" sz="2400" b="0" dirty="0" smtClean="0">
                <a:solidFill>
                  <a:schemeClr val="tx1"/>
                </a:solidFill>
                <a:latin typeface="黑体" panose="02010609060101010101" pitchFamily="49" charset="-122"/>
                <a:ea typeface="黑体" panose="02010609060101010101" pitchFamily="49" charset="-122"/>
                <a:sym typeface="+mn-ea"/>
              </a:rPr>
              <a:t>差分曼彻斯特编码对应的比特串：</a:t>
            </a:r>
            <a:endParaRPr lang="en-US" altLang="zh-CN" sz="2400" b="0" dirty="0" smtClean="0">
              <a:solidFill>
                <a:schemeClr val="tx1"/>
              </a:solidFill>
              <a:latin typeface="黑体" panose="02010609060101010101" pitchFamily="49" charset="-122"/>
              <a:ea typeface="黑体" panose="02010609060101010101" pitchFamily="49" charset="-122"/>
              <a:sym typeface="+mn-ea"/>
            </a:endParaRPr>
          </a:p>
          <a:p>
            <a:pPr>
              <a:lnSpc>
                <a:spcPct val="150000"/>
              </a:lnSpc>
            </a:pPr>
            <a:r>
              <a:rPr lang="zh-CN" altLang="en-US" sz="2400" b="0" dirty="0">
                <a:solidFill>
                  <a:schemeClr val="tx1"/>
                </a:solidFill>
                <a:latin typeface="黑体" panose="02010609060101010101" pitchFamily="49" charset="-122"/>
                <a:ea typeface="黑体" panose="02010609060101010101" pitchFamily="49" charset="-122"/>
                <a:sym typeface="+mn-ea"/>
              </a:rPr>
              <a:t> </a:t>
            </a:r>
            <a:r>
              <a:rPr lang="zh-CN" altLang="en-US" sz="2400" b="0" dirty="0" smtClean="0">
                <a:solidFill>
                  <a:schemeClr val="tx1"/>
                </a:solidFill>
                <a:latin typeface="黑体" panose="02010609060101010101" pitchFamily="49" charset="-122"/>
                <a:ea typeface="黑体" panose="02010609060101010101" pitchFamily="49" charset="-122"/>
                <a:sym typeface="+mn-ea"/>
              </a:rPr>
              <a:t>    </a:t>
            </a:r>
            <a:r>
              <a:rPr lang="fi-FI" altLang="zh-CN" sz="2400" b="0" dirty="0" smtClean="0">
                <a:solidFill>
                  <a:schemeClr val="tx1"/>
                </a:solidFill>
                <a:latin typeface="黑体" panose="02010609060101010101" pitchFamily="49" charset="-122"/>
                <a:ea typeface="黑体" panose="02010609060101010101" pitchFamily="49" charset="-122"/>
                <a:sym typeface="+mn-ea"/>
              </a:rPr>
              <a:t>01011010</a:t>
            </a: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pic>
        <p:nvPicPr>
          <p:cNvPr id="2" name="图片 1"/>
          <p:cNvPicPr>
            <a:picLocks noChangeAspect="1"/>
          </p:cNvPicPr>
          <p:nvPr/>
        </p:nvPicPr>
        <p:blipFill>
          <a:blip r:embed="rId3"/>
          <a:stretch>
            <a:fillRect/>
          </a:stretch>
        </p:blipFill>
        <p:spPr>
          <a:xfrm>
            <a:off x="6159078" y="2830429"/>
            <a:ext cx="4340194" cy="3732567"/>
          </a:xfrm>
          <a:prstGeom prst="rect">
            <a:avLst/>
          </a:prstGeom>
        </p:spPr>
      </p:pic>
    </p:spTree>
    <p:extLst>
      <p:ext uri="{BB962C8B-B14F-4D97-AF65-F5344CB8AC3E}">
        <p14:creationId xmlns:p14="http://schemas.microsoft.com/office/powerpoint/2010/main" val="19903870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075823" y="285750"/>
            <a:ext cx="1603209" cy="1603209"/>
          </a:xfrm>
          <a:prstGeom prst="rect">
            <a:avLst/>
          </a:prstGeom>
        </p:spPr>
      </p:pic>
      <p:sp>
        <p:nvSpPr>
          <p:cNvPr id="7" name="矩形 6"/>
          <p:cNvSpPr/>
          <p:nvPr/>
        </p:nvSpPr>
        <p:spPr>
          <a:xfrm>
            <a:off x="1075823" y="1888959"/>
            <a:ext cx="10506577" cy="3416320"/>
          </a:xfrm>
          <a:prstGeom prst="rect">
            <a:avLst/>
          </a:prstGeom>
        </p:spPr>
        <p:txBody>
          <a:bodyPr wrap="square">
            <a:spAutoFit/>
          </a:bodyPr>
          <a:lstStyle/>
          <a:p>
            <a:pPr>
              <a:lnSpc>
                <a:spcPct val="150000"/>
              </a:lnSpc>
            </a:pP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、在</a:t>
            </a:r>
            <a:r>
              <a:rPr lang="zh-CN" altLang="en-US" sz="2400" dirty="0">
                <a:latin typeface="Microsoft YaHei" charset="-122"/>
                <a:ea typeface="Microsoft YaHei" charset="-122"/>
                <a:cs typeface="Microsoft YaHei" charset="-122"/>
              </a:rPr>
              <a:t>通信过程中，信息的载体</a:t>
            </a:r>
            <a:r>
              <a:rPr lang="zh-CN" altLang="en-US" sz="2400" dirty="0" smtClean="0">
                <a:latin typeface="Microsoft YaHei" charset="-122"/>
                <a:ea typeface="Microsoft YaHei" charset="-122"/>
                <a:cs typeface="Microsoft YaHei" charset="-122"/>
              </a:rPr>
              <a:t>是（</a:t>
            </a:r>
            <a:r>
              <a:rPr lang="zh-CN" altLang="en-US" sz="2400" dirty="0" smtClean="0">
                <a:solidFill>
                  <a:srgbClr val="FF0000"/>
                </a:solidFill>
                <a:latin typeface="Microsoft YaHei" charset="-122"/>
                <a:ea typeface="Microsoft YaHei" charset="-122"/>
                <a:cs typeface="Microsoft YaHei" charset="-122"/>
              </a:rPr>
              <a:t>信号</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、通常，将人类能够感知的描述称为</a:t>
            </a:r>
            <a:r>
              <a:rPr lang="zh-CN" altLang="en-US" sz="2400" dirty="0" smtClean="0">
                <a:latin typeface="Microsoft YaHei" charset="-122"/>
                <a:ea typeface="Microsoft YaHei" charset="-122"/>
                <a:cs typeface="Microsoft YaHei" charset="-122"/>
              </a:rPr>
              <a:t>（</a:t>
            </a:r>
            <a:r>
              <a:rPr lang="zh-CN" altLang="en-US" sz="2400" dirty="0" smtClean="0">
                <a:solidFill>
                  <a:srgbClr val="FF0000"/>
                </a:solidFill>
                <a:latin typeface="Microsoft YaHei" charset="-122"/>
                <a:ea typeface="Microsoft YaHei" charset="-122"/>
                <a:cs typeface="Microsoft YaHei" charset="-122"/>
              </a:rPr>
              <a:t>消息</a:t>
            </a:r>
            <a:r>
              <a:rPr lang="zh-CN" altLang="en-US" sz="2400" dirty="0" smtClean="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，比如眼睛能看到文字和图像，耳朵能听到声音等</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3</a:t>
            </a:r>
            <a:r>
              <a:rPr lang="zh-CN" altLang="en-US" sz="2400" dirty="0" smtClean="0">
                <a:latin typeface="Microsoft YaHei" charset="-122"/>
                <a:ea typeface="Microsoft YaHei" charset="-122"/>
                <a:cs typeface="Microsoft YaHei" charset="-122"/>
              </a:rPr>
              <a:t>、（</a:t>
            </a:r>
            <a:r>
              <a:rPr lang="zh-CN" altLang="en-US" sz="2400" dirty="0" smtClean="0">
                <a:solidFill>
                  <a:srgbClr val="FF0000"/>
                </a:solidFill>
                <a:latin typeface="Microsoft YaHei" charset="-122"/>
                <a:ea typeface="Microsoft YaHei" charset="-122"/>
                <a:cs typeface="Microsoft YaHei" charset="-122"/>
              </a:rPr>
              <a:t>通信</a:t>
            </a:r>
            <a:r>
              <a:rPr lang="zh-CN" altLang="en-US" sz="2400" dirty="0" smtClean="0">
                <a:latin typeface="Microsoft YaHei" charset="-122"/>
                <a:ea typeface="Microsoft YaHei" charset="-122"/>
                <a:cs typeface="Microsoft YaHei" charset="-122"/>
              </a:rPr>
              <a:t>）的</a:t>
            </a:r>
            <a:r>
              <a:rPr lang="zh-CN" altLang="en-US" sz="2400" dirty="0">
                <a:latin typeface="Microsoft YaHei" charset="-122"/>
                <a:ea typeface="Microsoft YaHei" charset="-122"/>
                <a:cs typeface="Microsoft YaHei" charset="-122"/>
              </a:rPr>
              <a:t>本质就是在一点精确或近似地再生另一点的信息</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4</a:t>
            </a:r>
            <a:r>
              <a:rPr lang="zh-CN" altLang="en-US" sz="2400" dirty="0" smtClean="0">
                <a:latin typeface="Microsoft YaHei" charset="-122"/>
                <a:ea typeface="Microsoft YaHei" charset="-122"/>
                <a:cs typeface="Microsoft YaHei" charset="-122"/>
              </a:rPr>
              <a:t>、（</a:t>
            </a:r>
            <a:r>
              <a:rPr lang="zh-CN" altLang="en-US" sz="2400" dirty="0" smtClean="0">
                <a:solidFill>
                  <a:srgbClr val="FF0000"/>
                </a:solidFill>
                <a:latin typeface="Microsoft YaHei" charset="-122"/>
                <a:ea typeface="Microsoft YaHei" charset="-122"/>
                <a:cs typeface="Microsoft YaHei" charset="-122"/>
              </a:rPr>
              <a:t>数据</a:t>
            </a:r>
            <a:r>
              <a:rPr lang="zh-CN" altLang="en-US" sz="2400" dirty="0" smtClean="0">
                <a:latin typeface="Microsoft YaHei" charset="-122"/>
                <a:ea typeface="Microsoft YaHei" charset="-122"/>
                <a:cs typeface="Microsoft YaHei" charset="-122"/>
              </a:rPr>
              <a:t>）是</a:t>
            </a:r>
            <a:r>
              <a:rPr lang="zh-CN" altLang="en-US" sz="2400" dirty="0">
                <a:latin typeface="Microsoft YaHei" charset="-122"/>
                <a:ea typeface="Microsoft YaHei" charset="-122"/>
                <a:cs typeface="Microsoft YaHei" charset="-122"/>
              </a:rPr>
              <a:t>对客观事物的性质状态以及相互关系等进行记载的符号及其组合，通常可以是数字、文字、图像等。</a:t>
            </a:r>
          </a:p>
        </p:txBody>
      </p:sp>
    </p:spTree>
    <p:extLst>
      <p:ext uri="{BB962C8B-B14F-4D97-AF65-F5344CB8AC3E}">
        <p14:creationId xmlns:p14="http://schemas.microsoft.com/office/powerpoint/2010/main" val="4410282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6.1 </a:t>
            </a:r>
            <a:r>
              <a:rPr lang="zh-CN" altLang="en-US" sz="2800" b="1" dirty="0">
                <a:latin typeface="黑体" panose="02010609060101010101" pitchFamily="49" charset="-122"/>
                <a:ea typeface="黑体" panose="02010609060101010101" pitchFamily="49" charset="-122"/>
                <a:sym typeface="+mn-ea"/>
              </a:rPr>
              <a:t>数据通信基础</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：数据通信系统模型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pSp>
        <p:nvGrpSpPr>
          <p:cNvPr id="21" name="组合 20"/>
          <p:cNvGrpSpPr/>
          <p:nvPr/>
        </p:nvGrpSpPr>
        <p:grpSpPr>
          <a:xfrm>
            <a:off x="0" y="1356334"/>
            <a:ext cx="563526" cy="4145333"/>
            <a:chOff x="0" y="267176"/>
            <a:chExt cx="563526" cy="4145333"/>
          </a:xfrm>
        </p:grpSpPr>
        <p:sp>
          <p:nvSpPr>
            <p:cNvPr id="22" name="矩形 21"/>
            <p:cNvSpPr/>
            <p:nvPr/>
          </p:nvSpPr>
          <p:spPr>
            <a:xfrm>
              <a:off x="0" y="267176"/>
              <a:ext cx="563526" cy="205072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数据通信基本概念</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23" name="矩形 22"/>
            <p:cNvSpPr/>
            <p:nvPr/>
          </p:nvSpPr>
          <p:spPr>
            <a:xfrm>
              <a:off x="0" y="2339160"/>
              <a:ext cx="563526" cy="207334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数据通信系统模型</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9573" y="2903779"/>
            <a:ext cx="9239250"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6.1 </a:t>
            </a:r>
            <a:r>
              <a:rPr lang="zh-CN" altLang="en-US" sz="2800" b="1" dirty="0">
                <a:latin typeface="黑体" panose="02010609060101010101" pitchFamily="49" charset="-122"/>
                <a:ea typeface="黑体" panose="02010609060101010101" pitchFamily="49" charset="-122"/>
                <a:sym typeface="+mn-ea"/>
              </a:rPr>
              <a:t>数据通信基础</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：数据通信系统模型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81057"/>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一、数据通信系统的构成</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通信系统的一般模型</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：六个部分</a:t>
            </a:r>
            <a:endParaRPr lang="en-US" altLang="zh-CN" sz="2400" dirty="0" smtClean="0">
              <a:latin typeface="Microsoft YaHei" charset="-122"/>
              <a:ea typeface="Microsoft YaHei" charset="-122"/>
              <a:cs typeface="Microsoft YaHei" charset="-122"/>
            </a:endParaRPr>
          </a:p>
        </p:txBody>
      </p:sp>
      <p:sp>
        <p:nvSpPr>
          <p:cNvPr id="19" name="TextBox 18"/>
          <p:cNvSpPr txBox="1"/>
          <p:nvPr/>
        </p:nvSpPr>
        <p:spPr>
          <a:xfrm>
            <a:off x="5189882" y="5374154"/>
            <a:ext cx="2212058" cy="499624"/>
          </a:xfrm>
          <a:prstGeom prst="rect">
            <a:avLst/>
          </a:prstGeom>
          <a:noFill/>
        </p:spPr>
        <p:txBody>
          <a:bodyPr wrap="square" rtlCol="0">
            <a:spAutoFit/>
          </a:bodyPr>
          <a:lstStyle/>
          <a:p>
            <a:pPr algn="ctr">
              <a:lnSpc>
                <a:spcPct val="150000"/>
              </a:lnSpc>
            </a:pPr>
            <a:r>
              <a:rPr lang="zh-CN" altLang="en-US" sz="2000" dirty="0" smtClean="0">
                <a:latin typeface="Microsoft YaHei" charset="-122"/>
                <a:ea typeface="Microsoft YaHei" charset="-122"/>
                <a:cs typeface="Microsoft YaHei" charset="-122"/>
              </a:rPr>
              <a:t>数据通信系统</a:t>
            </a:r>
            <a:endParaRPr lang="zh-CN" altLang="en-US" sz="2000" dirty="0">
              <a:latin typeface="Microsoft YaHei" charset="-122"/>
              <a:ea typeface="Microsoft YaHei" charset="-122"/>
              <a:cs typeface="Microsoft YaHei" charset="-122"/>
            </a:endParaRPr>
          </a:p>
        </p:txBody>
      </p:sp>
      <p:grpSp>
        <p:nvGrpSpPr>
          <p:cNvPr id="21" name="组合 20"/>
          <p:cNvGrpSpPr/>
          <p:nvPr/>
        </p:nvGrpSpPr>
        <p:grpSpPr>
          <a:xfrm>
            <a:off x="0" y="1356334"/>
            <a:ext cx="563526" cy="4145333"/>
            <a:chOff x="0" y="267176"/>
            <a:chExt cx="563526" cy="4145333"/>
          </a:xfrm>
        </p:grpSpPr>
        <p:sp>
          <p:nvSpPr>
            <p:cNvPr id="22" name="矩形 21"/>
            <p:cNvSpPr/>
            <p:nvPr/>
          </p:nvSpPr>
          <p:spPr>
            <a:xfrm>
              <a:off x="0" y="267176"/>
              <a:ext cx="563526" cy="205072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数据通信基本概念</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23" name="矩形 22"/>
            <p:cNvSpPr/>
            <p:nvPr/>
          </p:nvSpPr>
          <p:spPr>
            <a:xfrm>
              <a:off x="0" y="2339160"/>
              <a:ext cx="563526" cy="207334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数据通信系统模型</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pic>
        <p:nvPicPr>
          <p:cNvPr id="2" name="图片 1"/>
          <p:cNvPicPr>
            <a:picLocks noChangeAspect="1"/>
          </p:cNvPicPr>
          <p:nvPr/>
        </p:nvPicPr>
        <p:blipFill>
          <a:blip r:embed="rId4"/>
          <a:stretch>
            <a:fillRect/>
          </a:stretch>
        </p:blipFill>
        <p:spPr>
          <a:xfrm>
            <a:off x="1874565" y="2851765"/>
            <a:ext cx="8842692" cy="252238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6.1 </a:t>
            </a:r>
            <a:r>
              <a:rPr lang="zh-CN" altLang="en-US" sz="2800" b="1" dirty="0">
                <a:latin typeface="黑体" panose="02010609060101010101" pitchFamily="49" charset="-122"/>
                <a:ea typeface="黑体" panose="02010609060101010101" pitchFamily="49" charset="-122"/>
                <a:sym typeface="+mn-ea"/>
              </a:rPr>
              <a:t>数据通信基础</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：数据通信系统模型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81057"/>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一、数据通信系统的构成</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通信系统的一般模型</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：六个部分</a:t>
            </a:r>
            <a:endParaRPr lang="en-US" altLang="zh-CN" sz="2400" dirty="0" smtClean="0">
              <a:latin typeface="Microsoft YaHei" charset="-122"/>
              <a:ea typeface="Microsoft YaHei" charset="-122"/>
              <a:cs typeface="Microsoft YaHei" charset="-122"/>
            </a:endParaRPr>
          </a:p>
        </p:txBody>
      </p:sp>
      <p:grpSp>
        <p:nvGrpSpPr>
          <p:cNvPr id="21" name="组合 20"/>
          <p:cNvGrpSpPr/>
          <p:nvPr/>
        </p:nvGrpSpPr>
        <p:grpSpPr>
          <a:xfrm>
            <a:off x="0" y="1356334"/>
            <a:ext cx="563526" cy="4145333"/>
            <a:chOff x="0" y="267176"/>
            <a:chExt cx="563526" cy="4145333"/>
          </a:xfrm>
        </p:grpSpPr>
        <p:sp>
          <p:nvSpPr>
            <p:cNvPr id="22" name="矩形 21"/>
            <p:cNvSpPr/>
            <p:nvPr/>
          </p:nvSpPr>
          <p:spPr>
            <a:xfrm>
              <a:off x="0" y="267176"/>
              <a:ext cx="563526" cy="205072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数据通信基本概念</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23" name="矩形 22"/>
            <p:cNvSpPr/>
            <p:nvPr/>
          </p:nvSpPr>
          <p:spPr>
            <a:xfrm>
              <a:off x="0" y="2339160"/>
              <a:ext cx="563526" cy="207334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数据通信系统模型</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pic>
        <p:nvPicPr>
          <p:cNvPr id="2" name="图片 1"/>
          <p:cNvPicPr>
            <a:picLocks noChangeAspect="1"/>
          </p:cNvPicPr>
          <p:nvPr/>
        </p:nvPicPr>
        <p:blipFill>
          <a:blip r:embed="rId4"/>
          <a:stretch>
            <a:fillRect/>
          </a:stretch>
        </p:blipFill>
        <p:spPr>
          <a:xfrm>
            <a:off x="1874565" y="2851765"/>
            <a:ext cx="8842692" cy="2522389"/>
          </a:xfrm>
          <a:prstGeom prst="rect">
            <a:avLst/>
          </a:prstGeom>
        </p:spPr>
      </p:pic>
      <p:sp>
        <p:nvSpPr>
          <p:cNvPr id="6" name="矩形 5"/>
          <p:cNvSpPr/>
          <p:nvPr/>
        </p:nvSpPr>
        <p:spPr>
          <a:xfrm>
            <a:off x="1874565" y="5501667"/>
            <a:ext cx="5290231" cy="581057"/>
          </a:xfrm>
          <a:prstGeom prst="rect">
            <a:avLst/>
          </a:prstGeom>
        </p:spPr>
        <p:txBody>
          <a:bodyPr wrap="none">
            <a:spAutoFit/>
          </a:bodyPr>
          <a:lstStyle/>
          <a:p>
            <a:pPr>
              <a:lnSpc>
                <a:spcPct val="150000"/>
              </a:lnSpc>
            </a:pP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、信源：将消息转换为信号的设备。</a:t>
            </a:r>
          </a:p>
        </p:txBody>
      </p:sp>
      <p:sp>
        <p:nvSpPr>
          <p:cNvPr id="7" name="圆角矩形 6"/>
          <p:cNvSpPr/>
          <p:nvPr/>
        </p:nvSpPr>
        <p:spPr>
          <a:xfrm>
            <a:off x="1842481" y="3067671"/>
            <a:ext cx="1349898" cy="994611"/>
          </a:xfrm>
          <a:prstGeom prst="round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1497948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6.1 </a:t>
            </a:r>
            <a:r>
              <a:rPr lang="zh-CN" altLang="en-US" sz="2800" b="1" dirty="0">
                <a:latin typeface="黑体" panose="02010609060101010101" pitchFamily="49" charset="-122"/>
                <a:ea typeface="黑体" panose="02010609060101010101" pitchFamily="49" charset="-122"/>
                <a:sym typeface="+mn-ea"/>
              </a:rPr>
              <a:t>数据通信基础</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：数据通信系统模型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81057"/>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一、数据通信系统的构成</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通信系统的一般模型</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：六个部分</a:t>
            </a:r>
            <a:endParaRPr lang="en-US" altLang="zh-CN" sz="2400" dirty="0" smtClean="0">
              <a:latin typeface="Microsoft YaHei" charset="-122"/>
              <a:ea typeface="Microsoft YaHei" charset="-122"/>
              <a:cs typeface="Microsoft YaHei" charset="-122"/>
            </a:endParaRPr>
          </a:p>
        </p:txBody>
      </p:sp>
      <p:grpSp>
        <p:nvGrpSpPr>
          <p:cNvPr id="21" name="组合 20"/>
          <p:cNvGrpSpPr/>
          <p:nvPr/>
        </p:nvGrpSpPr>
        <p:grpSpPr>
          <a:xfrm>
            <a:off x="0" y="1356334"/>
            <a:ext cx="563526" cy="4145333"/>
            <a:chOff x="0" y="267176"/>
            <a:chExt cx="563526" cy="4145333"/>
          </a:xfrm>
        </p:grpSpPr>
        <p:sp>
          <p:nvSpPr>
            <p:cNvPr id="22" name="矩形 21"/>
            <p:cNvSpPr/>
            <p:nvPr/>
          </p:nvSpPr>
          <p:spPr>
            <a:xfrm>
              <a:off x="0" y="267176"/>
              <a:ext cx="563526" cy="205072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数据通信基本概念</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23" name="矩形 22"/>
            <p:cNvSpPr/>
            <p:nvPr/>
          </p:nvSpPr>
          <p:spPr>
            <a:xfrm>
              <a:off x="0" y="2339160"/>
              <a:ext cx="563526" cy="207334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数据通信系统模型</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pic>
        <p:nvPicPr>
          <p:cNvPr id="2" name="图片 1"/>
          <p:cNvPicPr>
            <a:picLocks noChangeAspect="1"/>
          </p:cNvPicPr>
          <p:nvPr/>
        </p:nvPicPr>
        <p:blipFill>
          <a:blip r:embed="rId4"/>
          <a:stretch>
            <a:fillRect/>
          </a:stretch>
        </p:blipFill>
        <p:spPr>
          <a:xfrm>
            <a:off x="1874565" y="2851765"/>
            <a:ext cx="8842692" cy="2522389"/>
          </a:xfrm>
          <a:prstGeom prst="rect">
            <a:avLst/>
          </a:prstGeom>
        </p:spPr>
      </p:pic>
      <p:sp>
        <p:nvSpPr>
          <p:cNvPr id="6" name="矩形 5"/>
          <p:cNvSpPr/>
          <p:nvPr/>
        </p:nvSpPr>
        <p:spPr>
          <a:xfrm>
            <a:off x="1874565" y="5501667"/>
            <a:ext cx="7752443" cy="1200329"/>
          </a:xfrm>
          <a:prstGeom prst="rect">
            <a:avLst/>
          </a:prstGeom>
        </p:spPr>
        <p:txBody>
          <a:bodyPr wrap="none">
            <a:spAutoFit/>
          </a:bodyPr>
          <a:lstStyle/>
          <a:p>
            <a:pPr>
              <a:lnSpc>
                <a:spcPct val="150000"/>
              </a:lnSpc>
            </a:pP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、发送设备：将信源产生的信号进行适当变换的装置</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    进行编码</a:t>
            </a:r>
            <a:r>
              <a:rPr lang="zh-CN" altLang="en-US" sz="2400" dirty="0">
                <a:latin typeface="Microsoft YaHei" charset="-122"/>
                <a:ea typeface="Microsoft YaHei" charset="-122"/>
                <a:cs typeface="Microsoft YaHei" charset="-122"/>
              </a:rPr>
              <a:t>和调制。</a:t>
            </a:r>
          </a:p>
        </p:txBody>
      </p:sp>
      <p:sp>
        <p:nvSpPr>
          <p:cNvPr id="7" name="圆角矩形 6"/>
          <p:cNvSpPr/>
          <p:nvPr/>
        </p:nvSpPr>
        <p:spPr>
          <a:xfrm>
            <a:off x="3719407" y="3083713"/>
            <a:ext cx="1349898" cy="994611"/>
          </a:xfrm>
          <a:prstGeom prst="round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5429487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62861" y="2691766"/>
            <a:ext cx="8466281" cy="934085"/>
            <a:chOff x="3988" y="4665"/>
            <a:chExt cx="11228" cy="1471"/>
          </a:xfrm>
        </p:grpSpPr>
        <p:sp>
          <p:nvSpPr>
            <p:cNvPr id="3" name="矩形 2"/>
            <p:cNvSpPr/>
            <p:nvPr/>
          </p:nvSpPr>
          <p:spPr>
            <a:xfrm>
              <a:off x="4756" y="4665"/>
              <a:ext cx="9687" cy="147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latin typeface="黑体" panose="02010609060101010101" pitchFamily="49" charset="-122"/>
                  <a:ea typeface="黑体" panose="02010609060101010101" pitchFamily="49" charset="-122"/>
                </a:rPr>
                <a:t>第</a:t>
              </a:r>
              <a:r>
                <a:rPr lang="en-US" altLang="zh-CN" sz="2800" b="1" dirty="0" smtClean="0">
                  <a:latin typeface="黑体" panose="02010609060101010101" pitchFamily="49" charset="-122"/>
                  <a:ea typeface="黑体" panose="02010609060101010101" pitchFamily="49" charset="-122"/>
                </a:rPr>
                <a:t>6</a:t>
              </a:r>
              <a:r>
                <a:rPr lang="zh-CN" altLang="en-US" sz="2800" b="1" dirty="0" smtClean="0">
                  <a:latin typeface="黑体" panose="02010609060101010101" pitchFamily="49" charset="-122"/>
                  <a:ea typeface="黑体" panose="02010609060101010101" pitchFamily="49" charset="-122"/>
                </a:rPr>
                <a:t>章：物理层</a:t>
              </a:r>
              <a:endParaRPr lang="zh-CN" altLang="en-US" sz="2800" b="1" dirty="0">
                <a:latin typeface="黑体" panose="02010609060101010101" pitchFamily="49" charset="-122"/>
                <a:ea typeface="黑体" panose="02010609060101010101" pitchFamily="49" charset="-122"/>
              </a:endParaRPr>
            </a:p>
          </p:txBody>
        </p:sp>
        <p:sp>
          <p:nvSpPr>
            <p:cNvPr id="4" name="矩形 3"/>
            <p:cNvSpPr/>
            <p:nvPr/>
          </p:nvSpPr>
          <p:spPr>
            <a:xfrm>
              <a:off x="4272" y="4665"/>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矩形 4"/>
            <p:cNvSpPr/>
            <p:nvPr/>
          </p:nvSpPr>
          <p:spPr>
            <a:xfrm>
              <a:off x="14443" y="4666"/>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 name="矩形 5"/>
            <p:cNvSpPr/>
            <p:nvPr/>
          </p:nvSpPr>
          <p:spPr>
            <a:xfrm>
              <a:off x="3988"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 name="矩形 6"/>
            <p:cNvSpPr/>
            <p:nvPr/>
          </p:nvSpPr>
          <p:spPr>
            <a:xfrm>
              <a:off x="15060"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6.1 </a:t>
            </a:r>
            <a:r>
              <a:rPr lang="zh-CN" altLang="en-US" sz="2800" b="1" dirty="0">
                <a:latin typeface="黑体" panose="02010609060101010101" pitchFamily="49" charset="-122"/>
                <a:ea typeface="黑体" panose="02010609060101010101" pitchFamily="49" charset="-122"/>
                <a:sym typeface="+mn-ea"/>
              </a:rPr>
              <a:t>数据通信基础</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：数据通信系统模型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81057"/>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一、数据通信系统的构成</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通信系统的一般模型</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：六个部分</a:t>
            </a:r>
            <a:endParaRPr lang="en-US" altLang="zh-CN" sz="2400" dirty="0" smtClean="0">
              <a:latin typeface="Microsoft YaHei" charset="-122"/>
              <a:ea typeface="Microsoft YaHei" charset="-122"/>
              <a:cs typeface="Microsoft YaHei" charset="-122"/>
            </a:endParaRPr>
          </a:p>
        </p:txBody>
      </p:sp>
      <p:grpSp>
        <p:nvGrpSpPr>
          <p:cNvPr id="21" name="组合 20"/>
          <p:cNvGrpSpPr/>
          <p:nvPr/>
        </p:nvGrpSpPr>
        <p:grpSpPr>
          <a:xfrm>
            <a:off x="0" y="1356334"/>
            <a:ext cx="563526" cy="4145333"/>
            <a:chOff x="0" y="267176"/>
            <a:chExt cx="563526" cy="4145333"/>
          </a:xfrm>
        </p:grpSpPr>
        <p:sp>
          <p:nvSpPr>
            <p:cNvPr id="22" name="矩形 21"/>
            <p:cNvSpPr/>
            <p:nvPr/>
          </p:nvSpPr>
          <p:spPr>
            <a:xfrm>
              <a:off x="0" y="267176"/>
              <a:ext cx="563526" cy="205072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数据通信基本概念</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23" name="矩形 22"/>
            <p:cNvSpPr/>
            <p:nvPr/>
          </p:nvSpPr>
          <p:spPr>
            <a:xfrm>
              <a:off x="0" y="2339160"/>
              <a:ext cx="563526" cy="207334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数据通信系统模型</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pic>
        <p:nvPicPr>
          <p:cNvPr id="2" name="图片 1"/>
          <p:cNvPicPr>
            <a:picLocks noChangeAspect="1"/>
          </p:cNvPicPr>
          <p:nvPr/>
        </p:nvPicPr>
        <p:blipFill>
          <a:blip r:embed="rId4"/>
          <a:stretch>
            <a:fillRect/>
          </a:stretch>
        </p:blipFill>
        <p:spPr>
          <a:xfrm>
            <a:off x="1874565" y="2851765"/>
            <a:ext cx="8842692" cy="2522389"/>
          </a:xfrm>
          <a:prstGeom prst="rect">
            <a:avLst/>
          </a:prstGeom>
        </p:spPr>
      </p:pic>
      <p:sp>
        <p:nvSpPr>
          <p:cNvPr id="6" name="矩形 5"/>
          <p:cNvSpPr/>
          <p:nvPr/>
        </p:nvSpPr>
        <p:spPr>
          <a:xfrm>
            <a:off x="1874565" y="5501667"/>
            <a:ext cx="4059125" cy="581057"/>
          </a:xfrm>
          <a:prstGeom prst="rect">
            <a:avLst/>
          </a:prstGeom>
        </p:spPr>
        <p:txBody>
          <a:bodyPr wrap="none">
            <a:spAutoFit/>
          </a:bodyPr>
          <a:lstStyle/>
          <a:p>
            <a:pPr>
              <a:lnSpc>
                <a:spcPct val="150000"/>
              </a:lnSpc>
            </a:pPr>
            <a:r>
              <a:rPr lang="en-US" altLang="zh-CN" sz="2400" dirty="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、信道：传输信号的媒介。</a:t>
            </a:r>
          </a:p>
        </p:txBody>
      </p:sp>
      <p:sp>
        <p:nvSpPr>
          <p:cNvPr id="7" name="圆角矩形 6"/>
          <p:cNvSpPr/>
          <p:nvPr/>
        </p:nvSpPr>
        <p:spPr>
          <a:xfrm>
            <a:off x="5596335" y="3083713"/>
            <a:ext cx="1349898" cy="994611"/>
          </a:xfrm>
          <a:prstGeom prst="round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15293544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6.1 </a:t>
            </a:r>
            <a:r>
              <a:rPr lang="zh-CN" altLang="en-US" sz="2800" b="1" dirty="0">
                <a:latin typeface="黑体" panose="02010609060101010101" pitchFamily="49" charset="-122"/>
                <a:ea typeface="黑体" panose="02010609060101010101" pitchFamily="49" charset="-122"/>
                <a:sym typeface="+mn-ea"/>
              </a:rPr>
              <a:t>数据通信基础</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：数据通信系统模型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81057"/>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一、数据通信系统的构成</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通信系统的一般模型</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：六个部分</a:t>
            </a:r>
            <a:endParaRPr lang="en-US" altLang="zh-CN" sz="2400" dirty="0" smtClean="0">
              <a:latin typeface="Microsoft YaHei" charset="-122"/>
              <a:ea typeface="Microsoft YaHei" charset="-122"/>
              <a:cs typeface="Microsoft YaHei" charset="-122"/>
            </a:endParaRPr>
          </a:p>
        </p:txBody>
      </p:sp>
      <p:grpSp>
        <p:nvGrpSpPr>
          <p:cNvPr id="21" name="组合 20"/>
          <p:cNvGrpSpPr/>
          <p:nvPr/>
        </p:nvGrpSpPr>
        <p:grpSpPr>
          <a:xfrm>
            <a:off x="0" y="1356334"/>
            <a:ext cx="563526" cy="4145333"/>
            <a:chOff x="0" y="267176"/>
            <a:chExt cx="563526" cy="4145333"/>
          </a:xfrm>
        </p:grpSpPr>
        <p:sp>
          <p:nvSpPr>
            <p:cNvPr id="22" name="矩形 21"/>
            <p:cNvSpPr/>
            <p:nvPr/>
          </p:nvSpPr>
          <p:spPr>
            <a:xfrm>
              <a:off x="0" y="267176"/>
              <a:ext cx="563526" cy="205072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数据通信基本概念</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23" name="矩形 22"/>
            <p:cNvSpPr/>
            <p:nvPr/>
          </p:nvSpPr>
          <p:spPr>
            <a:xfrm>
              <a:off x="0" y="2339160"/>
              <a:ext cx="563526" cy="207334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数据通信系统模型</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pic>
        <p:nvPicPr>
          <p:cNvPr id="2" name="图片 1"/>
          <p:cNvPicPr>
            <a:picLocks noChangeAspect="1"/>
          </p:cNvPicPr>
          <p:nvPr/>
        </p:nvPicPr>
        <p:blipFill>
          <a:blip r:embed="rId4"/>
          <a:stretch>
            <a:fillRect/>
          </a:stretch>
        </p:blipFill>
        <p:spPr>
          <a:xfrm>
            <a:off x="1874565" y="2851765"/>
            <a:ext cx="8842692" cy="2522389"/>
          </a:xfrm>
          <a:prstGeom prst="rect">
            <a:avLst/>
          </a:prstGeom>
        </p:spPr>
      </p:pic>
      <p:sp>
        <p:nvSpPr>
          <p:cNvPr id="6" name="矩形 5"/>
          <p:cNvSpPr/>
          <p:nvPr/>
        </p:nvSpPr>
        <p:spPr>
          <a:xfrm>
            <a:off x="1874565" y="5501667"/>
            <a:ext cx="5598007" cy="1200329"/>
          </a:xfrm>
          <a:prstGeom prst="rect">
            <a:avLst/>
          </a:prstGeom>
        </p:spPr>
        <p:txBody>
          <a:bodyPr wrap="none">
            <a:spAutoFit/>
          </a:bodyPr>
          <a:lstStyle/>
          <a:p>
            <a:pPr>
              <a:lnSpc>
                <a:spcPct val="150000"/>
              </a:lnSpc>
            </a:pPr>
            <a:r>
              <a:rPr lang="en-US" altLang="zh-CN" sz="2400" dirty="0">
                <a:latin typeface="Microsoft YaHei" charset="-122"/>
                <a:ea typeface="Microsoft YaHei" charset="-122"/>
                <a:cs typeface="Microsoft YaHei" charset="-122"/>
              </a:rPr>
              <a:t>4</a:t>
            </a:r>
            <a:r>
              <a:rPr lang="zh-CN" altLang="en-US" sz="2400" dirty="0">
                <a:latin typeface="Microsoft YaHei" charset="-122"/>
                <a:ea typeface="Microsoft YaHei" charset="-122"/>
                <a:cs typeface="Microsoft YaHei" charset="-122"/>
              </a:rPr>
              <a:t>、接收设备：完成发送设备的反</a:t>
            </a:r>
            <a:r>
              <a:rPr lang="zh-CN" altLang="en-US" sz="2400" dirty="0" smtClean="0">
                <a:latin typeface="Microsoft YaHei" charset="-122"/>
                <a:ea typeface="Microsoft YaHei" charset="-122"/>
                <a:cs typeface="Microsoft YaHei" charset="-122"/>
              </a:rPr>
              <a:t>变换。</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    进行</a:t>
            </a:r>
            <a:r>
              <a:rPr lang="zh-CN" altLang="en-US" sz="2400" dirty="0">
                <a:latin typeface="Microsoft YaHei" charset="-122"/>
                <a:ea typeface="Microsoft YaHei" charset="-122"/>
                <a:cs typeface="Microsoft YaHei" charset="-122"/>
              </a:rPr>
              <a:t>译码和解调。</a:t>
            </a:r>
          </a:p>
        </p:txBody>
      </p:sp>
      <p:sp>
        <p:nvSpPr>
          <p:cNvPr id="7" name="圆角矩形 6"/>
          <p:cNvSpPr/>
          <p:nvPr/>
        </p:nvSpPr>
        <p:spPr>
          <a:xfrm>
            <a:off x="7489305" y="3083713"/>
            <a:ext cx="1349898" cy="994611"/>
          </a:xfrm>
          <a:prstGeom prst="round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11654281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6.1 </a:t>
            </a:r>
            <a:r>
              <a:rPr lang="zh-CN" altLang="en-US" sz="2800" b="1" dirty="0">
                <a:latin typeface="黑体" panose="02010609060101010101" pitchFamily="49" charset="-122"/>
                <a:ea typeface="黑体" panose="02010609060101010101" pitchFamily="49" charset="-122"/>
                <a:sym typeface="+mn-ea"/>
              </a:rPr>
              <a:t>数据通信基础</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：数据通信系统模型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81057"/>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一、数据通信系统的构成</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通信系统的一般模型</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：六个部分</a:t>
            </a:r>
            <a:endParaRPr lang="en-US" altLang="zh-CN" sz="2400" dirty="0" smtClean="0">
              <a:latin typeface="Microsoft YaHei" charset="-122"/>
              <a:ea typeface="Microsoft YaHei" charset="-122"/>
              <a:cs typeface="Microsoft YaHei" charset="-122"/>
            </a:endParaRPr>
          </a:p>
        </p:txBody>
      </p:sp>
      <p:grpSp>
        <p:nvGrpSpPr>
          <p:cNvPr id="21" name="组合 20"/>
          <p:cNvGrpSpPr/>
          <p:nvPr/>
        </p:nvGrpSpPr>
        <p:grpSpPr>
          <a:xfrm>
            <a:off x="0" y="1356334"/>
            <a:ext cx="563526" cy="4145333"/>
            <a:chOff x="0" y="267176"/>
            <a:chExt cx="563526" cy="4145333"/>
          </a:xfrm>
        </p:grpSpPr>
        <p:sp>
          <p:nvSpPr>
            <p:cNvPr id="22" name="矩形 21"/>
            <p:cNvSpPr/>
            <p:nvPr/>
          </p:nvSpPr>
          <p:spPr>
            <a:xfrm>
              <a:off x="0" y="267176"/>
              <a:ext cx="563526" cy="205072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数据通信基本概念</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23" name="矩形 22"/>
            <p:cNvSpPr/>
            <p:nvPr/>
          </p:nvSpPr>
          <p:spPr>
            <a:xfrm>
              <a:off x="0" y="2339160"/>
              <a:ext cx="563526" cy="207334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数据通信系统模型</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pic>
        <p:nvPicPr>
          <p:cNvPr id="2" name="图片 1"/>
          <p:cNvPicPr>
            <a:picLocks noChangeAspect="1"/>
          </p:cNvPicPr>
          <p:nvPr/>
        </p:nvPicPr>
        <p:blipFill>
          <a:blip r:embed="rId4"/>
          <a:stretch>
            <a:fillRect/>
          </a:stretch>
        </p:blipFill>
        <p:spPr>
          <a:xfrm>
            <a:off x="1874565" y="2851765"/>
            <a:ext cx="8842692" cy="2522389"/>
          </a:xfrm>
          <a:prstGeom prst="rect">
            <a:avLst/>
          </a:prstGeom>
        </p:spPr>
      </p:pic>
      <p:sp>
        <p:nvSpPr>
          <p:cNvPr id="6" name="矩形 5"/>
          <p:cNvSpPr/>
          <p:nvPr/>
        </p:nvSpPr>
        <p:spPr>
          <a:xfrm>
            <a:off x="1874565" y="5501667"/>
            <a:ext cx="8060220" cy="581057"/>
          </a:xfrm>
          <a:prstGeom prst="rect">
            <a:avLst/>
          </a:prstGeom>
        </p:spPr>
        <p:txBody>
          <a:bodyPr wrap="none">
            <a:spAutoFit/>
          </a:bodyPr>
          <a:lstStyle/>
          <a:p>
            <a:pPr>
              <a:lnSpc>
                <a:spcPct val="150000"/>
              </a:lnSpc>
            </a:pPr>
            <a:r>
              <a:rPr lang="en-US" altLang="zh-CN" sz="2400" dirty="0">
                <a:latin typeface="Microsoft YaHei" charset="-122"/>
                <a:ea typeface="Microsoft YaHei" charset="-122"/>
                <a:cs typeface="Microsoft YaHei" charset="-122"/>
              </a:rPr>
              <a:t>5</a:t>
            </a:r>
            <a:r>
              <a:rPr lang="zh-CN" altLang="en-US" sz="2400" dirty="0">
                <a:latin typeface="Microsoft YaHei" charset="-122"/>
                <a:ea typeface="Microsoft YaHei" charset="-122"/>
                <a:cs typeface="Microsoft YaHei" charset="-122"/>
              </a:rPr>
              <a:t>、信宿：信号的终点，将信号转换为供人们识别的消息。</a:t>
            </a:r>
          </a:p>
        </p:txBody>
      </p:sp>
      <p:sp>
        <p:nvSpPr>
          <p:cNvPr id="7" name="圆角矩形 6"/>
          <p:cNvSpPr/>
          <p:nvPr/>
        </p:nvSpPr>
        <p:spPr>
          <a:xfrm>
            <a:off x="9350190" y="3083713"/>
            <a:ext cx="1349898" cy="994611"/>
          </a:xfrm>
          <a:prstGeom prst="round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9866114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6.1 </a:t>
            </a:r>
            <a:r>
              <a:rPr lang="zh-CN" altLang="en-US" sz="2800" b="1" dirty="0">
                <a:latin typeface="黑体" panose="02010609060101010101" pitchFamily="49" charset="-122"/>
                <a:ea typeface="黑体" panose="02010609060101010101" pitchFamily="49" charset="-122"/>
                <a:sym typeface="+mn-ea"/>
              </a:rPr>
              <a:t>数据通信基础</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：数据通信系统模型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81057"/>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一、数据通信系统的构成</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通信系统的一般模型</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：六个部分</a:t>
            </a:r>
            <a:endParaRPr lang="en-US" altLang="zh-CN" sz="2400" dirty="0" smtClean="0">
              <a:latin typeface="Microsoft YaHei" charset="-122"/>
              <a:ea typeface="Microsoft YaHei" charset="-122"/>
              <a:cs typeface="Microsoft YaHei" charset="-122"/>
            </a:endParaRPr>
          </a:p>
        </p:txBody>
      </p:sp>
      <p:grpSp>
        <p:nvGrpSpPr>
          <p:cNvPr id="21" name="组合 20"/>
          <p:cNvGrpSpPr/>
          <p:nvPr/>
        </p:nvGrpSpPr>
        <p:grpSpPr>
          <a:xfrm>
            <a:off x="0" y="1356334"/>
            <a:ext cx="563526" cy="4145333"/>
            <a:chOff x="0" y="267176"/>
            <a:chExt cx="563526" cy="4145333"/>
          </a:xfrm>
        </p:grpSpPr>
        <p:sp>
          <p:nvSpPr>
            <p:cNvPr id="22" name="矩形 21"/>
            <p:cNvSpPr/>
            <p:nvPr/>
          </p:nvSpPr>
          <p:spPr>
            <a:xfrm>
              <a:off x="0" y="267176"/>
              <a:ext cx="563526" cy="205072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数据通信基本概念</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23" name="矩形 22"/>
            <p:cNvSpPr/>
            <p:nvPr/>
          </p:nvSpPr>
          <p:spPr>
            <a:xfrm>
              <a:off x="0" y="2339160"/>
              <a:ext cx="563526" cy="207334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数据通信系统模型</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pic>
        <p:nvPicPr>
          <p:cNvPr id="2" name="图片 1"/>
          <p:cNvPicPr>
            <a:picLocks noChangeAspect="1"/>
          </p:cNvPicPr>
          <p:nvPr/>
        </p:nvPicPr>
        <p:blipFill>
          <a:blip r:embed="rId4"/>
          <a:stretch>
            <a:fillRect/>
          </a:stretch>
        </p:blipFill>
        <p:spPr>
          <a:xfrm>
            <a:off x="1874565" y="2851765"/>
            <a:ext cx="8842692" cy="2522389"/>
          </a:xfrm>
          <a:prstGeom prst="rect">
            <a:avLst/>
          </a:prstGeom>
        </p:spPr>
      </p:pic>
      <p:sp>
        <p:nvSpPr>
          <p:cNvPr id="6" name="矩形 5"/>
          <p:cNvSpPr/>
          <p:nvPr/>
        </p:nvSpPr>
        <p:spPr>
          <a:xfrm>
            <a:off x="1874566" y="5501667"/>
            <a:ext cx="10157014" cy="1200329"/>
          </a:xfrm>
          <a:prstGeom prst="rect">
            <a:avLst/>
          </a:prstGeom>
        </p:spPr>
        <p:txBody>
          <a:bodyPr wrap="square">
            <a:spAutoFit/>
          </a:bodyPr>
          <a:lstStyle/>
          <a:p>
            <a:pPr>
              <a:lnSpc>
                <a:spcPct val="150000"/>
              </a:lnSpc>
            </a:pPr>
            <a:r>
              <a:rPr lang="en-US" altLang="zh-CN" sz="2400" dirty="0">
                <a:latin typeface="Microsoft YaHei" charset="-122"/>
                <a:ea typeface="Microsoft YaHei" charset="-122"/>
                <a:cs typeface="Microsoft YaHei" charset="-122"/>
              </a:rPr>
              <a:t>6</a:t>
            </a:r>
            <a:r>
              <a:rPr lang="zh-CN" altLang="en-US" sz="2400" dirty="0">
                <a:latin typeface="Microsoft YaHei" charset="-122"/>
                <a:ea typeface="Microsoft YaHei" charset="-122"/>
                <a:cs typeface="Microsoft YaHei" charset="-122"/>
              </a:rPr>
              <a:t>、噪声：自然界和通信设备所固有的，对通信信号产生干扰和影响的各种信号。</a:t>
            </a:r>
          </a:p>
        </p:txBody>
      </p:sp>
      <p:sp>
        <p:nvSpPr>
          <p:cNvPr id="7" name="圆角矩形 6"/>
          <p:cNvSpPr/>
          <p:nvPr/>
        </p:nvSpPr>
        <p:spPr>
          <a:xfrm>
            <a:off x="5588878" y="4411215"/>
            <a:ext cx="1349898" cy="994611"/>
          </a:xfrm>
          <a:prstGeom prst="round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12245356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6.1 </a:t>
            </a:r>
            <a:r>
              <a:rPr lang="zh-CN" altLang="en-US" sz="2800" b="1" dirty="0">
                <a:latin typeface="黑体" panose="02010609060101010101" pitchFamily="49" charset="-122"/>
                <a:ea typeface="黑体" panose="02010609060101010101" pitchFamily="49" charset="-122"/>
                <a:sym typeface="+mn-ea"/>
              </a:rPr>
              <a:t>数据通信基础</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：数据通信系统模型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877850" y="2079038"/>
            <a:ext cx="10002190" cy="3322955"/>
          </a:xfrm>
          <a:prstGeom prst="rect">
            <a:avLst/>
          </a:prstGeom>
          <a:noFill/>
        </p:spPr>
        <p:txBody>
          <a:bodyPr wrap="square" rtlCol="0">
            <a:spAutoFit/>
          </a:bodyPr>
          <a:lstStyle/>
          <a:p>
            <a:pPr>
              <a:lnSpc>
                <a:spcPct val="150000"/>
              </a:lnSpc>
            </a:pPr>
            <a:r>
              <a:rPr lang="zh-CN" altLang="en-US" sz="2000" dirty="0" smtClean="0">
                <a:latin typeface="Microsoft YaHei" charset="-122"/>
                <a:ea typeface="Microsoft YaHei" charset="-122"/>
                <a:cs typeface="Microsoft YaHei" charset="-122"/>
              </a:rPr>
              <a:t>一、数据通信系统的构成</a:t>
            </a:r>
          </a:p>
          <a:p>
            <a:pPr>
              <a:lnSpc>
                <a:spcPct val="150000"/>
              </a:lnSpc>
            </a:pPr>
            <a:r>
              <a:rPr lang="en-US" altLang="zh-CN" sz="2000" dirty="0" smtClean="0">
                <a:latin typeface="Microsoft YaHei" charset="-122"/>
                <a:ea typeface="Microsoft YaHei" charset="-122"/>
                <a:cs typeface="Microsoft YaHei" charset="-122"/>
              </a:rPr>
              <a:t>1</a:t>
            </a:r>
            <a:r>
              <a:rPr lang="zh-CN" altLang="en-US" sz="2000" dirty="0" smtClean="0">
                <a:latin typeface="Microsoft YaHei" charset="-122"/>
                <a:ea typeface="Microsoft YaHei" charset="-122"/>
                <a:cs typeface="Microsoft YaHei" charset="-122"/>
              </a:rPr>
              <a:t>、信源：将消息转换为信号的设备。</a:t>
            </a:r>
          </a:p>
          <a:p>
            <a:pPr>
              <a:lnSpc>
                <a:spcPct val="150000"/>
              </a:lnSpc>
            </a:pPr>
            <a:r>
              <a:rPr lang="en-US" altLang="zh-CN" sz="2000" dirty="0" smtClean="0">
                <a:latin typeface="Microsoft YaHei" charset="-122"/>
                <a:ea typeface="Microsoft YaHei" charset="-122"/>
                <a:cs typeface="Microsoft YaHei" charset="-122"/>
              </a:rPr>
              <a:t>2</a:t>
            </a:r>
            <a:r>
              <a:rPr lang="zh-CN" altLang="en-US" sz="2000" dirty="0" smtClean="0">
                <a:latin typeface="Microsoft YaHei" charset="-122"/>
                <a:ea typeface="Microsoft YaHei" charset="-122"/>
                <a:cs typeface="Microsoft YaHei" charset="-122"/>
              </a:rPr>
              <a:t>、发送设备：将信源产生的信号进行适当变换的装置。主要包括编码和调制。</a:t>
            </a:r>
          </a:p>
          <a:p>
            <a:pPr>
              <a:lnSpc>
                <a:spcPct val="150000"/>
              </a:lnSpc>
            </a:pPr>
            <a:r>
              <a:rPr lang="en-US" altLang="zh-CN" sz="2000" dirty="0" smtClean="0">
                <a:latin typeface="Microsoft YaHei" charset="-122"/>
                <a:ea typeface="Microsoft YaHei" charset="-122"/>
                <a:cs typeface="Microsoft YaHei" charset="-122"/>
              </a:rPr>
              <a:t>3</a:t>
            </a:r>
            <a:r>
              <a:rPr lang="zh-CN" altLang="en-US" sz="2000" dirty="0" smtClean="0">
                <a:latin typeface="Microsoft YaHei" charset="-122"/>
                <a:ea typeface="Microsoft YaHei" charset="-122"/>
                <a:cs typeface="Microsoft YaHei" charset="-122"/>
              </a:rPr>
              <a:t>、信道：传输信号的媒介。</a:t>
            </a:r>
          </a:p>
          <a:p>
            <a:pPr>
              <a:lnSpc>
                <a:spcPct val="150000"/>
              </a:lnSpc>
            </a:pPr>
            <a:r>
              <a:rPr lang="en-US" altLang="zh-CN" sz="2000" dirty="0" smtClean="0">
                <a:latin typeface="Microsoft YaHei" charset="-122"/>
                <a:ea typeface="Microsoft YaHei" charset="-122"/>
                <a:cs typeface="Microsoft YaHei" charset="-122"/>
              </a:rPr>
              <a:t>4</a:t>
            </a:r>
            <a:r>
              <a:rPr lang="zh-CN" altLang="en-US" sz="2000" dirty="0" smtClean="0">
                <a:latin typeface="Microsoft YaHei" charset="-122"/>
                <a:ea typeface="Microsoft YaHei" charset="-122"/>
                <a:cs typeface="Microsoft YaHei" charset="-122"/>
              </a:rPr>
              <a:t>、接收设备：完成发送设备的反变换，即进行译码和解调。</a:t>
            </a:r>
          </a:p>
          <a:p>
            <a:pPr>
              <a:lnSpc>
                <a:spcPct val="150000"/>
              </a:lnSpc>
            </a:pPr>
            <a:r>
              <a:rPr lang="en-US" altLang="zh-CN" sz="2000" dirty="0" smtClean="0">
                <a:latin typeface="Microsoft YaHei" charset="-122"/>
                <a:ea typeface="Microsoft YaHei" charset="-122"/>
                <a:cs typeface="Microsoft YaHei" charset="-122"/>
              </a:rPr>
              <a:t>5</a:t>
            </a:r>
            <a:r>
              <a:rPr lang="zh-CN" altLang="en-US" sz="2000" dirty="0" smtClean="0">
                <a:latin typeface="Microsoft YaHei" charset="-122"/>
                <a:ea typeface="Microsoft YaHei" charset="-122"/>
                <a:cs typeface="Microsoft YaHei" charset="-122"/>
              </a:rPr>
              <a:t>、信宿：信号的终点，将信号转换为供人们识别的消息。</a:t>
            </a:r>
          </a:p>
          <a:p>
            <a:pPr>
              <a:lnSpc>
                <a:spcPct val="150000"/>
              </a:lnSpc>
            </a:pPr>
            <a:r>
              <a:rPr lang="en-US" altLang="zh-CN" sz="2000" dirty="0" smtClean="0">
                <a:latin typeface="Microsoft YaHei" charset="-122"/>
                <a:ea typeface="Microsoft YaHei" charset="-122"/>
                <a:cs typeface="Microsoft YaHei" charset="-122"/>
              </a:rPr>
              <a:t>6</a:t>
            </a:r>
            <a:r>
              <a:rPr lang="zh-CN" altLang="en-US" sz="2000" dirty="0" smtClean="0">
                <a:latin typeface="Microsoft YaHei" charset="-122"/>
                <a:ea typeface="Microsoft YaHei" charset="-122"/>
                <a:cs typeface="Microsoft YaHei" charset="-122"/>
              </a:rPr>
              <a:t>、噪声：自然界和通信设备所固有的，对通信信号产生干扰和影响的各种信号。</a:t>
            </a:r>
          </a:p>
        </p:txBody>
      </p:sp>
      <p:grpSp>
        <p:nvGrpSpPr>
          <p:cNvPr id="21" name="组合 20"/>
          <p:cNvGrpSpPr/>
          <p:nvPr/>
        </p:nvGrpSpPr>
        <p:grpSpPr>
          <a:xfrm>
            <a:off x="0" y="1356334"/>
            <a:ext cx="563526" cy="4145333"/>
            <a:chOff x="0" y="267176"/>
            <a:chExt cx="563526" cy="4145333"/>
          </a:xfrm>
        </p:grpSpPr>
        <p:sp>
          <p:nvSpPr>
            <p:cNvPr id="22" name="矩形 21"/>
            <p:cNvSpPr/>
            <p:nvPr/>
          </p:nvSpPr>
          <p:spPr>
            <a:xfrm>
              <a:off x="0" y="267176"/>
              <a:ext cx="563526" cy="205072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数据通信基本概念</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23" name="矩形 22"/>
            <p:cNvSpPr/>
            <p:nvPr/>
          </p:nvSpPr>
          <p:spPr>
            <a:xfrm>
              <a:off x="0" y="2339160"/>
              <a:ext cx="563526" cy="207334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数据通信系统模型</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6.1 </a:t>
            </a:r>
            <a:r>
              <a:rPr lang="zh-CN" altLang="en-US" sz="2800" b="1" dirty="0">
                <a:latin typeface="黑体" panose="02010609060101010101" pitchFamily="49" charset="-122"/>
                <a:ea typeface="黑体" panose="02010609060101010101" pitchFamily="49" charset="-122"/>
                <a:sym typeface="+mn-ea"/>
              </a:rPr>
              <a:t>数据通信基础</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：数据通信系统模型</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21425"/>
          </a:xfrm>
          <a:prstGeom prst="rect">
            <a:avLst/>
          </a:prstGeom>
          <a:noFill/>
        </p:spPr>
        <p:txBody>
          <a:bodyPr wrap="square" rtlCol="0">
            <a:spAutoFit/>
          </a:bodyPr>
          <a:lstStyle/>
          <a:p>
            <a:pPr>
              <a:lnSpc>
                <a:spcPts val="3700"/>
              </a:lnSpc>
            </a:pPr>
            <a:r>
              <a:rPr lang="zh-CN" altLang="en-US" sz="2400" dirty="0" smtClean="0">
                <a:latin typeface="Microsoft YaHei" charset="-122"/>
                <a:ea typeface="Microsoft YaHei" charset="-122"/>
                <a:cs typeface="Microsoft YaHei" charset="-122"/>
              </a:rPr>
              <a:t>二、模拟通信和数字通信</a:t>
            </a:r>
            <a:endParaRPr lang="en-US" altLang="zh-CN" sz="2400" dirty="0" smtClean="0">
              <a:latin typeface="Microsoft YaHei" charset="-122"/>
              <a:ea typeface="Microsoft YaHei" charset="-122"/>
              <a:cs typeface="Microsoft YaHei" charset="-122"/>
            </a:endParaRPr>
          </a:p>
        </p:txBody>
      </p:sp>
      <p:grpSp>
        <p:nvGrpSpPr>
          <p:cNvPr id="16" name="组合 15"/>
          <p:cNvGrpSpPr/>
          <p:nvPr/>
        </p:nvGrpSpPr>
        <p:grpSpPr>
          <a:xfrm>
            <a:off x="0" y="1356334"/>
            <a:ext cx="563526" cy="4145333"/>
            <a:chOff x="0" y="267176"/>
            <a:chExt cx="563526" cy="4145333"/>
          </a:xfrm>
        </p:grpSpPr>
        <p:sp>
          <p:nvSpPr>
            <p:cNvPr id="17" name="矩形 16"/>
            <p:cNvSpPr/>
            <p:nvPr/>
          </p:nvSpPr>
          <p:spPr>
            <a:xfrm>
              <a:off x="0" y="267176"/>
              <a:ext cx="563526" cy="205072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数据通信基本概念</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8" name="矩形 17"/>
            <p:cNvSpPr/>
            <p:nvPr/>
          </p:nvSpPr>
          <p:spPr>
            <a:xfrm>
              <a:off x="0" y="2339160"/>
              <a:ext cx="563526" cy="207334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数据通信系统模型</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6.1 </a:t>
            </a:r>
            <a:r>
              <a:rPr lang="zh-CN" altLang="en-US" sz="2800" b="1" dirty="0">
                <a:latin typeface="黑体" panose="02010609060101010101" pitchFamily="49" charset="-122"/>
                <a:ea typeface="黑体" panose="02010609060101010101" pitchFamily="49" charset="-122"/>
                <a:sym typeface="+mn-ea"/>
              </a:rPr>
              <a:t>数据通信基础</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：数据通信系统模型</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21425"/>
          </a:xfrm>
          <a:prstGeom prst="rect">
            <a:avLst/>
          </a:prstGeom>
          <a:noFill/>
        </p:spPr>
        <p:txBody>
          <a:bodyPr wrap="square" rtlCol="0">
            <a:spAutoFit/>
          </a:bodyPr>
          <a:lstStyle/>
          <a:p>
            <a:pPr>
              <a:lnSpc>
                <a:spcPts val="3700"/>
              </a:lnSpc>
            </a:pPr>
            <a:r>
              <a:rPr lang="zh-CN" altLang="en-US" sz="2400" dirty="0" smtClean="0">
                <a:latin typeface="Microsoft YaHei" charset="-122"/>
                <a:ea typeface="Microsoft YaHei" charset="-122"/>
                <a:cs typeface="Microsoft YaHei" charset="-122"/>
              </a:rPr>
              <a:t>二、模拟通信和数字通信</a:t>
            </a:r>
            <a:endParaRPr lang="en-US" altLang="zh-CN" sz="2400" dirty="0" smtClean="0">
              <a:latin typeface="Microsoft YaHei" charset="-122"/>
              <a:ea typeface="Microsoft YaHei" charset="-122"/>
              <a:cs typeface="Microsoft YaHei" charset="-122"/>
            </a:endParaRPr>
          </a:p>
        </p:txBody>
      </p:sp>
      <p:grpSp>
        <p:nvGrpSpPr>
          <p:cNvPr id="16" name="组合 15"/>
          <p:cNvGrpSpPr/>
          <p:nvPr/>
        </p:nvGrpSpPr>
        <p:grpSpPr>
          <a:xfrm>
            <a:off x="0" y="1356334"/>
            <a:ext cx="563526" cy="4145333"/>
            <a:chOff x="0" y="267176"/>
            <a:chExt cx="563526" cy="4145333"/>
          </a:xfrm>
        </p:grpSpPr>
        <p:sp>
          <p:nvSpPr>
            <p:cNvPr id="17" name="矩形 16"/>
            <p:cNvSpPr/>
            <p:nvPr/>
          </p:nvSpPr>
          <p:spPr>
            <a:xfrm>
              <a:off x="0" y="267176"/>
              <a:ext cx="563526" cy="205072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数据通信基本概念</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8" name="矩形 17"/>
            <p:cNvSpPr/>
            <p:nvPr/>
          </p:nvSpPr>
          <p:spPr>
            <a:xfrm>
              <a:off x="0" y="2339160"/>
              <a:ext cx="563526" cy="207334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数据通信系统模型</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sp>
        <p:nvSpPr>
          <p:cNvPr id="6" name="文本框 5"/>
          <p:cNvSpPr txBox="1"/>
          <p:nvPr/>
        </p:nvSpPr>
        <p:spPr>
          <a:xfrm>
            <a:off x="1135025" y="3741822"/>
            <a:ext cx="9789649" cy="1754326"/>
          </a:xfrm>
          <a:prstGeom prst="rect">
            <a:avLst/>
          </a:prstGeom>
          <a:noFill/>
        </p:spPr>
        <p:txBody>
          <a:bodyPr wrap="square" rtlCol="0">
            <a:spAutoFit/>
          </a:bodyPr>
          <a:lstStyle/>
          <a:p>
            <a:pPr>
              <a:lnSpc>
                <a:spcPct val="150000"/>
              </a:lnSpc>
            </a:pPr>
            <a:r>
              <a:rPr lang="en-US" altLang="zh-CN" sz="2400" dirty="0">
                <a:latin typeface="Microsoft YaHei" charset="-122"/>
                <a:ea typeface="Microsoft YaHei" charset="-122"/>
                <a:cs typeface="Microsoft YaHei" charset="-122"/>
              </a:rPr>
              <a:t>1</a:t>
            </a:r>
            <a:r>
              <a:rPr lang="zh-CN" altLang="en-US" sz="2400" dirty="0">
                <a:latin typeface="Microsoft YaHei" charset="-122"/>
                <a:ea typeface="Microsoft YaHei" charset="-122"/>
                <a:cs typeface="Microsoft YaHei" charset="-122"/>
              </a:rPr>
              <a:t>、模拟信号：信号的因变量完全随连续消息的变化而变化的信号。</a:t>
            </a:r>
          </a:p>
          <a:p>
            <a:pPr>
              <a:lnSpc>
                <a:spcPct val="150000"/>
              </a:lnSpc>
            </a:pPr>
            <a:r>
              <a:rPr lang="zh-CN" altLang="en-US" sz="2400" dirty="0" smtClean="0">
                <a:latin typeface="Microsoft YaHei" charset="-122"/>
                <a:ea typeface="Microsoft YaHei" charset="-122"/>
                <a:cs typeface="Microsoft YaHei" charset="-122"/>
              </a:rPr>
              <a:t>     </a:t>
            </a:r>
            <a:r>
              <a:rPr lang="zh-CN" altLang="en-US" sz="2400" dirty="0" smtClean="0">
                <a:solidFill>
                  <a:srgbClr val="FF0000"/>
                </a:solidFill>
                <a:latin typeface="Microsoft YaHei" charset="-122"/>
                <a:ea typeface="Microsoft YaHei" charset="-122"/>
                <a:cs typeface="Microsoft YaHei" charset="-122"/>
              </a:rPr>
              <a:t>自变量</a:t>
            </a:r>
            <a:r>
              <a:rPr lang="zh-CN" altLang="en-US" sz="2400" dirty="0" smtClean="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可以是</a:t>
            </a:r>
            <a:r>
              <a:rPr lang="zh-CN" altLang="en-US" sz="2400" dirty="0" smtClean="0">
                <a:latin typeface="Microsoft YaHei" charset="-122"/>
                <a:ea typeface="Microsoft YaHei" charset="-122"/>
                <a:cs typeface="Microsoft YaHei" charset="-122"/>
              </a:rPr>
              <a:t>连续的，可以是离散的。</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    </a:t>
            </a:r>
            <a:r>
              <a:rPr lang="zh-CN" altLang="en-US" sz="2400" dirty="0" smtClean="0">
                <a:solidFill>
                  <a:srgbClr val="FF0000"/>
                </a:solidFill>
                <a:latin typeface="Microsoft YaHei" charset="-122"/>
                <a:ea typeface="Microsoft YaHei" charset="-122"/>
                <a:cs typeface="Microsoft YaHei" charset="-122"/>
              </a:rPr>
              <a:t>因变量</a:t>
            </a:r>
            <a:r>
              <a:rPr lang="zh-CN" altLang="en-US" sz="2400" dirty="0" smtClean="0">
                <a:latin typeface="Microsoft YaHei" charset="-122"/>
                <a:ea typeface="Microsoft YaHei" charset="-122"/>
                <a:cs typeface="Microsoft YaHei" charset="-122"/>
              </a:rPr>
              <a:t>：一定</a:t>
            </a:r>
            <a:r>
              <a:rPr lang="zh-CN" altLang="en-US" sz="2400" dirty="0">
                <a:latin typeface="Microsoft YaHei" charset="-122"/>
                <a:ea typeface="Microsoft YaHei" charset="-122"/>
                <a:cs typeface="Microsoft YaHei" charset="-122"/>
              </a:rPr>
              <a:t>是连续的。</a:t>
            </a:r>
          </a:p>
        </p:txBody>
      </p:sp>
      <p:pic>
        <p:nvPicPr>
          <p:cNvPr id="9" name="图片 8"/>
          <p:cNvPicPr>
            <a:picLocks noChangeAspect="1"/>
          </p:cNvPicPr>
          <p:nvPr/>
        </p:nvPicPr>
        <p:blipFill>
          <a:blip r:embed="rId4"/>
          <a:stretch>
            <a:fillRect/>
          </a:stretch>
        </p:blipFill>
        <p:spPr>
          <a:xfrm>
            <a:off x="7060514" y="262020"/>
            <a:ext cx="4877470" cy="3145035"/>
          </a:xfrm>
          <a:prstGeom prst="rect">
            <a:avLst/>
          </a:prstGeom>
        </p:spPr>
      </p:pic>
    </p:spTree>
    <p:extLst>
      <p:ext uri="{BB962C8B-B14F-4D97-AF65-F5344CB8AC3E}">
        <p14:creationId xmlns:p14="http://schemas.microsoft.com/office/powerpoint/2010/main" val="293609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6.1 </a:t>
            </a:r>
            <a:r>
              <a:rPr lang="zh-CN" altLang="en-US" sz="2800" b="1" dirty="0">
                <a:latin typeface="黑体" panose="02010609060101010101" pitchFamily="49" charset="-122"/>
                <a:ea typeface="黑体" panose="02010609060101010101" pitchFamily="49" charset="-122"/>
                <a:sym typeface="+mn-ea"/>
              </a:rPr>
              <a:t>数据通信基础</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：数据通信系统模型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21425"/>
          </a:xfrm>
          <a:prstGeom prst="rect">
            <a:avLst/>
          </a:prstGeom>
          <a:noFill/>
        </p:spPr>
        <p:txBody>
          <a:bodyPr wrap="square" rtlCol="0">
            <a:spAutoFit/>
          </a:bodyPr>
          <a:lstStyle/>
          <a:p>
            <a:pPr>
              <a:lnSpc>
                <a:spcPts val="3700"/>
              </a:lnSpc>
            </a:pPr>
            <a:r>
              <a:rPr lang="zh-CN" altLang="en-US" sz="2400" dirty="0" smtClean="0">
                <a:latin typeface="Microsoft YaHei" charset="-122"/>
                <a:ea typeface="Microsoft YaHei" charset="-122"/>
                <a:cs typeface="Microsoft YaHei" charset="-122"/>
              </a:rPr>
              <a:t>二、模拟通信和数字通信</a:t>
            </a:r>
            <a:endParaRPr lang="en-US" altLang="zh-CN" sz="2400" dirty="0" smtClean="0">
              <a:latin typeface="Microsoft YaHei" charset="-122"/>
              <a:ea typeface="Microsoft YaHei" charset="-122"/>
              <a:cs typeface="Microsoft YaHei" charset="-122"/>
            </a:endParaRPr>
          </a:p>
        </p:txBody>
      </p:sp>
      <p:grpSp>
        <p:nvGrpSpPr>
          <p:cNvPr id="23" name="组合 22"/>
          <p:cNvGrpSpPr/>
          <p:nvPr/>
        </p:nvGrpSpPr>
        <p:grpSpPr>
          <a:xfrm>
            <a:off x="0" y="1356334"/>
            <a:ext cx="563526" cy="4145333"/>
            <a:chOff x="0" y="267176"/>
            <a:chExt cx="563526" cy="4145333"/>
          </a:xfrm>
        </p:grpSpPr>
        <p:sp>
          <p:nvSpPr>
            <p:cNvPr id="27" name="矩形 26"/>
            <p:cNvSpPr/>
            <p:nvPr/>
          </p:nvSpPr>
          <p:spPr>
            <a:xfrm>
              <a:off x="0" y="267176"/>
              <a:ext cx="563526" cy="205072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数据通信基本概念</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30" name="矩形 29"/>
            <p:cNvSpPr/>
            <p:nvPr/>
          </p:nvSpPr>
          <p:spPr>
            <a:xfrm>
              <a:off x="0" y="2339160"/>
              <a:ext cx="563526" cy="207334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数据通信系统模型</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sp>
        <p:nvSpPr>
          <p:cNvPr id="6" name="文本框 5"/>
          <p:cNvSpPr txBox="1"/>
          <p:nvPr/>
        </p:nvSpPr>
        <p:spPr>
          <a:xfrm>
            <a:off x="1170419" y="3748432"/>
            <a:ext cx="10251559" cy="1754326"/>
          </a:xfrm>
          <a:prstGeom prst="rect">
            <a:avLst/>
          </a:prstGeom>
          <a:noFill/>
        </p:spPr>
        <p:txBody>
          <a:bodyPr wrap="square" rtlCol="0">
            <a:spAutoFit/>
          </a:bodyPr>
          <a:lstStyle/>
          <a:p>
            <a:pPr>
              <a:lnSpc>
                <a:spcPct val="150000"/>
              </a:lnSpc>
            </a:pPr>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、数字信号</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zh-CN" altLang="en-US" sz="2400" dirty="0" smtClean="0">
                <a:solidFill>
                  <a:srgbClr val="FF0000"/>
                </a:solidFill>
                <a:latin typeface="Microsoft YaHei" charset="-122"/>
                <a:ea typeface="Microsoft YaHei" charset="-122"/>
                <a:cs typeface="Microsoft YaHei" charset="-122"/>
              </a:rPr>
              <a:t>自</a:t>
            </a:r>
            <a:r>
              <a:rPr lang="zh-CN" altLang="en-US" sz="2400" dirty="0">
                <a:solidFill>
                  <a:srgbClr val="FF0000"/>
                </a:solidFill>
                <a:latin typeface="Microsoft YaHei" charset="-122"/>
                <a:ea typeface="Microsoft YaHei" charset="-122"/>
                <a:cs typeface="Microsoft YaHei" charset="-122"/>
              </a:rPr>
              <a:t>变量</a:t>
            </a:r>
            <a:r>
              <a:rPr lang="zh-CN" altLang="en-US" sz="2400" dirty="0">
                <a:latin typeface="Microsoft YaHei" charset="-122"/>
                <a:ea typeface="Microsoft YaHei" charset="-122"/>
                <a:cs typeface="Microsoft YaHei" charset="-122"/>
              </a:rPr>
              <a:t>：离散的。</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     </a:t>
            </a:r>
            <a:r>
              <a:rPr lang="zh-CN" altLang="en-US" sz="2400" dirty="0" smtClean="0">
                <a:solidFill>
                  <a:srgbClr val="FF0000"/>
                </a:solidFill>
                <a:latin typeface="Microsoft YaHei" charset="-122"/>
                <a:ea typeface="Microsoft YaHei" charset="-122"/>
                <a:cs typeface="Microsoft YaHei" charset="-122"/>
              </a:rPr>
              <a:t>因变量</a:t>
            </a:r>
            <a:r>
              <a:rPr lang="zh-CN" altLang="en-US" sz="2400" dirty="0" smtClean="0">
                <a:latin typeface="Microsoft YaHei" charset="-122"/>
                <a:ea typeface="Microsoft YaHei" charset="-122"/>
                <a:cs typeface="Microsoft YaHei" charset="-122"/>
              </a:rPr>
              <a:t>：离散的。</a:t>
            </a:r>
            <a:endParaRPr lang="en-US" altLang="zh-CN" sz="2400" dirty="0" smtClean="0">
              <a:latin typeface="Microsoft YaHei" charset="-122"/>
              <a:ea typeface="Microsoft YaHei" charset="-122"/>
              <a:cs typeface="Microsoft YaHei" charset="-122"/>
            </a:endParaRPr>
          </a:p>
        </p:txBody>
      </p:sp>
      <p:pic>
        <p:nvPicPr>
          <p:cNvPr id="2" name="图片 1"/>
          <p:cNvPicPr>
            <a:picLocks noChangeAspect="1"/>
          </p:cNvPicPr>
          <p:nvPr/>
        </p:nvPicPr>
        <p:blipFill>
          <a:blip r:embed="rId4"/>
          <a:stretch>
            <a:fillRect/>
          </a:stretch>
        </p:blipFill>
        <p:spPr>
          <a:xfrm>
            <a:off x="7097349" y="180088"/>
            <a:ext cx="4905601" cy="316301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6.1 </a:t>
            </a:r>
            <a:r>
              <a:rPr lang="zh-CN" altLang="en-US" sz="2800" b="1" dirty="0">
                <a:latin typeface="黑体" panose="02010609060101010101" pitchFamily="49" charset="-122"/>
                <a:ea typeface="黑体" panose="02010609060101010101" pitchFamily="49" charset="-122"/>
                <a:sym typeface="+mn-ea"/>
              </a:rPr>
              <a:t>数据通信基础</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：数据通信系统模型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735330" y="2138045"/>
            <a:ext cx="11236960" cy="581057"/>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三、数据通信方式</a:t>
            </a:r>
            <a:endParaRPr lang="en-US" altLang="zh-CN" sz="2400" dirty="0" smtClean="0">
              <a:latin typeface="Microsoft YaHei" charset="-122"/>
              <a:ea typeface="Microsoft YaHei" charset="-122"/>
              <a:cs typeface="Microsoft YaHei" charset="-122"/>
            </a:endParaRPr>
          </a:p>
        </p:txBody>
      </p:sp>
      <p:grpSp>
        <p:nvGrpSpPr>
          <p:cNvPr id="6" name="组合 5"/>
          <p:cNvGrpSpPr/>
          <p:nvPr/>
        </p:nvGrpSpPr>
        <p:grpSpPr>
          <a:xfrm>
            <a:off x="0" y="1356334"/>
            <a:ext cx="563526" cy="4145333"/>
            <a:chOff x="0" y="267176"/>
            <a:chExt cx="563526" cy="4145333"/>
          </a:xfrm>
        </p:grpSpPr>
        <p:sp>
          <p:nvSpPr>
            <p:cNvPr id="7" name="矩形 6"/>
            <p:cNvSpPr/>
            <p:nvPr/>
          </p:nvSpPr>
          <p:spPr>
            <a:xfrm>
              <a:off x="0" y="267176"/>
              <a:ext cx="563526" cy="205072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数据通信基本概念</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0" y="2339160"/>
              <a:ext cx="563526" cy="207334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数据通信系统模型</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6.1 </a:t>
            </a:r>
            <a:r>
              <a:rPr lang="zh-CN" altLang="en-US" sz="2800" b="1" dirty="0">
                <a:latin typeface="黑体" panose="02010609060101010101" pitchFamily="49" charset="-122"/>
                <a:ea typeface="黑体" panose="02010609060101010101" pitchFamily="49" charset="-122"/>
                <a:sym typeface="+mn-ea"/>
              </a:rPr>
              <a:t>数据通信基础</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：数据通信系统模型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735330" y="2138045"/>
            <a:ext cx="11236960" cy="2308324"/>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三、数据通信方式</a:t>
            </a:r>
            <a:endParaRPr lang="en-US" altLang="zh-CN" sz="2400" dirty="0" smtClean="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、数据传输方向：单向通信、双向交替通信</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半双工</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和双向同时通信</a:t>
            </a:r>
            <a:r>
              <a:rPr lang="en-US" altLang="zh-CN" sz="2400" dirty="0" smtClean="0">
                <a:latin typeface="Microsoft YaHei" charset="-122"/>
                <a:ea typeface="Microsoft YaHei" charset="-122"/>
                <a:cs typeface="Microsoft YaHei" charset="-122"/>
                <a:sym typeface="+mn-ea"/>
              </a:rPr>
              <a:t>(</a:t>
            </a:r>
            <a:r>
              <a:rPr lang="zh-CN" altLang="en-US" sz="2400" dirty="0" smtClean="0">
                <a:latin typeface="Microsoft YaHei" charset="-122"/>
                <a:ea typeface="Microsoft YaHei" charset="-122"/>
                <a:cs typeface="Microsoft YaHei" charset="-122"/>
                <a:sym typeface="+mn-ea"/>
              </a:rPr>
              <a:t>全双工</a:t>
            </a:r>
            <a:r>
              <a:rPr lang="en-US" altLang="zh-CN" sz="2400" dirty="0" smtClean="0">
                <a:latin typeface="Microsoft YaHei" charset="-122"/>
                <a:ea typeface="Microsoft YaHei" charset="-122"/>
                <a:cs typeface="Microsoft YaHei" charset="-122"/>
                <a:sym typeface="+mn-ea"/>
              </a:rPr>
              <a:t>)</a:t>
            </a:r>
            <a:endParaRPr lang="en-US" altLang="zh-CN" sz="2400" dirty="0" smtClean="0">
              <a:latin typeface="Microsoft YaHei" charset="-122"/>
              <a:ea typeface="Microsoft YaHei" charset="-122"/>
              <a:cs typeface="Microsoft YaHei" charset="-122"/>
            </a:endParaRPr>
          </a:p>
          <a:p>
            <a:pPr>
              <a:lnSpc>
                <a:spcPct val="150000"/>
              </a:lnSpc>
            </a:pPr>
            <a:endParaRPr lang="en-US" altLang="zh-CN" sz="2400" dirty="0" smtClean="0">
              <a:latin typeface="手札体-简粗体" panose="03000700000000000000" pitchFamily="66" charset="-122"/>
              <a:ea typeface="手札体-简粗体" panose="03000700000000000000" pitchFamily="66" charset="-122"/>
            </a:endParaRPr>
          </a:p>
        </p:txBody>
      </p:sp>
      <p:grpSp>
        <p:nvGrpSpPr>
          <p:cNvPr id="6" name="组合 5"/>
          <p:cNvGrpSpPr/>
          <p:nvPr/>
        </p:nvGrpSpPr>
        <p:grpSpPr>
          <a:xfrm>
            <a:off x="0" y="1356334"/>
            <a:ext cx="563526" cy="4145333"/>
            <a:chOff x="0" y="267176"/>
            <a:chExt cx="563526" cy="4145333"/>
          </a:xfrm>
        </p:grpSpPr>
        <p:sp>
          <p:nvSpPr>
            <p:cNvPr id="7" name="矩形 6"/>
            <p:cNvSpPr/>
            <p:nvPr/>
          </p:nvSpPr>
          <p:spPr>
            <a:xfrm>
              <a:off x="0" y="267176"/>
              <a:ext cx="563526" cy="205072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数据通信基本概念</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0" y="2339160"/>
              <a:ext cx="563526" cy="207334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数据通信系统模型</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4774149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接连接符 7"/>
          <p:cNvSpPr>
            <a:spLocks noChangeShapeType="1"/>
          </p:cNvSpPr>
          <p:nvPr>
            <p:custDataLst>
              <p:tags r:id="rId2"/>
            </p:custDataLst>
          </p:nvPr>
        </p:nvSpPr>
        <p:spPr bwMode="auto">
          <a:xfrm flipH="1">
            <a:off x="2652947" y="1559215"/>
            <a:ext cx="9609" cy="4735271"/>
          </a:xfrm>
          <a:prstGeom prst="line">
            <a:avLst/>
          </a:prstGeom>
          <a:ln/>
        </p:spPr>
        <p:style>
          <a:lnRef idx="2">
            <a:schemeClr val="accent1"/>
          </a:lnRef>
          <a:fillRef idx="1">
            <a:schemeClr val="lt1"/>
          </a:fillRef>
          <a:effectRef idx="0">
            <a:schemeClr val="accent1"/>
          </a:effectRef>
          <a:fontRef idx="minor">
            <a:schemeClr val="dk1"/>
          </a:fontRef>
        </p:style>
        <p:txBody>
          <a:bodyPr>
            <a:normAutofit fontScale="25000" lnSpcReduction="20000"/>
          </a:bodyPr>
          <a:lstStyle/>
          <a:p>
            <a:endParaRPr lang="zh-CN" altLang="en-US">
              <a:solidFill>
                <a:schemeClr val="tx1"/>
              </a:solidFill>
              <a:latin typeface="黑体" panose="02010609060101010101" pitchFamily="49" charset="-122"/>
              <a:ea typeface="黑体" panose="02010609060101010101" pitchFamily="49" charset="-122"/>
              <a:sym typeface="Arial" panose="020B0604020202020204" pitchFamily="34" charset="0"/>
            </a:endParaRPr>
          </a:p>
        </p:txBody>
      </p:sp>
      <p:grpSp>
        <p:nvGrpSpPr>
          <p:cNvPr id="14" name="组合 13"/>
          <p:cNvGrpSpPr/>
          <p:nvPr>
            <p:custDataLst>
              <p:tags r:id="rId3"/>
            </p:custDataLst>
          </p:nvPr>
        </p:nvGrpSpPr>
        <p:grpSpPr>
          <a:xfrm>
            <a:off x="2484526" y="1695962"/>
            <a:ext cx="6851834" cy="546147"/>
            <a:chOff x="2217049" y="1938958"/>
            <a:chExt cx="5199005" cy="394210"/>
          </a:xfrm>
          <a:solidFill>
            <a:srgbClr val="C00000"/>
          </a:solidFill>
        </p:grpSpPr>
        <p:sp>
          <p:nvSpPr>
            <p:cNvPr id="8" name="椭圆 2"/>
            <p:cNvSpPr>
              <a:spLocks noChangeArrowheads="1"/>
            </p:cNvSpPr>
            <p:nvPr>
              <p:custDataLst>
                <p:tags r:id="rId19"/>
              </p:custDataLst>
            </p:nvPr>
          </p:nvSpPr>
          <p:spPr bwMode="auto">
            <a:xfrm>
              <a:off x="2217049" y="2023530"/>
              <a:ext cx="255588" cy="255588"/>
            </a:xfrm>
            <a:prstGeom prst="ellipse">
              <a:avLst/>
            </a:prstGeom>
            <a:ln/>
          </p:spPr>
          <p:style>
            <a:lnRef idx="2">
              <a:schemeClr val="accent1"/>
            </a:lnRef>
            <a:fillRef idx="1">
              <a:schemeClr val="lt1"/>
            </a:fillRef>
            <a:effectRef idx="0">
              <a:schemeClr val="accent1"/>
            </a:effectRef>
            <a:fontRef idx="minor">
              <a:schemeClr val="dk1"/>
            </a:fontRef>
          </p:style>
          <p:txBody>
            <a:bodyPr anchor="ctr">
              <a:normAutofit fontScale="60000" lnSpcReduction="20000"/>
            </a:bodyPr>
            <a:lstStyle>
              <a:lvl1pPr>
                <a:lnSpc>
                  <a:spcPct val="90000"/>
                </a:lnSpc>
                <a:spcBef>
                  <a:spcPts val="1000"/>
                </a:spcBef>
                <a:buFont typeface="Arial" panose="020B0604020202020204" pitchFamily="34" charset="0"/>
                <a:buChar char="•"/>
                <a:defRPr sz="2800">
                  <a:solidFill>
                    <a:srgbClr val="5F5F5F"/>
                  </a:solidFill>
                  <a:latin typeface="Calibri" panose="020F0502020204030204" charset="0"/>
                  <a:ea typeface="微软雅黑" panose="020B0503020204020204"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rgbClr val="5F5F5F"/>
                  </a:solidFill>
                  <a:latin typeface="Calibri" panose="020F0502020204030204" charset="0"/>
                  <a:ea typeface="微软雅黑" panose="020B0503020204020204"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rgbClr val="5F5F5F"/>
                  </a:solidFill>
                  <a:latin typeface="Calibri" panose="020F0502020204030204" charset="0"/>
                  <a:ea typeface="微软雅黑" panose="020B0503020204020204"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9pPr>
            </a:lstStyle>
            <a:p>
              <a:pPr lvl="0" algn="ctr">
                <a:buNone/>
              </a:pPr>
              <a:endParaRPr lang="zh-CN" altLang="zh-CN" sz="2400">
                <a:solidFill>
                  <a:schemeClr val="tx1"/>
                </a:solidFill>
                <a:latin typeface="黑体" panose="02010609060101010101" pitchFamily="49" charset="-122"/>
                <a:ea typeface="黑体" panose="02010609060101010101" pitchFamily="49" charset="-122"/>
                <a:sym typeface="Arial" panose="020B0604020202020204" pitchFamily="34" charset="0"/>
              </a:endParaRPr>
            </a:p>
          </p:txBody>
        </p:sp>
        <p:sp>
          <p:nvSpPr>
            <p:cNvPr id="9" name="矩形 8"/>
            <p:cNvSpPr/>
            <p:nvPr>
              <p:custDataLst>
                <p:tags r:id="rId20"/>
              </p:custDataLst>
            </p:nvPr>
          </p:nvSpPr>
          <p:spPr bwMode="auto">
            <a:xfrm>
              <a:off x="2844054" y="1938958"/>
              <a:ext cx="4572000" cy="394210"/>
            </a:xfrm>
            <a:prstGeom prst="rect">
              <a:avLst/>
            </a:prstGeom>
            <a:ln/>
          </p:spPr>
          <p:style>
            <a:lnRef idx="2">
              <a:schemeClr val="accent1"/>
            </a:lnRef>
            <a:fillRef idx="1">
              <a:schemeClr val="lt1"/>
            </a:fillRef>
            <a:effectRef idx="0">
              <a:schemeClr val="accent1"/>
            </a:effectRef>
            <a:fontRef idx="minor">
              <a:schemeClr val="dk1"/>
            </a:fontRef>
          </p:style>
          <p:txBody>
            <a:bodyPr anchor="ctr">
              <a:noAutofit/>
            </a:bodyPr>
            <a:lstStyle>
              <a:lvl1pPr>
                <a:lnSpc>
                  <a:spcPct val="90000"/>
                </a:lnSpc>
                <a:spcBef>
                  <a:spcPts val="1000"/>
                </a:spcBef>
                <a:buFont typeface="Arial" panose="020B0604020202020204" pitchFamily="34" charset="0"/>
                <a:buChar char="•"/>
                <a:defRPr sz="2800">
                  <a:solidFill>
                    <a:srgbClr val="5F5F5F"/>
                  </a:solidFill>
                  <a:latin typeface="Calibri" panose="020F0502020204030204" charset="0"/>
                  <a:ea typeface="微软雅黑" panose="020B0503020204020204"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rgbClr val="5F5F5F"/>
                  </a:solidFill>
                  <a:latin typeface="Calibri" panose="020F0502020204030204" charset="0"/>
                  <a:ea typeface="微软雅黑" panose="020B0503020204020204"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rgbClr val="5F5F5F"/>
                  </a:solidFill>
                  <a:latin typeface="Calibri" panose="020F0502020204030204" charset="0"/>
                  <a:ea typeface="微软雅黑" panose="020B0503020204020204"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9pPr>
            </a:lstStyle>
            <a:p>
              <a:pPr lvl="0" algn="ctr">
                <a:lnSpc>
                  <a:spcPct val="100000"/>
                </a:lnSpc>
                <a:buNone/>
              </a:pPr>
              <a:r>
                <a:rPr lang="zh-CN" altLang="en-US" sz="2400" b="1" dirty="0" smtClean="0">
                  <a:solidFill>
                    <a:schemeClr val="tx1"/>
                  </a:solidFill>
                  <a:latin typeface="黑体" panose="02010609060101010101" pitchFamily="49" charset="-122"/>
                  <a:ea typeface="黑体" panose="02010609060101010101" pitchFamily="49" charset="-122"/>
                  <a:sym typeface="+mn-ea"/>
                </a:rPr>
                <a:t>数据通信基础</a:t>
              </a:r>
              <a:endParaRPr lang="zh-CN" altLang="en-US" sz="2400" b="1" dirty="0">
                <a:solidFill>
                  <a:schemeClr val="tx1"/>
                </a:solidFill>
                <a:latin typeface="黑体" panose="02010609060101010101" pitchFamily="49" charset="-122"/>
                <a:ea typeface="黑体" panose="02010609060101010101" pitchFamily="49" charset="-122"/>
                <a:sym typeface="+mn-ea"/>
              </a:endParaRPr>
            </a:p>
          </p:txBody>
        </p:sp>
      </p:grpSp>
      <p:grpSp>
        <p:nvGrpSpPr>
          <p:cNvPr id="15" name="组合 14"/>
          <p:cNvGrpSpPr/>
          <p:nvPr>
            <p:custDataLst>
              <p:tags r:id="rId4"/>
            </p:custDataLst>
          </p:nvPr>
        </p:nvGrpSpPr>
        <p:grpSpPr>
          <a:xfrm>
            <a:off x="2484526" y="2483204"/>
            <a:ext cx="6851834" cy="546147"/>
            <a:chOff x="2217049" y="3096485"/>
            <a:chExt cx="5199005" cy="394210"/>
          </a:xfrm>
          <a:solidFill>
            <a:srgbClr val="C00000"/>
          </a:solidFill>
        </p:grpSpPr>
        <p:sp>
          <p:nvSpPr>
            <p:cNvPr id="10" name="矩形 9"/>
            <p:cNvSpPr/>
            <p:nvPr>
              <p:custDataLst>
                <p:tags r:id="rId17"/>
              </p:custDataLst>
            </p:nvPr>
          </p:nvSpPr>
          <p:spPr bwMode="auto">
            <a:xfrm>
              <a:off x="2844054" y="3096485"/>
              <a:ext cx="4572000" cy="394210"/>
            </a:xfrm>
            <a:prstGeom prst="rect">
              <a:avLst/>
            </a:prstGeom>
            <a:ln/>
          </p:spPr>
          <p:style>
            <a:lnRef idx="2">
              <a:schemeClr val="accent1"/>
            </a:lnRef>
            <a:fillRef idx="1">
              <a:schemeClr val="lt1"/>
            </a:fillRef>
            <a:effectRef idx="0">
              <a:schemeClr val="accent1"/>
            </a:effectRef>
            <a:fontRef idx="minor">
              <a:schemeClr val="dk1"/>
            </a:fontRef>
          </p:style>
          <p:txBody>
            <a:bodyPr anchor="ctr">
              <a:normAutofit/>
            </a:bodyPr>
            <a:lstStyle>
              <a:lvl1pPr>
                <a:lnSpc>
                  <a:spcPct val="90000"/>
                </a:lnSpc>
                <a:spcBef>
                  <a:spcPts val="1000"/>
                </a:spcBef>
                <a:buFont typeface="Arial" panose="020B0604020202020204" pitchFamily="34" charset="0"/>
                <a:buChar char="•"/>
                <a:defRPr sz="2800">
                  <a:solidFill>
                    <a:srgbClr val="5F5F5F"/>
                  </a:solidFill>
                  <a:latin typeface="Calibri" panose="020F0502020204030204" charset="0"/>
                  <a:ea typeface="微软雅黑" panose="020B0503020204020204"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rgbClr val="5F5F5F"/>
                  </a:solidFill>
                  <a:latin typeface="Calibri" panose="020F0502020204030204" charset="0"/>
                  <a:ea typeface="微软雅黑" panose="020B0503020204020204"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rgbClr val="5F5F5F"/>
                  </a:solidFill>
                  <a:latin typeface="Calibri" panose="020F0502020204030204" charset="0"/>
                  <a:ea typeface="微软雅黑" panose="020B0503020204020204"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9pPr>
            </a:lstStyle>
            <a:p>
              <a:pPr lvl="0" algn="ctr">
                <a:lnSpc>
                  <a:spcPct val="100000"/>
                </a:lnSpc>
                <a:buNone/>
              </a:pPr>
              <a:r>
                <a:rPr lang="zh-CN" altLang="en-US" sz="2400" b="1" dirty="0" smtClean="0">
                  <a:solidFill>
                    <a:schemeClr val="tx1"/>
                  </a:solidFill>
                  <a:latin typeface="黑体" panose="02010609060101010101" pitchFamily="49" charset="-122"/>
                  <a:ea typeface="黑体" panose="02010609060101010101" pitchFamily="49" charset="-122"/>
                  <a:sym typeface="+mn-ea"/>
                </a:rPr>
                <a:t>物理介质</a:t>
              </a:r>
              <a:endParaRPr lang="zh-CN" altLang="en-US" sz="2400" b="1" dirty="0">
                <a:solidFill>
                  <a:schemeClr val="tx1"/>
                </a:solidFill>
                <a:latin typeface="黑体" panose="02010609060101010101" pitchFamily="49" charset="-122"/>
                <a:ea typeface="黑体" panose="02010609060101010101" pitchFamily="49" charset="-122"/>
                <a:sym typeface="+mn-ea"/>
              </a:endParaRPr>
            </a:p>
          </p:txBody>
        </p:sp>
        <p:sp>
          <p:nvSpPr>
            <p:cNvPr id="11" name="椭圆 2"/>
            <p:cNvSpPr>
              <a:spLocks noChangeArrowheads="1"/>
            </p:cNvSpPr>
            <p:nvPr>
              <p:custDataLst>
                <p:tags r:id="rId18"/>
              </p:custDataLst>
            </p:nvPr>
          </p:nvSpPr>
          <p:spPr bwMode="auto">
            <a:xfrm>
              <a:off x="2217049" y="3181057"/>
              <a:ext cx="255588" cy="255588"/>
            </a:xfrm>
            <a:prstGeom prst="ellipse">
              <a:avLst/>
            </a:prstGeom>
            <a:ln/>
          </p:spPr>
          <p:style>
            <a:lnRef idx="2">
              <a:schemeClr val="accent1"/>
            </a:lnRef>
            <a:fillRef idx="1">
              <a:schemeClr val="lt1"/>
            </a:fillRef>
            <a:effectRef idx="0">
              <a:schemeClr val="accent1"/>
            </a:effectRef>
            <a:fontRef idx="minor">
              <a:schemeClr val="dk1"/>
            </a:fontRef>
          </p:style>
          <p:txBody>
            <a:bodyPr anchor="ctr">
              <a:normAutofit fontScale="60000" lnSpcReduction="20000"/>
            </a:bodyPr>
            <a:lstStyle>
              <a:lvl1pPr>
                <a:lnSpc>
                  <a:spcPct val="90000"/>
                </a:lnSpc>
                <a:spcBef>
                  <a:spcPts val="1000"/>
                </a:spcBef>
                <a:buFont typeface="Arial" panose="020B0604020202020204" pitchFamily="34" charset="0"/>
                <a:buChar char="•"/>
                <a:defRPr sz="2800">
                  <a:solidFill>
                    <a:srgbClr val="5F5F5F"/>
                  </a:solidFill>
                  <a:latin typeface="Calibri" panose="020F0502020204030204" charset="0"/>
                  <a:ea typeface="微软雅黑" panose="020B0503020204020204"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rgbClr val="5F5F5F"/>
                  </a:solidFill>
                  <a:latin typeface="Calibri" panose="020F0502020204030204" charset="0"/>
                  <a:ea typeface="微软雅黑" panose="020B0503020204020204"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rgbClr val="5F5F5F"/>
                  </a:solidFill>
                  <a:latin typeface="Calibri" panose="020F0502020204030204" charset="0"/>
                  <a:ea typeface="微软雅黑" panose="020B0503020204020204"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9pPr>
            </a:lstStyle>
            <a:p>
              <a:pPr lvl="0" algn="ctr">
                <a:buNone/>
              </a:pPr>
              <a:endParaRPr lang="zh-CN" altLang="zh-CN" sz="2400" b="1">
                <a:solidFill>
                  <a:schemeClr val="tx1"/>
                </a:solidFill>
                <a:latin typeface="黑体" panose="02010609060101010101" pitchFamily="49" charset="-122"/>
                <a:ea typeface="黑体" panose="02010609060101010101" pitchFamily="49" charset="-122"/>
                <a:sym typeface="Arial" panose="020B0604020202020204" pitchFamily="34" charset="0"/>
              </a:endParaRPr>
            </a:p>
          </p:txBody>
        </p:sp>
      </p:grpSp>
      <p:sp>
        <p:nvSpPr>
          <p:cNvPr id="16" name="圆角矩形 15"/>
          <p:cNvSpPr/>
          <p:nvPr/>
        </p:nvSpPr>
        <p:spPr>
          <a:xfrm>
            <a:off x="674228" y="435118"/>
            <a:ext cx="7221972" cy="776605"/>
          </a:xfrm>
          <a:prstGeom prst="roundRect">
            <a:avLst/>
          </a:prstGeom>
          <a:noFill/>
          <a:ln>
            <a:no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just"/>
            <a:r>
              <a:rPr lang="zh-CN" altLang="en-US" sz="2800" b="1" dirty="0" smtClean="0">
                <a:latin typeface="黑体" panose="02010609060101010101" pitchFamily="49" charset="-122"/>
                <a:ea typeface="黑体" panose="02010609060101010101" pitchFamily="49" charset="-122"/>
              </a:rPr>
              <a:t>第</a:t>
            </a:r>
            <a:r>
              <a:rPr lang="en-US" altLang="zh-CN" sz="2800" b="1" dirty="0" smtClean="0">
                <a:latin typeface="黑体" panose="02010609060101010101" pitchFamily="49" charset="-122"/>
                <a:ea typeface="黑体" panose="02010609060101010101" pitchFamily="49" charset="-122"/>
              </a:rPr>
              <a:t>6</a:t>
            </a:r>
            <a:r>
              <a:rPr lang="zh-CN" altLang="en-US" sz="2800" b="1" dirty="0" smtClean="0">
                <a:latin typeface="黑体" panose="02010609060101010101" pitchFamily="49" charset="-122"/>
                <a:ea typeface="黑体" panose="02010609060101010101" pitchFamily="49" charset="-122"/>
              </a:rPr>
              <a:t>章 物理层</a:t>
            </a:r>
            <a:endParaRPr lang="zh-CN" altLang="en-US" sz="2800" b="1" dirty="0">
              <a:latin typeface="黑体" panose="02010609060101010101" pitchFamily="49" charset="-122"/>
              <a:ea typeface="黑体" panose="02010609060101010101" pitchFamily="49" charset="-122"/>
            </a:endParaRPr>
          </a:p>
        </p:txBody>
      </p:sp>
      <p:grpSp>
        <p:nvGrpSpPr>
          <p:cNvPr id="12" name="组合 11"/>
          <p:cNvGrpSpPr/>
          <p:nvPr>
            <p:custDataLst>
              <p:tags r:id="rId5"/>
            </p:custDataLst>
          </p:nvPr>
        </p:nvGrpSpPr>
        <p:grpSpPr>
          <a:xfrm>
            <a:off x="2495600" y="3259813"/>
            <a:ext cx="6851834" cy="546147"/>
            <a:chOff x="2217049" y="3096485"/>
            <a:chExt cx="5199005" cy="394210"/>
          </a:xfrm>
          <a:solidFill>
            <a:srgbClr val="C00000"/>
          </a:solidFill>
        </p:grpSpPr>
        <p:sp>
          <p:nvSpPr>
            <p:cNvPr id="13" name="矩形 12"/>
            <p:cNvSpPr/>
            <p:nvPr>
              <p:custDataLst>
                <p:tags r:id="rId15"/>
              </p:custDataLst>
            </p:nvPr>
          </p:nvSpPr>
          <p:spPr bwMode="auto">
            <a:xfrm>
              <a:off x="2844054" y="3096485"/>
              <a:ext cx="4572000" cy="394210"/>
            </a:xfrm>
            <a:prstGeom prst="rect">
              <a:avLst/>
            </a:prstGeom>
            <a:ln/>
          </p:spPr>
          <p:style>
            <a:lnRef idx="2">
              <a:schemeClr val="accent1"/>
            </a:lnRef>
            <a:fillRef idx="1">
              <a:schemeClr val="lt1"/>
            </a:fillRef>
            <a:effectRef idx="0">
              <a:schemeClr val="accent1"/>
            </a:effectRef>
            <a:fontRef idx="minor">
              <a:schemeClr val="dk1"/>
            </a:fontRef>
          </p:style>
          <p:txBody>
            <a:bodyPr anchor="ctr">
              <a:normAutofit/>
            </a:bodyPr>
            <a:lstStyle>
              <a:lvl1pPr>
                <a:lnSpc>
                  <a:spcPct val="90000"/>
                </a:lnSpc>
                <a:spcBef>
                  <a:spcPts val="1000"/>
                </a:spcBef>
                <a:buFont typeface="Arial" panose="020B0604020202020204" pitchFamily="34" charset="0"/>
                <a:buChar char="•"/>
                <a:defRPr sz="2800">
                  <a:solidFill>
                    <a:srgbClr val="5F5F5F"/>
                  </a:solidFill>
                  <a:latin typeface="Calibri" panose="020F0502020204030204" charset="0"/>
                  <a:ea typeface="微软雅黑" panose="020B0503020204020204"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rgbClr val="5F5F5F"/>
                  </a:solidFill>
                  <a:latin typeface="Calibri" panose="020F0502020204030204" charset="0"/>
                  <a:ea typeface="微软雅黑" panose="020B0503020204020204"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rgbClr val="5F5F5F"/>
                  </a:solidFill>
                  <a:latin typeface="Calibri" panose="020F0502020204030204" charset="0"/>
                  <a:ea typeface="微软雅黑" panose="020B0503020204020204"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9pPr>
            </a:lstStyle>
            <a:p>
              <a:pPr lvl="0" algn="ctr">
                <a:lnSpc>
                  <a:spcPct val="100000"/>
                </a:lnSpc>
                <a:buNone/>
              </a:pPr>
              <a:r>
                <a:rPr lang="zh-CN" altLang="en-US" sz="2400" b="1" dirty="0" smtClean="0">
                  <a:solidFill>
                    <a:schemeClr val="tx1"/>
                  </a:solidFill>
                  <a:latin typeface="黑体" panose="02010609060101010101" pitchFamily="49" charset="-122"/>
                  <a:ea typeface="黑体" panose="02010609060101010101" pitchFamily="49" charset="-122"/>
                  <a:sym typeface="+mn-ea"/>
                </a:rPr>
                <a:t>信道与信道容量</a:t>
              </a:r>
              <a:endParaRPr lang="zh-CN" altLang="en-US" sz="2400" b="1" dirty="0">
                <a:solidFill>
                  <a:schemeClr val="tx1"/>
                </a:solidFill>
                <a:latin typeface="黑体" panose="02010609060101010101" pitchFamily="49" charset="-122"/>
                <a:ea typeface="黑体" panose="02010609060101010101" pitchFamily="49" charset="-122"/>
                <a:sym typeface="+mn-ea"/>
              </a:endParaRPr>
            </a:p>
          </p:txBody>
        </p:sp>
        <p:sp>
          <p:nvSpPr>
            <p:cNvPr id="17" name="椭圆 2"/>
            <p:cNvSpPr>
              <a:spLocks noChangeArrowheads="1"/>
            </p:cNvSpPr>
            <p:nvPr>
              <p:custDataLst>
                <p:tags r:id="rId16"/>
              </p:custDataLst>
            </p:nvPr>
          </p:nvSpPr>
          <p:spPr bwMode="auto">
            <a:xfrm>
              <a:off x="2217049" y="3181057"/>
              <a:ext cx="255588" cy="255588"/>
            </a:xfrm>
            <a:prstGeom prst="ellipse">
              <a:avLst/>
            </a:prstGeom>
            <a:ln/>
          </p:spPr>
          <p:style>
            <a:lnRef idx="2">
              <a:schemeClr val="accent1"/>
            </a:lnRef>
            <a:fillRef idx="1">
              <a:schemeClr val="lt1"/>
            </a:fillRef>
            <a:effectRef idx="0">
              <a:schemeClr val="accent1"/>
            </a:effectRef>
            <a:fontRef idx="minor">
              <a:schemeClr val="dk1"/>
            </a:fontRef>
          </p:style>
          <p:txBody>
            <a:bodyPr anchor="ctr">
              <a:normAutofit fontScale="60000" lnSpcReduction="20000"/>
            </a:bodyPr>
            <a:lstStyle>
              <a:lvl1pPr>
                <a:lnSpc>
                  <a:spcPct val="90000"/>
                </a:lnSpc>
                <a:spcBef>
                  <a:spcPts val="1000"/>
                </a:spcBef>
                <a:buFont typeface="Arial" panose="020B0604020202020204" pitchFamily="34" charset="0"/>
                <a:buChar char="•"/>
                <a:defRPr sz="2800">
                  <a:solidFill>
                    <a:srgbClr val="5F5F5F"/>
                  </a:solidFill>
                  <a:latin typeface="Calibri" panose="020F0502020204030204" charset="0"/>
                  <a:ea typeface="微软雅黑" panose="020B0503020204020204"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rgbClr val="5F5F5F"/>
                  </a:solidFill>
                  <a:latin typeface="Calibri" panose="020F0502020204030204" charset="0"/>
                  <a:ea typeface="微软雅黑" panose="020B0503020204020204"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rgbClr val="5F5F5F"/>
                  </a:solidFill>
                  <a:latin typeface="Calibri" panose="020F0502020204030204" charset="0"/>
                  <a:ea typeface="微软雅黑" panose="020B0503020204020204"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9pPr>
            </a:lstStyle>
            <a:p>
              <a:pPr lvl="0" algn="ctr">
                <a:buNone/>
              </a:pPr>
              <a:endParaRPr lang="zh-CN" altLang="zh-CN" sz="2400" b="1">
                <a:solidFill>
                  <a:schemeClr val="tx1"/>
                </a:solidFill>
                <a:latin typeface="黑体" panose="02010609060101010101" pitchFamily="49" charset="-122"/>
                <a:ea typeface="黑体" panose="02010609060101010101" pitchFamily="49" charset="-122"/>
                <a:sym typeface="Arial" panose="020B0604020202020204" pitchFamily="34" charset="0"/>
              </a:endParaRPr>
            </a:p>
          </p:txBody>
        </p:sp>
      </p:grpSp>
      <p:grpSp>
        <p:nvGrpSpPr>
          <p:cNvPr id="18" name="组合 17"/>
          <p:cNvGrpSpPr/>
          <p:nvPr>
            <p:custDataLst>
              <p:tags r:id="rId6"/>
            </p:custDataLst>
          </p:nvPr>
        </p:nvGrpSpPr>
        <p:grpSpPr>
          <a:xfrm>
            <a:off x="2495600" y="4036863"/>
            <a:ext cx="6851834" cy="546147"/>
            <a:chOff x="2217049" y="3096485"/>
            <a:chExt cx="5199005" cy="394210"/>
          </a:xfrm>
          <a:solidFill>
            <a:srgbClr val="C00000"/>
          </a:solidFill>
        </p:grpSpPr>
        <p:sp>
          <p:nvSpPr>
            <p:cNvPr id="19" name="矩形 18"/>
            <p:cNvSpPr/>
            <p:nvPr>
              <p:custDataLst>
                <p:tags r:id="rId13"/>
              </p:custDataLst>
            </p:nvPr>
          </p:nvSpPr>
          <p:spPr bwMode="auto">
            <a:xfrm>
              <a:off x="2844054" y="3096485"/>
              <a:ext cx="4572000" cy="394210"/>
            </a:xfrm>
            <a:prstGeom prst="rect">
              <a:avLst/>
            </a:prstGeom>
            <a:ln/>
          </p:spPr>
          <p:style>
            <a:lnRef idx="2">
              <a:schemeClr val="accent1"/>
            </a:lnRef>
            <a:fillRef idx="1">
              <a:schemeClr val="lt1"/>
            </a:fillRef>
            <a:effectRef idx="0">
              <a:schemeClr val="accent1"/>
            </a:effectRef>
            <a:fontRef idx="minor">
              <a:schemeClr val="dk1"/>
            </a:fontRef>
          </p:style>
          <p:txBody>
            <a:bodyPr anchor="ctr">
              <a:normAutofit/>
            </a:bodyPr>
            <a:lstStyle>
              <a:lvl1pPr>
                <a:lnSpc>
                  <a:spcPct val="90000"/>
                </a:lnSpc>
                <a:spcBef>
                  <a:spcPts val="1000"/>
                </a:spcBef>
                <a:buFont typeface="Arial" panose="020B0604020202020204" pitchFamily="34" charset="0"/>
                <a:buChar char="•"/>
                <a:defRPr sz="2800">
                  <a:solidFill>
                    <a:srgbClr val="5F5F5F"/>
                  </a:solidFill>
                  <a:latin typeface="Calibri" panose="020F0502020204030204" charset="0"/>
                  <a:ea typeface="微软雅黑" panose="020B0503020204020204"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rgbClr val="5F5F5F"/>
                  </a:solidFill>
                  <a:latin typeface="Calibri" panose="020F0502020204030204" charset="0"/>
                  <a:ea typeface="微软雅黑" panose="020B0503020204020204"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rgbClr val="5F5F5F"/>
                  </a:solidFill>
                  <a:latin typeface="Calibri" panose="020F0502020204030204" charset="0"/>
                  <a:ea typeface="微软雅黑" panose="020B0503020204020204"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9pPr>
            </a:lstStyle>
            <a:p>
              <a:pPr lvl="0" algn="ctr">
                <a:lnSpc>
                  <a:spcPct val="100000"/>
                </a:lnSpc>
                <a:buNone/>
              </a:pPr>
              <a:r>
                <a:rPr lang="zh-CN" altLang="en-US" sz="2400" b="1" dirty="0" smtClean="0">
                  <a:solidFill>
                    <a:schemeClr val="tx1"/>
                  </a:solidFill>
                  <a:latin typeface="黑体" panose="02010609060101010101" pitchFamily="49" charset="-122"/>
                  <a:ea typeface="黑体" panose="02010609060101010101" pitchFamily="49" charset="-122"/>
                  <a:sym typeface="+mn-ea"/>
                </a:rPr>
                <a:t>基带传输</a:t>
              </a:r>
              <a:endParaRPr lang="zh-CN" altLang="en-US" sz="2400" b="1" dirty="0">
                <a:solidFill>
                  <a:schemeClr val="tx1"/>
                </a:solidFill>
                <a:latin typeface="黑体" panose="02010609060101010101" pitchFamily="49" charset="-122"/>
                <a:ea typeface="黑体" panose="02010609060101010101" pitchFamily="49" charset="-122"/>
                <a:sym typeface="+mn-ea"/>
              </a:endParaRPr>
            </a:p>
          </p:txBody>
        </p:sp>
        <p:sp>
          <p:nvSpPr>
            <p:cNvPr id="20" name="椭圆 2"/>
            <p:cNvSpPr>
              <a:spLocks noChangeArrowheads="1"/>
            </p:cNvSpPr>
            <p:nvPr>
              <p:custDataLst>
                <p:tags r:id="rId14"/>
              </p:custDataLst>
            </p:nvPr>
          </p:nvSpPr>
          <p:spPr bwMode="auto">
            <a:xfrm>
              <a:off x="2217049" y="3181057"/>
              <a:ext cx="255588" cy="255588"/>
            </a:xfrm>
            <a:prstGeom prst="ellipse">
              <a:avLst/>
            </a:prstGeom>
            <a:ln/>
          </p:spPr>
          <p:style>
            <a:lnRef idx="2">
              <a:schemeClr val="accent1"/>
            </a:lnRef>
            <a:fillRef idx="1">
              <a:schemeClr val="lt1"/>
            </a:fillRef>
            <a:effectRef idx="0">
              <a:schemeClr val="accent1"/>
            </a:effectRef>
            <a:fontRef idx="minor">
              <a:schemeClr val="dk1"/>
            </a:fontRef>
          </p:style>
          <p:txBody>
            <a:bodyPr anchor="ctr">
              <a:normAutofit fontScale="60000" lnSpcReduction="20000"/>
            </a:bodyPr>
            <a:lstStyle>
              <a:lvl1pPr>
                <a:lnSpc>
                  <a:spcPct val="90000"/>
                </a:lnSpc>
                <a:spcBef>
                  <a:spcPts val="1000"/>
                </a:spcBef>
                <a:buFont typeface="Arial" panose="020B0604020202020204" pitchFamily="34" charset="0"/>
                <a:buChar char="•"/>
                <a:defRPr sz="2800">
                  <a:solidFill>
                    <a:srgbClr val="5F5F5F"/>
                  </a:solidFill>
                  <a:latin typeface="Calibri" panose="020F0502020204030204" charset="0"/>
                  <a:ea typeface="微软雅黑" panose="020B0503020204020204"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rgbClr val="5F5F5F"/>
                  </a:solidFill>
                  <a:latin typeface="Calibri" panose="020F0502020204030204" charset="0"/>
                  <a:ea typeface="微软雅黑" panose="020B0503020204020204"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rgbClr val="5F5F5F"/>
                  </a:solidFill>
                  <a:latin typeface="Calibri" panose="020F0502020204030204" charset="0"/>
                  <a:ea typeface="微软雅黑" panose="020B0503020204020204"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9pPr>
            </a:lstStyle>
            <a:p>
              <a:pPr lvl="0" algn="ctr">
                <a:buNone/>
              </a:pPr>
              <a:endParaRPr lang="zh-CN" altLang="zh-CN" sz="2400" b="1">
                <a:solidFill>
                  <a:schemeClr val="tx1"/>
                </a:solidFill>
                <a:latin typeface="黑体" panose="02010609060101010101" pitchFamily="49" charset="-122"/>
                <a:ea typeface="黑体" panose="02010609060101010101" pitchFamily="49" charset="-122"/>
                <a:sym typeface="Arial" panose="020B0604020202020204" pitchFamily="34" charset="0"/>
              </a:endParaRPr>
            </a:p>
          </p:txBody>
        </p:sp>
      </p:grpSp>
      <p:grpSp>
        <p:nvGrpSpPr>
          <p:cNvPr id="21" name="组合 20"/>
          <p:cNvGrpSpPr/>
          <p:nvPr>
            <p:custDataLst>
              <p:tags r:id="rId7"/>
            </p:custDataLst>
          </p:nvPr>
        </p:nvGrpSpPr>
        <p:grpSpPr>
          <a:xfrm>
            <a:off x="2484526" y="4827214"/>
            <a:ext cx="6851834" cy="546147"/>
            <a:chOff x="2217049" y="3096485"/>
            <a:chExt cx="5199005" cy="394210"/>
          </a:xfrm>
          <a:solidFill>
            <a:srgbClr val="C00000"/>
          </a:solidFill>
        </p:grpSpPr>
        <p:sp>
          <p:nvSpPr>
            <p:cNvPr id="22" name="矩形 21"/>
            <p:cNvSpPr/>
            <p:nvPr>
              <p:custDataLst>
                <p:tags r:id="rId11"/>
              </p:custDataLst>
            </p:nvPr>
          </p:nvSpPr>
          <p:spPr bwMode="auto">
            <a:xfrm>
              <a:off x="2844054" y="3096485"/>
              <a:ext cx="4572000" cy="394210"/>
            </a:xfrm>
            <a:prstGeom prst="rect">
              <a:avLst/>
            </a:prstGeom>
            <a:ln/>
          </p:spPr>
          <p:style>
            <a:lnRef idx="2">
              <a:schemeClr val="accent1"/>
            </a:lnRef>
            <a:fillRef idx="1">
              <a:schemeClr val="lt1"/>
            </a:fillRef>
            <a:effectRef idx="0">
              <a:schemeClr val="accent1"/>
            </a:effectRef>
            <a:fontRef idx="minor">
              <a:schemeClr val="dk1"/>
            </a:fontRef>
          </p:style>
          <p:txBody>
            <a:bodyPr anchor="ctr">
              <a:normAutofit/>
            </a:bodyPr>
            <a:lstStyle>
              <a:lvl1pPr>
                <a:lnSpc>
                  <a:spcPct val="90000"/>
                </a:lnSpc>
                <a:spcBef>
                  <a:spcPts val="1000"/>
                </a:spcBef>
                <a:buFont typeface="Arial" panose="020B0604020202020204" pitchFamily="34" charset="0"/>
                <a:buChar char="•"/>
                <a:defRPr sz="2800">
                  <a:solidFill>
                    <a:srgbClr val="5F5F5F"/>
                  </a:solidFill>
                  <a:latin typeface="Calibri" panose="020F0502020204030204" charset="0"/>
                  <a:ea typeface="微软雅黑" panose="020B0503020204020204"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rgbClr val="5F5F5F"/>
                  </a:solidFill>
                  <a:latin typeface="Calibri" panose="020F0502020204030204" charset="0"/>
                  <a:ea typeface="微软雅黑" panose="020B0503020204020204"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rgbClr val="5F5F5F"/>
                  </a:solidFill>
                  <a:latin typeface="Calibri" panose="020F0502020204030204" charset="0"/>
                  <a:ea typeface="微软雅黑" panose="020B0503020204020204"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9pPr>
            </a:lstStyle>
            <a:p>
              <a:pPr lvl="0" algn="ctr">
                <a:lnSpc>
                  <a:spcPct val="100000"/>
                </a:lnSpc>
                <a:buNone/>
              </a:pPr>
              <a:r>
                <a:rPr lang="zh-CN" altLang="en-US" sz="2400" b="1" dirty="0" smtClean="0">
                  <a:solidFill>
                    <a:schemeClr val="tx1"/>
                  </a:solidFill>
                  <a:latin typeface="黑体" panose="02010609060101010101" pitchFamily="49" charset="-122"/>
                  <a:ea typeface="黑体" panose="02010609060101010101" pitchFamily="49" charset="-122"/>
                  <a:sym typeface="+mn-ea"/>
                </a:rPr>
                <a:t>频带传输</a:t>
              </a:r>
              <a:endParaRPr lang="zh-CN" altLang="en-US" sz="2400" b="1" dirty="0">
                <a:solidFill>
                  <a:schemeClr val="tx1"/>
                </a:solidFill>
                <a:latin typeface="黑体" panose="02010609060101010101" pitchFamily="49" charset="-122"/>
                <a:ea typeface="黑体" panose="02010609060101010101" pitchFamily="49" charset="-122"/>
                <a:sym typeface="+mn-ea"/>
              </a:endParaRPr>
            </a:p>
          </p:txBody>
        </p:sp>
        <p:sp>
          <p:nvSpPr>
            <p:cNvPr id="23" name="椭圆 2"/>
            <p:cNvSpPr>
              <a:spLocks noChangeArrowheads="1"/>
            </p:cNvSpPr>
            <p:nvPr>
              <p:custDataLst>
                <p:tags r:id="rId12"/>
              </p:custDataLst>
            </p:nvPr>
          </p:nvSpPr>
          <p:spPr bwMode="auto">
            <a:xfrm>
              <a:off x="2217049" y="3181057"/>
              <a:ext cx="255588" cy="255588"/>
            </a:xfrm>
            <a:prstGeom prst="ellipse">
              <a:avLst/>
            </a:prstGeom>
            <a:ln/>
          </p:spPr>
          <p:style>
            <a:lnRef idx="2">
              <a:schemeClr val="accent1"/>
            </a:lnRef>
            <a:fillRef idx="1">
              <a:schemeClr val="lt1"/>
            </a:fillRef>
            <a:effectRef idx="0">
              <a:schemeClr val="accent1"/>
            </a:effectRef>
            <a:fontRef idx="minor">
              <a:schemeClr val="dk1"/>
            </a:fontRef>
          </p:style>
          <p:txBody>
            <a:bodyPr anchor="ctr">
              <a:normAutofit fontScale="60000" lnSpcReduction="20000"/>
            </a:bodyPr>
            <a:lstStyle>
              <a:lvl1pPr>
                <a:lnSpc>
                  <a:spcPct val="90000"/>
                </a:lnSpc>
                <a:spcBef>
                  <a:spcPts val="1000"/>
                </a:spcBef>
                <a:buFont typeface="Arial" panose="020B0604020202020204" pitchFamily="34" charset="0"/>
                <a:buChar char="•"/>
                <a:defRPr sz="2800">
                  <a:solidFill>
                    <a:srgbClr val="5F5F5F"/>
                  </a:solidFill>
                  <a:latin typeface="Calibri" panose="020F0502020204030204" charset="0"/>
                  <a:ea typeface="微软雅黑" panose="020B0503020204020204"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rgbClr val="5F5F5F"/>
                  </a:solidFill>
                  <a:latin typeface="Calibri" panose="020F0502020204030204" charset="0"/>
                  <a:ea typeface="微软雅黑" panose="020B0503020204020204"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rgbClr val="5F5F5F"/>
                  </a:solidFill>
                  <a:latin typeface="Calibri" panose="020F0502020204030204" charset="0"/>
                  <a:ea typeface="微软雅黑" panose="020B0503020204020204"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9pPr>
            </a:lstStyle>
            <a:p>
              <a:pPr lvl="0" algn="ctr">
                <a:buNone/>
              </a:pPr>
              <a:endParaRPr lang="zh-CN" altLang="zh-CN" sz="2400" b="1">
                <a:solidFill>
                  <a:schemeClr val="tx1"/>
                </a:solidFill>
                <a:latin typeface="黑体" panose="02010609060101010101" pitchFamily="49" charset="-122"/>
                <a:ea typeface="黑体" panose="02010609060101010101" pitchFamily="49" charset="-122"/>
                <a:sym typeface="Arial" panose="020B0604020202020204" pitchFamily="34" charset="0"/>
              </a:endParaRPr>
            </a:p>
          </p:txBody>
        </p:sp>
      </p:grpSp>
      <p:grpSp>
        <p:nvGrpSpPr>
          <p:cNvPr id="25" name="组合 24"/>
          <p:cNvGrpSpPr/>
          <p:nvPr>
            <p:custDataLst>
              <p:tags r:id="rId8"/>
            </p:custDataLst>
          </p:nvPr>
        </p:nvGrpSpPr>
        <p:grpSpPr>
          <a:xfrm>
            <a:off x="2495600" y="5568534"/>
            <a:ext cx="6851834" cy="546147"/>
            <a:chOff x="2217049" y="3096485"/>
            <a:chExt cx="5199005" cy="394210"/>
          </a:xfrm>
          <a:solidFill>
            <a:srgbClr val="C00000"/>
          </a:solidFill>
        </p:grpSpPr>
        <p:sp>
          <p:nvSpPr>
            <p:cNvPr id="26" name="矩形 25"/>
            <p:cNvSpPr/>
            <p:nvPr>
              <p:custDataLst>
                <p:tags r:id="rId9"/>
              </p:custDataLst>
            </p:nvPr>
          </p:nvSpPr>
          <p:spPr bwMode="auto">
            <a:xfrm>
              <a:off x="2844054" y="3096485"/>
              <a:ext cx="4572000" cy="394210"/>
            </a:xfrm>
            <a:prstGeom prst="rect">
              <a:avLst/>
            </a:prstGeom>
            <a:ln/>
          </p:spPr>
          <p:style>
            <a:lnRef idx="2">
              <a:schemeClr val="accent1"/>
            </a:lnRef>
            <a:fillRef idx="1">
              <a:schemeClr val="lt1"/>
            </a:fillRef>
            <a:effectRef idx="0">
              <a:schemeClr val="accent1"/>
            </a:effectRef>
            <a:fontRef idx="minor">
              <a:schemeClr val="dk1"/>
            </a:fontRef>
          </p:style>
          <p:txBody>
            <a:bodyPr anchor="ctr">
              <a:normAutofit/>
            </a:bodyPr>
            <a:lstStyle>
              <a:lvl1pPr>
                <a:lnSpc>
                  <a:spcPct val="90000"/>
                </a:lnSpc>
                <a:spcBef>
                  <a:spcPts val="1000"/>
                </a:spcBef>
                <a:buFont typeface="Arial" panose="020B0604020202020204" pitchFamily="34" charset="0"/>
                <a:buChar char="•"/>
                <a:defRPr sz="2800">
                  <a:solidFill>
                    <a:srgbClr val="5F5F5F"/>
                  </a:solidFill>
                  <a:latin typeface="Calibri" panose="020F0502020204030204" charset="0"/>
                  <a:ea typeface="微软雅黑" panose="020B0503020204020204"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rgbClr val="5F5F5F"/>
                  </a:solidFill>
                  <a:latin typeface="Calibri" panose="020F0502020204030204" charset="0"/>
                  <a:ea typeface="微软雅黑" panose="020B0503020204020204"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rgbClr val="5F5F5F"/>
                  </a:solidFill>
                  <a:latin typeface="Calibri" panose="020F0502020204030204" charset="0"/>
                  <a:ea typeface="微软雅黑" panose="020B0503020204020204"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9pPr>
            </a:lstStyle>
            <a:p>
              <a:pPr lvl="0" algn="ctr">
                <a:lnSpc>
                  <a:spcPct val="100000"/>
                </a:lnSpc>
                <a:buNone/>
              </a:pPr>
              <a:r>
                <a:rPr lang="zh-CN" altLang="en-US" sz="2400" b="1" dirty="0" smtClean="0">
                  <a:solidFill>
                    <a:schemeClr val="tx1"/>
                  </a:solidFill>
                  <a:latin typeface="黑体" panose="02010609060101010101" pitchFamily="49" charset="-122"/>
                  <a:ea typeface="黑体" panose="02010609060101010101" pitchFamily="49" charset="-122"/>
                  <a:sym typeface="+mn-ea"/>
                </a:rPr>
                <a:t>物理层接口规程</a:t>
              </a:r>
              <a:endParaRPr lang="zh-CN" altLang="en-US" sz="2400" b="1" dirty="0">
                <a:solidFill>
                  <a:schemeClr val="tx1"/>
                </a:solidFill>
                <a:latin typeface="黑体" panose="02010609060101010101" pitchFamily="49" charset="-122"/>
                <a:ea typeface="黑体" panose="02010609060101010101" pitchFamily="49" charset="-122"/>
                <a:sym typeface="+mn-ea"/>
              </a:endParaRPr>
            </a:p>
          </p:txBody>
        </p:sp>
        <p:sp>
          <p:nvSpPr>
            <p:cNvPr id="27" name="椭圆 2"/>
            <p:cNvSpPr>
              <a:spLocks noChangeArrowheads="1"/>
            </p:cNvSpPr>
            <p:nvPr>
              <p:custDataLst>
                <p:tags r:id="rId10"/>
              </p:custDataLst>
            </p:nvPr>
          </p:nvSpPr>
          <p:spPr bwMode="auto">
            <a:xfrm>
              <a:off x="2217049" y="3181057"/>
              <a:ext cx="255588" cy="255588"/>
            </a:xfrm>
            <a:prstGeom prst="ellipse">
              <a:avLst/>
            </a:prstGeom>
            <a:ln/>
          </p:spPr>
          <p:style>
            <a:lnRef idx="2">
              <a:schemeClr val="accent1"/>
            </a:lnRef>
            <a:fillRef idx="1">
              <a:schemeClr val="lt1"/>
            </a:fillRef>
            <a:effectRef idx="0">
              <a:schemeClr val="accent1"/>
            </a:effectRef>
            <a:fontRef idx="minor">
              <a:schemeClr val="dk1"/>
            </a:fontRef>
          </p:style>
          <p:txBody>
            <a:bodyPr anchor="ctr">
              <a:normAutofit fontScale="60000" lnSpcReduction="20000"/>
            </a:bodyPr>
            <a:lstStyle>
              <a:lvl1pPr>
                <a:lnSpc>
                  <a:spcPct val="90000"/>
                </a:lnSpc>
                <a:spcBef>
                  <a:spcPts val="1000"/>
                </a:spcBef>
                <a:buFont typeface="Arial" panose="020B0604020202020204" pitchFamily="34" charset="0"/>
                <a:buChar char="•"/>
                <a:defRPr sz="2800">
                  <a:solidFill>
                    <a:srgbClr val="5F5F5F"/>
                  </a:solidFill>
                  <a:latin typeface="Calibri" panose="020F0502020204030204" charset="0"/>
                  <a:ea typeface="微软雅黑" panose="020B0503020204020204"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rgbClr val="5F5F5F"/>
                  </a:solidFill>
                  <a:latin typeface="Calibri" panose="020F0502020204030204" charset="0"/>
                  <a:ea typeface="微软雅黑" panose="020B0503020204020204"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rgbClr val="5F5F5F"/>
                  </a:solidFill>
                  <a:latin typeface="Calibri" panose="020F0502020204030204" charset="0"/>
                  <a:ea typeface="微软雅黑" panose="020B0503020204020204"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9pPr>
            </a:lstStyle>
            <a:p>
              <a:pPr lvl="0" algn="ctr">
                <a:buNone/>
              </a:pPr>
              <a:endParaRPr lang="zh-CN" altLang="zh-CN" sz="2400" b="1">
                <a:solidFill>
                  <a:schemeClr val="tx1"/>
                </a:solidFill>
                <a:latin typeface="黑体" panose="02010609060101010101" pitchFamily="49" charset="-122"/>
                <a:ea typeface="黑体" panose="02010609060101010101" pitchFamily="49" charset="-122"/>
                <a:sym typeface="Arial" panose="020B0604020202020204" pitchFamily="34" charset="0"/>
              </a:endParaRPr>
            </a:p>
          </p:txBody>
        </p:sp>
      </p:grpSp>
    </p:spTree>
    <p:custDataLst>
      <p:tags r:id="rId1"/>
    </p:custData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6.1 </a:t>
            </a:r>
            <a:r>
              <a:rPr lang="zh-CN" altLang="en-US" sz="2800" b="1" dirty="0">
                <a:latin typeface="黑体" panose="02010609060101010101" pitchFamily="49" charset="-122"/>
                <a:ea typeface="黑体" panose="02010609060101010101" pitchFamily="49" charset="-122"/>
                <a:sym typeface="+mn-ea"/>
              </a:rPr>
              <a:t>数据通信基础</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：数据通信系统模型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735330" y="2138045"/>
            <a:ext cx="11236960" cy="2862322"/>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三、数据通信方式</a:t>
            </a:r>
            <a:endParaRPr lang="en-US" altLang="zh-CN" sz="2400" dirty="0" smtClean="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、数据传输方向：单向通信、双向交替通信</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半双工</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和双向同时通信</a:t>
            </a:r>
            <a:r>
              <a:rPr lang="en-US" altLang="zh-CN" sz="2400" dirty="0" smtClean="0">
                <a:latin typeface="Microsoft YaHei" charset="-122"/>
                <a:ea typeface="Microsoft YaHei" charset="-122"/>
                <a:cs typeface="Microsoft YaHei" charset="-122"/>
                <a:sym typeface="+mn-ea"/>
              </a:rPr>
              <a:t>(</a:t>
            </a:r>
            <a:r>
              <a:rPr lang="zh-CN" altLang="en-US" sz="2400" dirty="0" smtClean="0">
                <a:latin typeface="Microsoft YaHei" charset="-122"/>
                <a:ea typeface="Microsoft YaHei" charset="-122"/>
                <a:cs typeface="Microsoft YaHei" charset="-122"/>
                <a:sym typeface="+mn-ea"/>
              </a:rPr>
              <a:t>全双工</a:t>
            </a:r>
            <a:r>
              <a:rPr lang="en-US" altLang="zh-CN" sz="2400" dirty="0" smtClean="0">
                <a:latin typeface="Microsoft YaHei" charset="-122"/>
                <a:ea typeface="Microsoft YaHei" charset="-122"/>
                <a:cs typeface="Microsoft YaHei" charset="-122"/>
                <a:sym typeface="+mn-ea"/>
              </a:rPr>
              <a:t>)</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2</a:t>
            </a:r>
            <a:r>
              <a:rPr lang="zh-CN" altLang="en-US" sz="2400" dirty="0" smtClean="0">
                <a:latin typeface="Microsoft YaHei" charset="-122"/>
                <a:ea typeface="Microsoft YaHei" charset="-122"/>
                <a:cs typeface="Microsoft YaHei" charset="-122"/>
              </a:rPr>
              <a:t>、二进制数据传输的时空顺序：并行通信和串行通信</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手札体-简粗体" panose="03000700000000000000" pitchFamily="66" charset="-122"/>
                <a:ea typeface="手札体-简粗体" panose="03000700000000000000" pitchFamily="66" charset="-122"/>
              </a:rPr>
              <a:t>                         </a:t>
            </a:r>
            <a:endParaRPr lang="en-US" altLang="zh-CN" sz="2400" dirty="0" smtClean="0">
              <a:latin typeface="手札体-简粗体" panose="03000700000000000000" pitchFamily="66" charset="-122"/>
              <a:ea typeface="手札体-简粗体" panose="03000700000000000000" pitchFamily="66" charset="-122"/>
            </a:endParaRPr>
          </a:p>
        </p:txBody>
      </p:sp>
      <p:grpSp>
        <p:nvGrpSpPr>
          <p:cNvPr id="6" name="组合 5"/>
          <p:cNvGrpSpPr/>
          <p:nvPr/>
        </p:nvGrpSpPr>
        <p:grpSpPr>
          <a:xfrm>
            <a:off x="0" y="1356334"/>
            <a:ext cx="563526" cy="4145333"/>
            <a:chOff x="0" y="267176"/>
            <a:chExt cx="563526" cy="4145333"/>
          </a:xfrm>
        </p:grpSpPr>
        <p:sp>
          <p:nvSpPr>
            <p:cNvPr id="7" name="矩形 6"/>
            <p:cNvSpPr/>
            <p:nvPr/>
          </p:nvSpPr>
          <p:spPr>
            <a:xfrm>
              <a:off x="0" y="267176"/>
              <a:ext cx="563526" cy="205072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数据通信基本概念</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0" y="2339160"/>
              <a:ext cx="563526" cy="207334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数据通信系统模型</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graphicFrame>
        <p:nvGraphicFramePr>
          <p:cNvPr id="2" name="表格 1"/>
          <p:cNvGraphicFramePr>
            <a:graphicFrameLocks noGrp="1"/>
          </p:cNvGraphicFramePr>
          <p:nvPr>
            <p:extLst>
              <p:ext uri="{D42A27DB-BD31-4B8C-83A1-F6EECF244321}">
                <p14:modId xmlns:p14="http://schemas.microsoft.com/office/powerpoint/2010/main" val="1842854027"/>
              </p:ext>
            </p:extLst>
          </p:nvPr>
        </p:nvGraphicFramePr>
        <p:xfrm>
          <a:off x="2269006" y="5285777"/>
          <a:ext cx="2591752" cy="431780"/>
        </p:xfrm>
        <a:graphic>
          <a:graphicData uri="http://schemas.openxmlformats.org/drawingml/2006/table">
            <a:tbl>
              <a:tblPr firstRow="1" bandRow="1">
                <a:tableStyleId>{5940675A-B579-460E-94D1-54222C63F5DA}</a:tableStyleId>
              </a:tblPr>
              <a:tblGrid>
                <a:gridCol w="647938"/>
                <a:gridCol w="647938"/>
                <a:gridCol w="647938"/>
                <a:gridCol w="647938"/>
              </a:tblGrid>
              <a:tr h="431780">
                <a:tc>
                  <a:txBody>
                    <a:bodyPr/>
                    <a:lstStyle/>
                    <a:p>
                      <a:pPr algn="ctr"/>
                      <a:r>
                        <a:rPr lang="en-US" altLang="zh-CN" dirty="0" smtClean="0">
                          <a:latin typeface="Microsoft YaHei" charset="-122"/>
                          <a:ea typeface="Microsoft YaHei" charset="-122"/>
                          <a:cs typeface="Microsoft YaHei" charset="-122"/>
                        </a:rPr>
                        <a:t>1</a:t>
                      </a:r>
                      <a:endParaRPr lang="zh-CN" altLang="en-US" dirty="0">
                        <a:latin typeface="Microsoft YaHei" charset="-122"/>
                        <a:ea typeface="Microsoft YaHei" charset="-122"/>
                        <a:cs typeface="Microsoft YaHei" charset="-122"/>
                      </a:endParaRPr>
                    </a:p>
                  </a:txBody>
                  <a:tcPr anchor="ctr"/>
                </a:tc>
                <a:tc>
                  <a:txBody>
                    <a:bodyPr/>
                    <a:lstStyle/>
                    <a:p>
                      <a:pPr algn="ctr"/>
                      <a:r>
                        <a:rPr lang="en-US" altLang="zh-CN" dirty="0" smtClean="0">
                          <a:latin typeface="Microsoft YaHei" charset="-122"/>
                          <a:ea typeface="Microsoft YaHei" charset="-122"/>
                          <a:cs typeface="Microsoft YaHei" charset="-122"/>
                        </a:rPr>
                        <a:t>0</a:t>
                      </a:r>
                      <a:endParaRPr lang="zh-CN" altLang="en-US" dirty="0">
                        <a:latin typeface="Microsoft YaHei" charset="-122"/>
                        <a:ea typeface="Microsoft YaHei" charset="-122"/>
                        <a:cs typeface="Microsoft YaHei" charset="-122"/>
                      </a:endParaRPr>
                    </a:p>
                  </a:txBody>
                  <a:tcPr anchor="ctr"/>
                </a:tc>
                <a:tc>
                  <a:txBody>
                    <a:bodyPr/>
                    <a:lstStyle/>
                    <a:p>
                      <a:pPr algn="ctr"/>
                      <a:r>
                        <a:rPr lang="en-US" altLang="zh-CN" dirty="0" smtClean="0">
                          <a:latin typeface="Microsoft YaHei" charset="-122"/>
                          <a:ea typeface="Microsoft YaHei" charset="-122"/>
                          <a:cs typeface="Microsoft YaHei" charset="-122"/>
                        </a:rPr>
                        <a:t>0</a:t>
                      </a:r>
                      <a:endParaRPr lang="zh-CN" altLang="en-US" dirty="0">
                        <a:latin typeface="Microsoft YaHei" charset="-122"/>
                        <a:ea typeface="Microsoft YaHei" charset="-122"/>
                        <a:cs typeface="Microsoft YaHei" charset="-122"/>
                      </a:endParaRPr>
                    </a:p>
                  </a:txBody>
                  <a:tcPr anchor="ctr"/>
                </a:tc>
                <a:tc>
                  <a:txBody>
                    <a:bodyPr/>
                    <a:lstStyle/>
                    <a:p>
                      <a:pPr algn="ctr"/>
                      <a:r>
                        <a:rPr lang="en-US" altLang="zh-CN" dirty="0" smtClean="0">
                          <a:latin typeface="Microsoft YaHei" charset="-122"/>
                          <a:ea typeface="Microsoft YaHei" charset="-122"/>
                          <a:cs typeface="Microsoft YaHei" charset="-122"/>
                        </a:rPr>
                        <a:t>1</a:t>
                      </a:r>
                      <a:endParaRPr lang="zh-CN" altLang="en-US" dirty="0">
                        <a:latin typeface="Microsoft YaHei" charset="-122"/>
                        <a:ea typeface="Microsoft YaHei" charset="-122"/>
                        <a:cs typeface="Microsoft YaHei" charset="-122"/>
                      </a:endParaRPr>
                    </a:p>
                  </a:txBody>
                  <a:tcPr anchor="ctr"/>
                </a:tc>
              </a:tr>
            </a:tbl>
          </a:graphicData>
        </a:graphic>
      </p:graphicFrame>
      <p:sp>
        <p:nvSpPr>
          <p:cNvPr id="9" name="矩形 8"/>
          <p:cNvSpPr/>
          <p:nvPr/>
        </p:nvSpPr>
        <p:spPr>
          <a:xfrm>
            <a:off x="5245814" y="4912240"/>
            <a:ext cx="1415772" cy="461665"/>
          </a:xfrm>
          <a:prstGeom prst="rect">
            <a:avLst/>
          </a:prstGeom>
        </p:spPr>
        <p:txBody>
          <a:bodyPr wrap="none">
            <a:spAutoFit/>
          </a:bodyPr>
          <a:lstStyle/>
          <a:p>
            <a:r>
              <a:rPr lang="zh-CN" altLang="en-US" sz="2400" dirty="0">
                <a:latin typeface="Microsoft YaHei" charset="-122"/>
                <a:ea typeface="Microsoft YaHei" charset="-122"/>
                <a:cs typeface="Microsoft YaHei" charset="-122"/>
              </a:rPr>
              <a:t>并行通信</a:t>
            </a:r>
            <a:endParaRPr lang="zh-CN" altLang="en-US" sz="2400" dirty="0"/>
          </a:p>
        </p:txBody>
      </p:sp>
      <p:sp>
        <p:nvSpPr>
          <p:cNvPr id="10" name="矩形 9"/>
          <p:cNvSpPr/>
          <p:nvPr/>
        </p:nvSpPr>
        <p:spPr>
          <a:xfrm>
            <a:off x="5245814" y="6061479"/>
            <a:ext cx="1415772" cy="581057"/>
          </a:xfrm>
          <a:prstGeom prst="rect">
            <a:avLst/>
          </a:prstGeom>
        </p:spPr>
        <p:txBody>
          <a:bodyPr wrap="none">
            <a:spAutoFit/>
          </a:bodyPr>
          <a:lstStyle/>
          <a:p>
            <a:pPr>
              <a:lnSpc>
                <a:spcPct val="150000"/>
              </a:lnSpc>
            </a:pPr>
            <a:r>
              <a:rPr lang="zh-CN" altLang="en-US" sz="2400" dirty="0">
                <a:latin typeface="Microsoft YaHei" charset="-122"/>
                <a:ea typeface="Microsoft YaHei" charset="-122"/>
                <a:cs typeface="Microsoft YaHei" charset="-122"/>
              </a:rPr>
              <a:t>串行通信</a:t>
            </a:r>
            <a:endParaRPr lang="en-US" altLang="zh-CN" sz="2400" dirty="0">
              <a:latin typeface="Microsoft YaHei" charset="-122"/>
              <a:ea typeface="Microsoft YaHei" charset="-122"/>
              <a:cs typeface="Microsoft YaHei" charset="-122"/>
            </a:endParaRPr>
          </a:p>
        </p:txBody>
      </p:sp>
      <p:graphicFrame>
        <p:nvGraphicFramePr>
          <p:cNvPr id="11" name="表格 10"/>
          <p:cNvGraphicFramePr>
            <a:graphicFrameLocks noGrp="1"/>
          </p:cNvGraphicFramePr>
          <p:nvPr>
            <p:extLst>
              <p:ext uri="{D42A27DB-BD31-4B8C-83A1-F6EECF244321}">
                <p14:modId xmlns:p14="http://schemas.microsoft.com/office/powerpoint/2010/main" val="335404349"/>
              </p:ext>
            </p:extLst>
          </p:nvPr>
        </p:nvGraphicFramePr>
        <p:xfrm>
          <a:off x="7046642" y="4384263"/>
          <a:ext cx="4125428" cy="1463040"/>
        </p:xfrm>
        <a:graphic>
          <a:graphicData uri="http://schemas.openxmlformats.org/drawingml/2006/table">
            <a:tbl>
              <a:tblPr firstRow="1" bandRow="1">
                <a:tableStyleId>{5940675A-B579-460E-94D1-54222C63F5DA}</a:tableStyleId>
              </a:tblPr>
              <a:tblGrid>
                <a:gridCol w="4125428"/>
              </a:tblGrid>
              <a:tr h="0">
                <a:tc>
                  <a:txBody>
                    <a:bodyPr/>
                    <a:lstStyle/>
                    <a:p>
                      <a:r>
                        <a:rPr lang="en-US" altLang="zh-CN" dirty="0" smtClean="0"/>
                        <a:t>1</a:t>
                      </a:r>
                      <a:endParaRPr lang="zh-CN" alt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r>
                        <a:rPr lang="en-US" altLang="zh-CN" dirty="0" smtClean="0"/>
                        <a:t>0</a:t>
                      </a:r>
                      <a:endParaRPr lang="zh-CN" alt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r>
                        <a:rPr lang="en-US" altLang="zh-CN" dirty="0" smtClean="0"/>
                        <a:t>0</a:t>
                      </a:r>
                      <a:endParaRPr lang="zh-CN" alt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0">
                <a:tc>
                  <a:txBody>
                    <a:bodyPr/>
                    <a:lstStyle/>
                    <a:p>
                      <a:r>
                        <a:rPr lang="en-US" altLang="zh-CN" dirty="0" smtClean="0"/>
                        <a:t>1</a:t>
                      </a:r>
                      <a:endParaRPr lang="zh-CN" alt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677306223"/>
              </p:ext>
            </p:extLst>
          </p:nvPr>
        </p:nvGraphicFramePr>
        <p:xfrm>
          <a:off x="7046642" y="6293125"/>
          <a:ext cx="4125428" cy="365760"/>
        </p:xfrm>
        <a:graphic>
          <a:graphicData uri="http://schemas.openxmlformats.org/drawingml/2006/table">
            <a:tbl>
              <a:tblPr firstRow="1" bandRow="1">
                <a:tableStyleId>{5940675A-B579-460E-94D1-54222C63F5DA}</a:tableStyleId>
              </a:tblPr>
              <a:tblGrid>
                <a:gridCol w="4125428"/>
              </a:tblGrid>
              <a:tr h="0">
                <a:tc>
                  <a:txBody>
                    <a:bodyPr/>
                    <a:lstStyle/>
                    <a:p>
                      <a:r>
                        <a:rPr lang="en-US" altLang="zh-CN" dirty="0" smtClean="0"/>
                        <a:t>1</a:t>
                      </a:r>
                      <a:endParaRPr lang="zh-CN" altLang="en-US" dirty="0"/>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spTree>
    <p:extLst>
      <p:ext uri="{BB962C8B-B14F-4D97-AF65-F5344CB8AC3E}">
        <p14:creationId xmlns:p14="http://schemas.microsoft.com/office/powerpoint/2010/main" val="2965477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6.1 </a:t>
            </a:r>
            <a:r>
              <a:rPr lang="zh-CN" altLang="en-US" sz="2800" b="1" dirty="0">
                <a:latin typeface="黑体" panose="02010609060101010101" pitchFamily="49" charset="-122"/>
                <a:ea typeface="黑体" panose="02010609060101010101" pitchFamily="49" charset="-122"/>
                <a:sym typeface="+mn-ea"/>
              </a:rPr>
              <a:t>数据通信基础</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：数据通信系统模型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735180" y="2005478"/>
            <a:ext cx="11456670" cy="3970318"/>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三、数据通信方式</a:t>
            </a:r>
            <a:endParaRPr lang="en-US" altLang="zh-CN" sz="2400" dirty="0" smtClean="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、数据传输方向：单向通信、双向交替通信</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半双工</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和双向同时通信</a:t>
            </a:r>
            <a:r>
              <a:rPr lang="en-US" altLang="zh-CN" sz="2400" dirty="0" smtClean="0">
                <a:latin typeface="Microsoft YaHei" charset="-122"/>
                <a:ea typeface="Microsoft YaHei" charset="-122"/>
                <a:cs typeface="Microsoft YaHei" charset="-122"/>
                <a:sym typeface="+mn-ea"/>
              </a:rPr>
              <a:t>(</a:t>
            </a:r>
            <a:r>
              <a:rPr lang="zh-CN" altLang="en-US" sz="2400" dirty="0" smtClean="0">
                <a:latin typeface="Microsoft YaHei" charset="-122"/>
                <a:ea typeface="Microsoft YaHei" charset="-122"/>
                <a:cs typeface="Microsoft YaHei" charset="-122"/>
                <a:sym typeface="+mn-ea"/>
              </a:rPr>
              <a:t>全双工</a:t>
            </a:r>
            <a:r>
              <a:rPr lang="en-US" altLang="zh-CN" sz="2400" dirty="0" smtClean="0">
                <a:latin typeface="Microsoft YaHei" charset="-122"/>
                <a:ea typeface="Microsoft YaHei" charset="-122"/>
                <a:cs typeface="Microsoft YaHei" charset="-122"/>
                <a:sym typeface="+mn-ea"/>
              </a:rPr>
              <a:t>)</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2</a:t>
            </a:r>
            <a:r>
              <a:rPr lang="zh-CN" altLang="en-US" sz="2400" dirty="0" smtClean="0">
                <a:latin typeface="Microsoft YaHei" charset="-122"/>
                <a:ea typeface="Microsoft YaHei" charset="-122"/>
                <a:cs typeface="Microsoft YaHei" charset="-122"/>
              </a:rPr>
              <a:t>、二进制数据传输的时空顺序：并行通信和串行通信</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3</a:t>
            </a:r>
            <a:r>
              <a:rPr lang="zh-CN" altLang="en-US" sz="2400" dirty="0" smtClean="0">
                <a:latin typeface="Microsoft YaHei" charset="-122"/>
                <a:ea typeface="Microsoft YaHei" charset="-122"/>
                <a:cs typeface="Microsoft YaHei" charset="-122"/>
              </a:rPr>
              <a:t>、发送方和接收方对数据保持步调一致的措施：异步通信和同步通信</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     异步通信：</a:t>
            </a:r>
            <a:r>
              <a:rPr lang="zh-CN" altLang="en-US" sz="2000" dirty="0" smtClean="0">
                <a:latin typeface="Microsoft YaHei" charset="-122"/>
                <a:ea typeface="Microsoft YaHei" charset="-122"/>
                <a:cs typeface="Microsoft YaHei" charset="-122"/>
              </a:rPr>
              <a:t>发送</a:t>
            </a:r>
            <a:r>
              <a:rPr lang="zh-CN" altLang="en-US" sz="2000" dirty="0" smtClean="0">
                <a:solidFill>
                  <a:srgbClr val="FF0000"/>
                </a:solidFill>
                <a:latin typeface="Microsoft YaHei" charset="-122"/>
                <a:ea typeface="Microsoft YaHei" charset="-122"/>
                <a:cs typeface="Microsoft YaHei" charset="-122"/>
              </a:rPr>
              <a:t>字符</a:t>
            </a:r>
            <a:r>
              <a:rPr lang="zh-CN" altLang="en-US" sz="2000" dirty="0" smtClean="0">
                <a:latin typeface="Microsoft YaHei" charset="-122"/>
                <a:ea typeface="Microsoft YaHei" charset="-122"/>
                <a:cs typeface="Microsoft YaHei" charset="-122"/>
              </a:rPr>
              <a:t>，不需建立同步时钟，实现简单，传输效率低，适用低速网络。</a:t>
            </a:r>
            <a:endParaRPr lang="zh-CN" altLang="en-US"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     同步通信：</a:t>
            </a:r>
            <a:r>
              <a:rPr lang="zh-CN" altLang="en-US" sz="2000" dirty="0" smtClean="0">
                <a:latin typeface="Microsoft YaHei" charset="-122"/>
                <a:ea typeface="Microsoft YaHei" charset="-122"/>
                <a:cs typeface="Microsoft YaHei" charset="-122"/>
              </a:rPr>
              <a:t>发送</a:t>
            </a:r>
            <a:r>
              <a:rPr lang="zh-CN" altLang="en-US" sz="2000" dirty="0" smtClean="0">
                <a:solidFill>
                  <a:srgbClr val="FF0000"/>
                </a:solidFill>
                <a:latin typeface="Microsoft YaHei" charset="-122"/>
                <a:ea typeface="Microsoft YaHei" charset="-122"/>
                <a:cs typeface="Microsoft YaHei" charset="-122"/>
              </a:rPr>
              <a:t>数据块</a:t>
            </a:r>
            <a:r>
              <a:rPr lang="zh-CN" altLang="en-US" sz="2000" dirty="0" smtClean="0">
                <a:latin typeface="Microsoft YaHei" charset="-122"/>
                <a:ea typeface="Microsoft YaHei" charset="-122"/>
                <a:cs typeface="Microsoft YaHei" charset="-122"/>
              </a:rPr>
              <a:t>，</a:t>
            </a:r>
            <a:r>
              <a:rPr lang="zh-CN" altLang="en-US" sz="2000" dirty="0">
                <a:latin typeface="Microsoft YaHei" charset="-122"/>
                <a:ea typeface="Microsoft YaHei" charset="-122"/>
                <a:cs typeface="Microsoft YaHei" charset="-122"/>
              </a:rPr>
              <a:t>双方建立同步</a:t>
            </a:r>
            <a:r>
              <a:rPr lang="zh-CN" altLang="en-US" sz="2000" dirty="0" smtClean="0">
                <a:latin typeface="Microsoft YaHei" charset="-122"/>
                <a:ea typeface="Microsoft YaHei" charset="-122"/>
                <a:cs typeface="Microsoft YaHei" charset="-122"/>
              </a:rPr>
              <a:t>时钟，实现和控制复杂，传输效率高，适用高速网络。</a:t>
            </a:r>
            <a:endParaRPr lang="en-US" altLang="zh-CN" sz="2400" dirty="0" smtClean="0">
              <a:latin typeface="Microsoft YaHei" charset="-122"/>
              <a:ea typeface="Microsoft YaHei" charset="-122"/>
              <a:cs typeface="Microsoft YaHei" charset="-122"/>
            </a:endParaRPr>
          </a:p>
        </p:txBody>
      </p:sp>
      <p:grpSp>
        <p:nvGrpSpPr>
          <p:cNvPr id="6" name="组合 5"/>
          <p:cNvGrpSpPr/>
          <p:nvPr/>
        </p:nvGrpSpPr>
        <p:grpSpPr>
          <a:xfrm>
            <a:off x="0" y="1356334"/>
            <a:ext cx="563526" cy="4145333"/>
            <a:chOff x="0" y="267176"/>
            <a:chExt cx="563526" cy="4145333"/>
          </a:xfrm>
        </p:grpSpPr>
        <p:sp>
          <p:nvSpPr>
            <p:cNvPr id="7" name="矩形 6"/>
            <p:cNvSpPr/>
            <p:nvPr/>
          </p:nvSpPr>
          <p:spPr>
            <a:xfrm>
              <a:off x="0" y="267176"/>
              <a:ext cx="563526" cy="205072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数据通信基本概念</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0" y="2339160"/>
              <a:ext cx="563526" cy="207334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数据通信系统模型</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12592305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6.1 </a:t>
            </a:r>
            <a:r>
              <a:rPr lang="zh-CN" altLang="en-US" sz="2800" b="1" dirty="0">
                <a:latin typeface="黑体" panose="02010609060101010101" pitchFamily="49" charset="-122"/>
                <a:ea typeface="黑体" panose="02010609060101010101" pitchFamily="49" charset="-122"/>
                <a:sym typeface="+mn-ea"/>
              </a:rPr>
              <a:t>数据通信基础</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：数据通信系统模型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585412" y="2005478"/>
            <a:ext cx="5858125" cy="4524315"/>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四、数据通信系统的功能</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、信道的利用；</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、接口及信号</a:t>
            </a:r>
            <a:r>
              <a:rPr lang="zh-CN" altLang="en-US" sz="2400" dirty="0" smtClean="0">
                <a:latin typeface="Microsoft YaHei" charset="-122"/>
                <a:ea typeface="Microsoft YaHei" charset="-122"/>
                <a:cs typeface="Microsoft YaHei" charset="-122"/>
              </a:rPr>
              <a:t>产生；</a:t>
            </a:r>
            <a:endParaRPr lang="zh-CN" altLang="en-US" sz="2400" dirty="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同步；</a:t>
            </a:r>
            <a:endParaRPr lang="zh-CN" altLang="en-US" sz="2400" dirty="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4</a:t>
            </a:r>
            <a:r>
              <a:rPr lang="zh-CN" altLang="en-US" sz="2400" dirty="0">
                <a:latin typeface="Microsoft YaHei" charset="-122"/>
                <a:ea typeface="Microsoft YaHei" charset="-122"/>
                <a:cs typeface="Microsoft YaHei" charset="-122"/>
              </a:rPr>
              <a:t>、差错检测与</a:t>
            </a:r>
            <a:r>
              <a:rPr lang="zh-CN" altLang="en-US" sz="2400" dirty="0" smtClean="0">
                <a:latin typeface="Microsoft YaHei" charset="-122"/>
                <a:ea typeface="Microsoft YaHei" charset="-122"/>
                <a:cs typeface="Microsoft YaHei" charset="-122"/>
              </a:rPr>
              <a:t>纠正；</a:t>
            </a:r>
            <a:endParaRPr lang="zh-CN" altLang="en-US" sz="2400" dirty="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5</a:t>
            </a:r>
            <a:r>
              <a:rPr lang="zh-CN" altLang="en-US" sz="2400" dirty="0">
                <a:latin typeface="Microsoft YaHei" charset="-122"/>
                <a:ea typeface="Microsoft YaHei" charset="-122"/>
                <a:cs typeface="Microsoft YaHei" charset="-122"/>
              </a:rPr>
              <a:t>、寻址与</a:t>
            </a:r>
            <a:r>
              <a:rPr lang="zh-CN" altLang="en-US" sz="2400" dirty="0" smtClean="0">
                <a:latin typeface="Microsoft YaHei" charset="-122"/>
                <a:ea typeface="Microsoft YaHei" charset="-122"/>
                <a:cs typeface="Microsoft YaHei" charset="-122"/>
              </a:rPr>
              <a:t>路由；</a:t>
            </a:r>
            <a:endParaRPr lang="zh-CN" altLang="en-US" sz="2400" dirty="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6</a:t>
            </a:r>
            <a:r>
              <a:rPr lang="zh-CN" altLang="en-US" sz="2400" dirty="0">
                <a:latin typeface="Microsoft YaHei" charset="-122"/>
                <a:ea typeface="Microsoft YaHei" charset="-122"/>
                <a:cs typeface="Microsoft YaHei" charset="-122"/>
              </a:rPr>
              <a:t>、网络</a:t>
            </a:r>
            <a:r>
              <a:rPr lang="zh-CN" altLang="en-US" sz="2400" dirty="0" smtClean="0">
                <a:latin typeface="Microsoft YaHei" charset="-122"/>
                <a:ea typeface="Microsoft YaHei" charset="-122"/>
                <a:cs typeface="Microsoft YaHei" charset="-122"/>
              </a:rPr>
              <a:t>管理；</a:t>
            </a:r>
            <a:endParaRPr lang="zh-CN" altLang="en-US" sz="2400" dirty="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7</a:t>
            </a:r>
            <a:r>
              <a:rPr lang="zh-CN" altLang="en-US" sz="2400" dirty="0">
                <a:latin typeface="Microsoft YaHei" charset="-122"/>
                <a:ea typeface="Microsoft YaHei" charset="-122"/>
                <a:cs typeface="Microsoft YaHei" charset="-122"/>
              </a:rPr>
              <a:t>、安全</a:t>
            </a:r>
            <a:r>
              <a:rPr lang="zh-CN" altLang="en-US" sz="2400" dirty="0" smtClean="0">
                <a:latin typeface="Microsoft YaHei" charset="-122"/>
                <a:ea typeface="Microsoft YaHei" charset="-122"/>
                <a:cs typeface="Microsoft YaHei" charset="-122"/>
              </a:rPr>
              <a:t>保证；</a:t>
            </a:r>
            <a:endParaRPr lang="zh-CN" altLang="en-US" sz="2400" dirty="0">
              <a:latin typeface="Microsoft YaHei" charset="-122"/>
              <a:ea typeface="Microsoft YaHei" charset="-122"/>
              <a:cs typeface="Microsoft YaHei" charset="-122"/>
            </a:endParaRPr>
          </a:p>
        </p:txBody>
      </p:sp>
      <p:grpSp>
        <p:nvGrpSpPr>
          <p:cNvPr id="7" name="组合 6"/>
          <p:cNvGrpSpPr/>
          <p:nvPr/>
        </p:nvGrpSpPr>
        <p:grpSpPr>
          <a:xfrm>
            <a:off x="0" y="1356334"/>
            <a:ext cx="563526" cy="4145333"/>
            <a:chOff x="0" y="267176"/>
            <a:chExt cx="563526" cy="4145333"/>
          </a:xfrm>
        </p:grpSpPr>
        <p:sp>
          <p:nvSpPr>
            <p:cNvPr id="8" name="矩形 7"/>
            <p:cNvSpPr/>
            <p:nvPr/>
          </p:nvSpPr>
          <p:spPr>
            <a:xfrm>
              <a:off x="0" y="267176"/>
              <a:ext cx="563526" cy="205072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数据通信基本概念</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0" y="2339160"/>
              <a:ext cx="563526" cy="207334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数据通信系统模型</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478506" y="1740570"/>
            <a:ext cx="11312441" cy="448203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Microsoft YaHei" charset="-122"/>
                <a:ea typeface="Microsoft YaHei" charset="-122"/>
                <a:cs typeface="Microsoft YaHei" charset="-122"/>
              </a:rPr>
              <a:t>1</a:t>
            </a:r>
            <a:r>
              <a:rPr lang="zh-CN" altLang="en-US" sz="2400" b="0" dirty="0" smtClean="0">
                <a:solidFill>
                  <a:schemeClr val="tx1"/>
                </a:solidFill>
                <a:latin typeface="Microsoft YaHei" charset="-122"/>
                <a:ea typeface="Microsoft YaHei" charset="-122"/>
                <a:cs typeface="Microsoft YaHei" charset="-122"/>
              </a:rPr>
              <a:t>、</a:t>
            </a:r>
            <a:r>
              <a:rPr lang="zh-CN" altLang="en-US" sz="2400" b="0" dirty="0">
                <a:solidFill>
                  <a:schemeClr val="tx1"/>
                </a:solidFill>
                <a:latin typeface="Microsoft YaHei" charset="-122"/>
                <a:ea typeface="Microsoft YaHei" charset="-122"/>
                <a:cs typeface="Microsoft YaHei" charset="-122"/>
              </a:rPr>
              <a:t>在数据通信方式中，下列关于异步通信和同步通信的描述中错误的</a:t>
            </a:r>
            <a:r>
              <a:rPr lang="zh-CN" altLang="en-US" sz="2400" b="0" dirty="0" smtClean="0">
                <a:solidFill>
                  <a:schemeClr val="tx1"/>
                </a:solidFill>
                <a:latin typeface="Microsoft YaHei" charset="-122"/>
                <a:ea typeface="Microsoft YaHei" charset="-122"/>
                <a:cs typeface="Microsoft YaHei" charset="-122"/>
              </a:rPr>
              <a:t>是（</a:t>
            </a:r>
            <a:r>
              <a:rPr lang="en-US" altLang="zh-CN" sz="2400" b="0" dirty="0" smtClean="0">
                <a:solidFill>
                  <a:schemeClr val="tx1"/>
                </a:solidFill>
                <a:latin typeface="Microsoft YaHei" charset="-122"/>
                <a:ea typeface="Microsoft YaHei" charset="-122"/>
                <a:cs typeface="Microsoft YaHei" charset="-122"/>
              </a:rPr>
              <a:t> </a:t>
            </a:r>
            <a:r>
              <a:rPr lang="zh-CN" altLang="en-US" sz="2400" b="0" dirty="0" smtClean="0">
                <a:solidFill>
                  <a:schemeClr val="tx1"/>
                </a:solidFill>
                <a:latin typeface="Microsoft YaHei" charset="-122"/>
                <a:ea typeface="Microsoft YaHei" charset="-122"/>
                <a:cs typeface="Microsoft YaHei" charset="-122"/>
              </a:rPr>
              <a:t> ）。</a:t>
            </a:r>
            <a:endParaRPr lang="en-US" altLang="zh-CN" sz="2400" b="0" dirty="0">
              <a:solidFill>
                <a:schemeClr val="tx1"/>
              </a:solidFill>
              <a:latin typeface="Microsoft YaHei" charset="-122"/>
              <a:ea typeface="Microsoft YaHei" charset="-122"/>
              <a:cs typeface="Microsoft YaHei" charset="-122"/>
              <a:sym typeface="+mn-ea"/>
            </a:endParaRPr>
          </a:p>
          <a:p>
            <a:pPr>
              <a:lnSpc>
                <a:spcPct val="150000"/>
              </a:lnSpc>
            </a:pPr>
            <a:r>
              <a:rPr lang="en-US" altLang="zh-CN" sz="2400" b="0" dirty="0" smtClean="0">
                <a:solidFill>
                  <a:schemeClr val="tx1"/>
                </a:solidFill>
                <a:latin typeface="Microsoft YaHei" charset="-122"/>
                <a:ea typeface="Microsoft YaHei" charset="-122"/>
                <a:cs typeface="Microsoft YaHei" charset="-122"/>
              </a:rPr>
              <a:t>A</a:t>
            </a:r>
            <a:r>
              <a:rPr lang="zh-CN" altLang="en-US" sz="2400" b="0" dirty="0" smtClean="0">
                <a:solidFill>
                  <a:schemeClr val="tx1"/>
                </a:solidFill>
                <a:latin typeface="Microsoft YaHei" charset="-122"/>
                <a:ea typeface="Microsoft YaHei" charset="-122"/>
                <a:cs typeface="Microsoft YaHei" charset="-122"/>
              </a:rPr>
              <a:t>：本质</a:t>
            </a:r>
            <a:r>
              <a:rPr lang="zh-CN" altLang="en-US" sz="2400" b="0" dirty="0">
                <a:solidFill>
                  <a:schemeClr val="tx1"/>
                </a:solidFill>
                <a:latin typeface="Microsoft YaHei" charset="-122"/>
                <a:ea typeface="Microsoft YaHei" charset="-122"/>
                <a:cs typeface="Microsoft YaHei" charset="-122"/>
              </a:rPr>
              <a:t>上都属于同步</a:t>
            </a:r>
            <a:r>
              <a:rPr lang="zh-CN" altLang="en-US" sz="2400" b="0" dirty="0" smtClean="0">
                <a:solidFill>
                  <a:schemeClr val="tx1"/>
                </a:solidFill>
                <a:latin typeface="Microsoft YaHei" charset="-122"/>
                <a:ea typeface="Microsoft YaHei" charset="-122"/>
                <a:cs typeface="Microsoft YaHei" charset="-122"/>
              </a:rPr>
              <a:t>技术</a:t>
            </a:r>
            <a:endParaRPr lang="zh-CN" altLang="en-US" sz="2400" b="0" dirty="0">
              <a:solidFill>
                <a:schemeClr val="tx1"/>
              </a:solidFill>
              <a:latin typeface="Microsoft YaHei" charset="-122"/>
              <a:ea typeface="Microsoft YaHei" charset="-122"/>
              <a:cs typeface="Microsoft YaHei" charset="-122"/>
            </a:endParaRPr>
          </a:p>
          <a:p>
            <a:pPr>
              <a:lnSpc>
                <a:spcPct val="150000"/>
              </a:lnSpc>
            </a:pPr>
            <a:r>
              <a:rPr lang="en-US" altLang="zh-CN" sz="2400" b="0" dirty="0" smtClean="0">
                <a:solidFill>
                  <a:schemeClr val="tx1"/>
                </a:solidFill>
                <a:latin typeface="Microsoft YaHei" charset="-122"/>
                <a:ea typeface="Microsoft YaHei" charset="-122"/>
                <a:cs typeface="Microsoft YaHei" charset="-122"/>
              </a:rPr>
              <a:t>B</a:t>
            </a:r>
            <a:r>
              <a:rPr lang="zh-CN" altLang="en-US" sz="2400" b="0" dirty="0" smtClean="0">
                <a:solidFill>
                  <a:schemeClr val="tx1"/>
                </a:solidFill>
                <a:latin typeface="Microsoft YaHei" charset="-122"/>
                <a:ea typeface="Microsoft YaHei" charset="-122"/>
                <a:cs typeface="Microsoft YaHei" charset="-122"/>
              </a:rPr>
              <a:t>：异步</a:t>
            </a:r>
            <a:r>
              <a:rPr lang="zh-CN" altLang="en-US" sz="2400" b="0" dirty="0">
                <a:solidFill>
                  <a:schemeClr val="tx1"/>
                </a:solidFill>
                <a:latin typeface="Microsoft YaHei" charset="-122"/>
                <a:ea typeface="Microsoft YaHei" charset="-122"/>
                <a:cs typeface="Microsoft YaHei" charset="-122"/>
              </a:rPr>
              <a:t>数据传输是以字符为单位独立进行发送，而同步数据传输以数据块为单位进行</a:t>
            </a:r>
            <a:r>
              <a:rPr lang="zh-CN" altLang="en-US" sz="2400" b="0" dirty="0" smtClean="0">
                <a:solidFill>
                  <a:schemeClr val="tx1"/>
                </a:solidFill>
                <a:latin typeface="Microsoft YaHei" charset="-122"/>
                <a:ea typeface="Microsoft YaHei" charset="-122"/>
                <a:cs typeface="Microsoft YaHei" charset="-122"/>
              </a:rPr>
              <a:t>发送</a:t>
            </a:r>
            <a:endParaRPr lang="zh-CN" altLang="en-US" sz="2400" b="0" dirty="0">
              <a:solidFill>
                <a:schemeClr val="tx1"/>
              </a:solidFill>
              <a:latin typeface="Microsoft YaHei" charset="-122"/>
              <a:ea typeface="Microsoft YaHei" charset="-122"/>
              <a:cs typeface="Microsoft YaHei" charset="-122"/>
            </a:endParaRPr>
          </a:p>
          <a:p>
            <a:pPr>
              <a:lnSpc>
                <a:spcPct val="150000"/>
              </a:lnSpc>
            </a:pPr>
            <a:r>
              <a:rPr lang="en-US" altLang="zh-CN" sz="2400" b="0" dirty="0" smtClean="0">
                <a:solidFill>
                  <a:schemeClr val="tx1"/>
                </a:solidFill>
                <a:latin typeface="Microsoft YaHei" charset="-122"/>
                <a:ea typeface="Microsoft YaHei" charset="-122"/>
                <a:cs typeface="Microsoft YaHei" charset="-122"/>
              </a:rPr>
              <a:t>C</a:t>
            </a:r>
            <a:r>
              <a:rPr lang="zh-CN" altLang="en-US" sz="2400" b="0" dirty="0" smtClean="0">
                <a:solidFill>
                  <a:schemeClr val="tx1"/>
                </a:solidFill>
                <a:latin typeface="Microsoft YaHei" charset="-122"/>
                <a:ea typeface="Microsoft YaHei" charset="-122"/>
                <a:cs typeface="Microsoft YaHei" charset="-122"/>
              </a:rPr>
              <a:t>：异步</a:t>
            </a:r>
            <a:r>
              <a:rPr lang="zh-CN" altLang="en-US" sz="2400" b="0" dirty="0">
                <a:solidFill>
                  <a:schemeClr val="tx1"/>
                </a:solidFill>
                <a:latin typeface="Microsoft YaHei" charset="-122"/>
                <a:ea typeface="Microsoft YaHei" charset="-122"/>
                <a:cs typeface="Microsoft YaHei" charset="-122"/>
              </a:rPr>
              <a:t>数据传输适用于低速数据传输系统，而同步传输方式适合于高速数据</a:t>
            </a:r>
            <a:r>
              <a:rPr lang="zh-CN" altLang="en-US" sz="2400" b="0" dirty="0" smtClean="0">
                <a:solidFill>
                  <a:schemeClr val="tx1"/>
                </a:solidFill>
                <a:latin typeface="Microsoft YaHei" charset="-122"/>
                <a:ea typeface="Microsoft YaHei" charset="-122"/>
                <a:cs typeface="Microsoft YaHei" charset="-122"/>
              </a:rPr>
              <a:t>传输系统</a:t>
            </a:r>
            <a:endParaRPr lang="zh-CN" altLang="en-US" sz="2400" b="0" dirty="0">
              <a:solidFill>
                <a:schemeClr val="tx1"/>
              </a:solidFill>
              <a:latin typeface="Microsoft YaHei" charset="-122"/>
              <a:ea typeface="Microsoft YaHei" charset="-122"/>
              <a:cs typeface="Microsoft YaHei" charset="-122"/>
            </a:endParaRPr>
          </a:p>
          <a:p>
            <a:pPr>
              <a:lnSpc>
                <a:spcPct val="150000"/>
              </a:lnSpc>
            </a:pPr>
            <a:r>
              <a:rPr lang="en-US" altLang="zh-CN" sz="2400" b="0" dirty="0" smtClean="0">
                <a:solidFill>
                  <a:schemeClr val="tx1"/>
                </a:solidFill>
                <a:latin typeface="Microsoft YaHei" charset="-122"/>
                <a:ea typeface="Microsoft YaHei" charset="-122"/>
                <a:cs typeface="Microsoft YaHei" charset="-122"/>
              </a:rPr>
              <a:t>D</a:t>
            </a:r>
            <a:r>
              <a:rPr lang="zh-CN" altLang="en-US" sz="2400" b="0" dirty="0" smtClean="0">
                <a:solidFill>
                  <a:schemeClr val="tx1"/>
                </a:solidFill>
                <a:latin typeface="Microsoft YaHei" charset="-122"/>
                <a:ea typeface="Microsoft YaHei" charset="-122"/>
                <a:cs typeface="Microsoft YaHei" charset="-122"/>
              </a:rPr>
              <a:t>：异步</a:t>
            </a:r>
            <a:r>
              <a:rPr lang="zh-CN" altLang="en-US" sz="2400" b="0" dirty="0">
                <a:solidFill>
                  <a:schemeClr val="tx1"/>
                </a:solidFill>
                <a:latin typeface="Microsoft YaHei" charset="-122"/>
                <a:ea typeface="Microsoft YaHei" charset="-122"/>
                <a:cs typeface="Microsoft YaHei" charset="-122"/>
              </a:rPr>
              <a:t>传输需要在收发两端间传输时钟信号，而同步传输收发双方不需要建立同步</a:t>
            </a:r>
            <a:r>
              <a:rPr lang="zh-CN" altLang="en-US" sz="2400" b="0" dirty="0" smtClean="0">
                <a:solidFill>
                  <a:schemeClr val="tx1"/>
                </a:solidFill>
                <a:latin typeface="Microsoft YaHei" charset="-122"/>
                <a:ea typeface="Microsoft YaHei" charset="-122"/>
                <a:cs typeface="Microsoft YaHei" charset="-122"/>
              </a:rPr>
              <a:t>时钟</a:t>
            </a:r>
            <a:endParaRPr lang="zh-CN" altLang="en-US" sz="2400" b="0" dirty="0">
              <a:solidFill>
                <a:schemeClr val="tx1"/>
              </a:solidFill>
              <a:latin typeface="Microsoft YaHei" charset="-122"/>
              <a:ea typeface="Microsoft YaHei" charset="-122"/>
              <a:cs typeface="Microsoft YaHei" charset="-122"/>
            </a:endParaRPr>
          </a:p>
        </p:txBody>
      </p:sp>
      <p:pic>
        <p:nvPicPr>
          <p:cNvPr id="5" name="图片 4"/>
          <p:cNvPicPr>
            <a:picLocks noChangeAspect="1"/>
          </p:cNvPicPr>
          <p:nvPr/>
        </p:nvPicPr>
        <p:blipFill>
          <a:blip r:embed="rId3"/>
          <a:stretch>
            <a:fillRect/>
          </a:stretch>
        </p:blipFill>
        <p:spPr>
          <a:xfrm>
            <a:off x="703095" y="157413"/>
            <a:ext cx="1603209" cy="1603209"/>
          </a:xfrm>
          <a:prstGeom prst="rect">
            <a:avLst/>
          </a:prstGeom>
        </p:spPr>
      </p:pic>
    </p:spTree>
    <p:extLst>
      <p:ext uri="{BB962C8B-B14F-4D97-AF65-F5344CB8AC3E}">
        <p14:creationId xmlns:p14="http://schemas.microsoft.com/office/powerpoint/2010/main" val="1576202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478506" y="1740570"/>
            <a:ext cx="11312441" cy="448203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Microsoft YaHei" charset="-122"/>
                <a:ea typeface="Microsoft YaHei" charset="-122"/>
                <a:cs typeface="Microsoft YaHei" charset="-122"/>
              </a:rPr>
              <a:t>1</a:t>
            </a:r>
            <a:r>
              <a:rPr lang="zh-CN" altLang="en-US" sz="2400" b="0" dirty="0" smtClean="0">
                <a:solidFill>
                  <a:schemeClr val="tx1"/>
                </a:solidFill>
                <a:latin typeface="Microsoft YaHei" charset="-122"/>
                <a:ea typeface="Microsoft YaHei" charset="-122"/>
                <a:cs typeface="Microsoft YaHei" charset="-122"/>
              </a:rPr>
              <a:t>、</a:t>
            </a:r>
            <a:r>
              <a:rPr lang="zh-CN" altLang="en-US" sz="2400" b="0" dirty="0">
                <a:solidFill>
                  <a:schemeClr val="tx1"/>
                </a:solidFill>
                <a:latin typeface="Microsoft YaHei" charset="-122"/>
                <a:ea typeface="Microsoft YaHei" charset="-122"/>
                <a:cs typeface="Microsoft YaHei" charset="-122"/>
              </a:rPr>
              <a:t>在数据通信方式中，下列关于</a:t>
            </a:r>
            <a:r>
              <a:rPr lang="zh-CN" altLang="en-US" sz="2400" b="0" dirty="0">
                <a:solidFill>
                  <a:srgbClr val="FF0000"/>
                </a:solidFill>
                <a:latin typeface="Microsoft YaHei" charset="-122"/>
                <a:ea typeface="Microsoft YaHei" charset="-122"/>
                <a:cs typeface="Microsoft YaHei" charset="-122"/>
              </a:rPr>
              <a:t>异步通信</a:t>
            </a:r>
            <a:r>
              <a:rPr lang="zh-CN" altLang="en-US" sz="2400" b="0" dirty="0">
                <a:solidFill>
                  <a:schemeClr val="tx1"/>
                </a:solidFill>
                <a:latin typeface="Microsoft YaHei" charset="-122"/>
                <a:ea typeface="Microsoft YaHei" charset="-122"/>
                <a:cs typeface="Microsoft YaHei" charset="-122"/>
              </a:rPr>
              <a:t>和</a:t>
            </a:r>
            <a:r>
              <a:rPr lang="zh-CN" altLang="en-US" sz="2400" b="0" dirty="0">
                <a:solidFill>
                  <a:srgbClr val="FF0000"/>
                </a:solidFill>
                <a:latin typeface="Microsoft YaHei" charset="-122"/>
                <a:ea typeface="Microsoft YaHei" charset="-122"/>
                <a:cs typeface="Microsoft YaHei" charset="-122"/>
              </a:rPr>
              <a:t>同步通信</a:t>
            </a:r>
            <a:r>
              <a:rPr lang="zh-CN" altLang="en-US" sz="2400" b="0" dirty="0">
                <a:solidFill>
                  <a:schemeClr val="tx1"/>
                </a:solidFill>
                <a:latin typeface="Microsoft YaHei" charset="-122"/>
                <a:ea typeface="Microsoft YaHei" charset="-122"/>
                <a:cs typeface="Microsoft YaHei" charset="-122"/>
              </a:rPr>
              <a:t>的描述中</a:t>
            </a:r>
            <a:r>
              <a:rPr lang="zh-CN" altLang="en-US" sz="2400" b="0" dirty="0">
                <a:solidFill>
                  <a:srgbClr val="FF0000"/>
                </a:solidFill>
                <a:latin typeface="Microsoft YaHei" charset="-122"/>
                <a:ea typeface="Microsoft YaHei" charset="-122"/>
                <a:cs typeface="Microsoft YaHei" charset="-122"/>
              </a:rPr>
              <a:t>错误</a:t>
            </a:r>
            <a:r>
              <a:rPr lang="zh-CN" altLang="en-US" sz="2400" b="0" dirty="0">
                <a:solidFill>
                  <a:schemeClr val="tx1"/>
                </a:solidFill>
                <a:latin typeface="Microsoft YaHei" charset="-122"/>
                <a:ea typeface="Microsoft YaHei" charset="-122"/>
                <a:cs typeface="Microsoft YaHei" charset="-122"/>
              </a:rPr>
              <a:t>的</a:t>
            </a:r>
            <a:r>
              <a:rPr lang="zh-CN" altLang="en-US" sz="2400" b="0" dirty="0" smtClean="0">
                <a:solidFill>
                  <a:schemeClr val="tx1"/>
                </a:solidFill>
                <a:latin typeface="Microsoft YaHei" charset="-122"/>
                <a:ea typeface="Microsoft YaHei" charset="-122"/>
                <a:cs typeface="Microsoft YaHei" charset="-122"/>
              </a:rPr>
              <a:t>是（</a:t>
            </a:r>
            <a:r>
              <a:rPr lang="en-US" altLang="zh-CN" sz="2400" b="0" dirty="0" smtClean="0">
                <a:solidFill>
                  <a:srgbClr val="FF0000"/>
                </a:solidFill>
                <a:latin typeface="Microsoft YaHei" charset="-122"/>
                <a:ea typeface="Microsoft YaHei" charset="-122"/>
                <a:cs typeface="Microsoft YaHei" charset="-122"/>
              </a:rPr>
              <a:t> </a:t>
            </a:r>
            <a:r>
              <a:rPr lang="en-US" altLang="zh-CN" sz="2400" b="0" dirty="0">
                <a:solidFill>
                  <a:srgbClr val="FF0000"/>
                </a:solidFill>
                <a:latin typeface="Microsoft YaHei" charset="-122"/>
                <a:ea typeface="Microsoft YaHei" charset="-122"/>
                <a:cs typeface="Microsoft YaHei" charset="-122"/>
              </a:rPr>
              <a:t>D </a:t>
            </a:r>
            <a:r>
              <a:rPr lang="zh-CN" altLang="en-US" sz="2400" b="0" dirty="0" smtClean="0">
                <a:solidFill>
                  <a:schemeClr val="tx1"/>
                </a:solidFill>
                <a:latin typeface="Microsoft YaHei" charset="-122"/>
                <a:ea typeface="Microsoft YaHei" charset="-122"/>
                <a:cs typeface="Microsoft YaHei" charset="-122"/>
              </a:rPr>
              <a:t>）。</a:t>
            </a:r>
            <a:endParaRPr lang="en-US" altLang="zh-CN" sz="2400" b="0" dirty="0">
              <a:solidFill>
                <a:schemeClr val="tx1"/>
              </a:solidFill>
              <a:latin typeface="Microsoft YaHei" charset="-122"/>
              <a:ea typeface="Microsoft YaHei" charset="-122"/>
              <a:cs typeface="Microsoft YaHei" charset="-122"/>
              <a:sym typeface="+mn-ea"/>
            </a:endParaRPr>
          </a:p>
          <a:p>
            <a:pPr>
              <a:lnSpc>
                <a:spcPct val="150000"/>
              </a:lnSpc>
            </a:pPr>
            <a:r>
              <a:rPr lang="en-US" altLang="zh-CN" sz="2400" b="0" dirty="0" smtClean="0">
                <a:solidFill>
                  <a:schemeClr val="tx1"/>
                </a:solidFill>
                <a:latin typeface="Microsoft YaHei" charset="-122"/>
                <a:ea typeface="Microsoft YaHei" charset="-122"/>
                <a:cs typeface="Microsoft YaHei" charset="-122"/>
              </a:rPr>
              <a:t>A</a:t>
            </a:r>
            <a:r>
              <a:rPr lang="zh-CN" altLang="en-US" sz="2400" b="0" dirty="0" smtClean="0">
                <a:solidFill>
                  <a:schemeClr val="tx1"/>
                </a:solidFill>
                <a:latin typeface="Microsoft YaHei" charset="-122"/>
                <a:ea typeface="Microsoft YaHei" charset="-122"/>
                <a:cs typeface="Microsoft YaHei" charset="-122"/>
              </a:rPr>
              <a:t>：本质</a:t>
            </a:r>
            <a:r>
              <a:rPr lang="zh-CN" altLang="en-US" sz="2400" b="0" dirty="0">
                <a:solidFill>
                  <a:schemeClr val="tx1"/>
                </a:solidFill>
                <a:latin typeface="Microsoft YaHei" charset="-122"/>
                <a:ea typeface="Microsoft YaHei" charset="-122"/>
                <a:cs typeface="Microsoft YaHei" charset="-122"/>
              </a:rPr>
              <a:t>上都属于同步</a:t>
            </a:r>
            <a:r>
              <a:rPr lang="zh-CN" altLang="en-US" sz="2400" b="0" dirty="0" smtClean="0">
                <a:solidFill>
                  <a:schemeClr val="tx1"/>
                </a:solidFill>
                <a:latin typeface="Microsoft YaHei" charset="-122"/>
                <a:ea typeface="Microsoft YaHei" charset="-122"/>
                <a:cs typeface="Microsoft YaHei" charset="-122"/>
              </a:rPr>
              <a:t>技术</a:t>
            </a:r>
            <a:endParaRPr lang="zh-CN" altLang="en-US" sz="2400" b="0" dirty="0">
              <a:solidFill>
                <a:schemeClr val="tx1"/>
              </a:solidFill>
              <a:latin typeface="Microsoft YaHei" charset="-122"/>
              <a:ea typeface="Microsoft YaHei" charset="-122"/>
              <a:cs typeface="Microsoft YaHei" charset="-122"/>
            </a:endParaRPr>
          </a:p>
          <a:p>
            <a:pPr>
              <a:lnSpc>
                <a:spcPct val="150000"/>
              </a:lnSpc>
            </a:pPr>
            <a:r>
              <a:rPr lang="en-US" altLang="zh-CN" sz="2400" b="0" dirty="0" smtClean="0">
                <a:solidFill>
                  <a:schemeClr val="tx1"/>
                </a:solidFill>
                <a:latin typeface="Microsoft YaHei" charset="-122"/>
                <a:ea typeface="Microsoft YaHei" charset="-122"/>
                <a:cs typeface="Microsoft YaHei" charset="-122"/>
              </a:rPr>
              <a:t>B</a:t>
            </a:r>
            <a:r>
              <a:rPr lang="zh-CN" altLang="en-US" sz="2400" b="0" dirty="0" smtClean="0">
                <a:solidFill>
                  <a:schemeClr val="tx1"/>
                </a:solidFill>
                <a:latin typeface="Microsoft YaHei" charset="-122"/>
                <a:ea typeface="Microsoft YaHei" charset="-122"/>
                <a:cs typeface="Microsoft YaHei" charset="-122"/>
              </a:rPr>
              <a:t>：异步</a:t>
            </a:r>
            <a:r>
              <a:rPr lang="zh-CN" altLang="en-US" sz="2400" b="0" dirty="0">
                <a:solidFill>
                  <a:schemeClr val="tx1"/>
                </a:solidFill>
                <a:latin typeface="Microsoft YaHei" charset="-122"/>
                <a:ea typeface="Microsoft YaHei" charset="-122"/>
                <a:cs typeface="Microsoft YaHei" charset="-122"/>
              </a:rPr>
              <a:t>数据传输是以字符为单位独立进行发送，而同步数据传输以数据块为单位进行</a:t>
            </a:r>
            <a:r>
              <a:rPr lang="zh-CN" altLang="en-US" sz="2400" b="0" dirty="0" smtClean="0">
                <a:solidFill>
                  <a:schemeClr val="tx1"/>
                </a:solidFill>
                <a:latin typeface="Microsoft YaHei" charset="-122"/>
                <a:ea typeface="Microsoft YaHei" charset="-122"/>
                <a:cs typeface="Microsoft YaHei" charset="-122"/>
              </a:rPr>
              <a:t>发送</a:t>
            </a:r>
            <a:endParaRPr lang="zh-CN" altLang="en-US" sz="2400" b="0" dirty="0">
              <a:solidFill>
                <a:schemeClr val="tx1"/>
              </a:solidFill>
              <a:latin typeface="Microsoft YaHei" charset="-122"/>
              <a:ea typeface="Microsoft YaHei" charset="-122"/>
              <a:cs typeface="Microsoft YaHei" charset="-122"/>
            </a:endParaRPr>
          </a:p>
          <a:p>
            <a:pPr>
              <a:lnSpc>
                <a:spcPct val="150000"/>
              </a:lnSpc>
            </a:pPr>
            <a:r>
              <a:rPr lang="en-US" altLang="zh-CN" sz="2400" b="0" dirty="0" smtClean="0">
                <a:solidFill>
                  <a:schemeClr val="tx1"/>
                </a:solidFill>
                <a:latin typeface="Microsoft YaHei" charset="-122"/>
                <a:ea typeface="Microsoft YaHei" charset="-122"/>
                <a:cs typeface="Microsoft YaHei" charset="-122"/>
              </a:rPr>
              <a:t>C</a:t>
            </a:r>
            <a:r>
              <a:rPr lang="zh-CN" altLang="en-US" sz="2400" b="0" dirty="0" smtClean="0">
                <a:solidFill>
                  <a:schemeClr val="tx1"/>
                </a:solidFill>
                <a:latin typeface="Microsoft YaHei" charset="-122"/>
                <a:ea typeface="Microsoft YaHei" charset="-122"/>
                <a:cs typeface="Microsoft YaHei" charset="-122"/>
              </a:rPr>
              <a:t>：异步</a:t>
            </a:r>
            <a:r>
              <a:rPr lang="zh-CN" altLang="en-US" sz="2400" b="0" dirty="0">
                <a:solidFill>
                  <a:schemeClr val="tx1"/>
                </a:solidFill>
                <a:latin typeface="Microsoft YaHei" charset="-122"/>
                <a:ea typeface="Microsoft YaHei" charset="-122"/>
                <a:cs typeface="Microsoft YaHei" charset="-122"/>
              </a:rPr>
              <a:t>数据传输适用于低速数据传输系统，而同步传输方式适合于高速数据</a:t>
            </a:r>
            <a:r>
              <a:rPr lang="zh-CN" altLang="en-US" sz="2400" b="0" dirty="0" smtClean="0">
                <a:solidFill>
                  <a:schemeClr val="tx1"/>
                </a:solidFill>
                <a:latin typeface="Microsoft YaHei" charset="-122"/>
                <a:ea typeface="Microsoft YaHei" charset="-122"/>
                <a:cs typeface="Microsoft YaHei" charset="-122"/>
              </a:rPr>
              <a:t>传输系统</a:t>
            </a:r>
            <a:endParaRPr lang="zh-CN" altLang="en-US" sz="2400" b="0" dirty="0">
              <a:solidFill>
                <a:schemeClr val="tx1"/>
              </a:solidFill>
              <a:latin typeface="Microsoft YaHei" charset="-122"/>
              <a:ea typeface="Microsoft YaHei" charset="-122"/>
              <a:cs typeface="Microsoft YaHei" charset="-122"/>
            </a:endParaRPr>
          </a:p>
          <a:p>
            <a:pPr>
              <a:lnSpc>
                <a:spcPct val="150000"/>
              </a:lnSpc>
            </a:pPr>
            <a:r>
              <a:rPr lang="en-US" altLang="zh-CN" sz="2400" b="0" dirty="0" smtClean="0">
                <a:solidFill>
                  <a:srgbClr val="FF0000"/>
                </a:solidFill>
                <a:latin typeface="Microsoft YaHei" charset="-122"/>
                <a:ea typeface="Microsoft YaHei" charset="-122"/>
                <a:cs typeface="Microsoft YaHei" charset="-122"/>
              </a:rPr>
              <a:t>D</a:t>
            </a:r>
            <a:r>
              <a:rPr lang="zh-CN" altLang="en-US" sz="2400" b="0" dirty="0" smtClean="0">
                <a:solidFill>
                  <a:srgbClr val="FF0000"/>
                </a:solidFill>
                <a:latin typeface="Microsoft YaHei" charset="-122"/>
                <a:ea typeface="Microsoft YaHei" charset="-122"/>
                <a:cs typeface="Microsoft YaHei" charset="-122"/>
              </a:rPr>
              <a:t>：异步</a:t>
            </a:r>
            <a:r>
              <a:rPr lang="zh-CN" altLang="en-US" sz="2400" b="0" dirty="0">
                <a:solidFill>
                  <a:srgbClr val="FF0000"/>
                </a:solidFill>
                <a:latin typeface="Microsoft YaHei" charset="-122"/>
                <a:ea typeface="Microsoft YaHei" charset="-122"/>
                <a:cs typeface="Microsoft YaHei" charset="-122"/>
              </a:rPr>
              <a:t>传输需要在收发两端间传输时钟信号，而同步传输收发双方不需要建立同步</a:t>
            </a:r>
            <a:r>
              <a:rPr lang="zh-CN" altLang="en-US" sz="2400" b="0" dirty="0" smtClean="0">
                <a:solidFill>
                  <a:srgbClr val="FF0000"/>
                </a:solidFill>
                <a:latin typeface="Microsoft YaHei" charset="-122"/>
                <a:ea typeface="Microsoft YaHei" charset="-122"/>
                <a:cs typeface="Microsoft YaHei" charset="-122"/>
              </a:rPr>
              <a:t>时钟</a:t>
            </a:r>
            <a:endParaRPr lang="zh-CN" altLang="en-US" sz="2400" b="0" dirty="0">
              <a:solidFill>
                <a:srgbClr val="FF0000"/>
              </a:solidFill>
              <a:latin typeface="Microsoft YaHei" charset="-122"/>
              <a:ea typeface="Microsoft YaHei" charset="-122"/>
              <a:cs typeface="Microsoft YaHei" charset="-122"/>
            </a:endParaRPr>
          </a:p>
        </p:txBody>
      </p:sp>
      <p:pic>
        <p:nvPicPr>
          <p:cNvPr id="5" name="图片 4"/>
          <p:cNvPicPr>
            <a:picLocks noChangeAspect="1"/>
          </p:cNvPicPr>
          <p:nvPr/>
        </p:nvPicPr>
        <p:blipFill>
          <a:blip r:embed="rId3"/>
          <a:stretch>
            <a:fillRect/>
          </a:stretch>
        </p:blipFill>
        <p:spPr>
          <a:xfrm>
            <a:off x="703095" y="157413"/>
            <a:ext cx="1603209" cy="1603209"/>
          </a:xfrm>
          <a:prstGeom prst="rect">
            <a:avLst/>
          </a:prstGeom>
        </p:spPr>
      </p:pic>
    </p:spTree>
    <p:extLst>
      <p:ext uri="{BB962C8B-B14F-4D97-AF65-F5344CB8AC3E}">
        <p14:creationId xmlns:p14="http://schemas.microsoft.com/office/powerpoint/2010/main" val="7380309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735180" y="2207526"/>
            <a:ext cx="10474053" cy="3535548"/>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2</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下列系统属于半双工通信的</a:t>
            </a:r>
            <a:r>
              <a:rPr lang="zh-CN" altLang="en-US" sz="2400" b="0" dirty="0" smtClean="0">
                <a:solidFill>
                  <a:schemeClr val="tx1"/>
                </a:solidFill>
                <a:latin typeface="黑体" panose="02010609060101010101" pitchFamily="49" charset="-122"/>
                <a:ea typeface="黑体" panose="02010609060101010101" pitchFamily="49" charset="-122"/>
              </a:rPr>
              <a:t>是（   </a:t>
            </a:r>
            <a:r>
              <a:rPr lang="zh-CN" altLang="en-US" sz="2400" b="0" dirty="0" smtClean="0">
                <a:solidFill>
                  <a:schemeClr val="bg1"/>
                </a:solidFill>
                <a:latin typeface="黑体" panose="02010609060101010101" pitchFamily="49" charset="-122"/>
                <a:ea typeface="黑体" panose="02010609060101010101" pitchFamily="49" charset="-122"/>
              </a:rPr>
              <a:t> </a:t>
            </a:r>
            <a:r>
              <a:rPr lang="en-US" altLang="zh-CN" sz="2400" b="0" dirty="0" smtClean="0">
                <a:solidFill>
                  <a:schemeClr val="bg1"/>
                </a:solidFill>
                <a:latin typeface="黑体" panose="02010609060101010101" pitchFamily="49" charset="-122"/>
                <a:ea typeface="黑体" panose="02010609060101010101" pitchFamily="49" charset="-122"/>
              </a:rPr>
              <a:t>C</a:t>
            </a:r>
            <a:r>
              <a:rPr lang="zh-CN" altLang="en-US" sz="2400" b="0" dirty="0" smtClean="0">
                <a:solidFill>
                  <a:schemeClr val="bg1"/>
                </a:solidFill>
                <a:latin typeface="黑体" panose="02010609060101010101" pitchFamily="49" charset="-122"/>
                <a:ea typeface="黑体" panose="02010609060101010101" pitchFamily="49" charset="-122"/>
              </a:rPr>
              <a:t>   </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smtClean="0">
                <a:solidFill>
                  <a:srgbClr val="FF0000"/>
                </a:solidFill>
                <a:latin typeface="黑体" panose="02010609060101010101" pitchFamily="49" charset="-122"/>
                <a:ea typeface="黑体" panose="02010609060101010101" pitchFamily="49" charset="-122"/>
              </a:rPr>
              <a:t>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无线电</a:t>
            </a:r>
            <a:r>
              <a:rPr lang="zh-CN" altLang="en-US" sz="2400" b="0" dirty="0" smtClean="0">
                <a:solidFill>
                  <a:schemeClr val="tx1"/>
                </a:solidFill>
                <a:latin typeface="黑体" panose="02010609060101010101" pitchFamily="49" charset="-122"/>
                <a:ea typeface="黑体" panose="02010609060101010101" pitchFamily="49" charset="-122"/>
              </a:rPr>
              <a:t>广播</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smtClean="0">
                <a:solidFill>
                  <a:schemeClr val="tx1"/>
                </a:solidFill>
                <a:latin typeface="黑体" panose="02010609060101010101" pitchFamily="49" charset="-122"/>
                <a:ea typeface="黑体" panose="02010609060101010101" pitchFamily="49" charset="-122"/>
              </a:rPr>
              <a:t>电话网</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无线对讲机</a:t>
            </a:r>
            <a:r>
              <a:rPr lang="zh-CN" altLang="en-US" sz="2400" b="0" dirty="0" smtClean="0">
                <a:solidFill>
                  <a:schemeClr val="tx1"/>
                </a:solidFill>
                <a:latin typeface="黑体" panose="02010609060101010101" pitchFamily="49" charset="-122"/>
                <a:ea typeface="黑体" panose="02010609060101010101" pitchFamily="49" charset="-122"/>
              </a:rPr>
              <a:t>系统</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计算机网络</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pic>
        <p:nvPicPr>
          <p:cNvPr id="5" name="图片 4"/>
          <p:cNvPicPr>
            <a:picLocks noChangeAspect="1"/>
          </p:cNvPicPr>
          <p:nvPr/>
        </p:nvPicPr>
        <p:blipFill>
          <a:blip r:embed="rId3"/>
          <a:stretch>
            <a:fillRect/>
          </a:stretch>
        </p:blipFill>
        <p:spPr>
          <a:xfrm>
            <a:off x="703095" y="157413"/>
            <a:ext cx="1603209" cy="1603209"/>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735180" y="2207526"/>
            <a:ext cx="10474053" cy="3535548"/>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2</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下列系统属于半双工通信的是</a:t>
            </a:r>
            <a:r>
              <a:rPr lang="zh-CN" altLang="en-US" sz="2400" b="0" dirty="0" smtClean="0">
                <a:solidFill>
                  <a:schemeClr val="tx1"/>
                </a:solidFill>
                <a:latin typeface="黑体" panose="02010609060101010101" pitchFamily="49" charset="-122"/>
                <a:ea typeface="黑体" panose="02010609060101010101" pitchFamily="49" charset="-122"/>
              </a:rPr>
              <a:t>（    </a:t>
            </a:r>
            <a:r>
              <a:rPr lang="en-US" altLang="zh-CN" sz="2400" b="0" dirty="0" smtClean="0">
                <a:solidFill>
                  <a:srgbClr val="FF0000"/>
                </a:solidFill>
                <a:latin typeface="黑体" panose="02010609060101010101" pitchFamily="49" charset="-122"/>
                <a:ea typeface="黑体" panose="02010609060101010101" pitchFamily="49" charset="-122"/>
              </a:rPr>
              <a:t>C</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smtClean="0">
                <a:solidFill>
                  <a:srgbClr val="FF0000"/>
                </a:solidFill>
                <a:latin typeface="黑体" panose="02010609060101010101" pitchFamily="49" charset="-122"/>
                <a:ea typeface="黑体" panose="02010609060101010101" pitchFamily="49" charset="-122"/>
              </a:rPr>
              <a:t>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无线电</a:t>
            </a:r>
            <a:r>
              <a:rPr lang="zh-CN" altLang="en-US" sz="2400" b="0" dirty="0" smtClean="0">
                <a:solidFill>
                  <a:schemeClr val="tx1"/>
                </a:solidFill>
                <a:latin typeface="黑体" panose="02010609060101010101" pitchFamily="49" charset="-122"/>
                <a:ea typeface="黑体" panose="02010609060101010101" pitchFamily="49" charset="-122"/>
              </a:rPr>
              <a:t>广播</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smtClean="0">
                <a:solidFill>
                  <a:schemeClr val="tx1"/>
                </a:solidFill>
                <a:latin typeface="黑体" panose="02010609060101010101" pitchFamily="49" charset="-122"/>
                <a:ea typeface="黑体" panose="02010609060101010101" pitchFamily="49" charset="-122"/>
              </a:rPr>
              <a:t>电话网</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C:</a:t>
            </a:r>
            <a:r>
              <a:rPr lang="zh-CN" altLang="en-US" sz="2400" b="0" dirty="0">
                <a:solidFill>
                  <a:srgbClr val="FF0000"/>
                </a:solidFill>
                <a:latin typeface="黑体" panose="02010609060101010101" pitchFamily="49" charset="-122"/>
                <a:ea typeface="黑体" panose="02010609060101010101" pitchFamily="49" charset="-122"/>
              </a:rPr>
              <a:t>无线对讲机</a:t>
            </a:r>
            <a:r>
              <a:rPr lang="zh-CN" altLang="en-US" sz="2400" b="0" dirty="0" smtClean="0">
                <a:solidFill>
                  <a:srgbClr val="FF0000"/>
                </a:solidFill>
                <a:latin typeface="黑体" panose="02010609060101010101" pitchFamily="49" charset="-122"/>
                <a:ea typeface="黑体" panose="02010609060101010101" pitchFamily="49" charset="-122"/>
              </a:rPr>
              <a:t>系统</a:t>
            </a:r>
            <a:endParaRPr lang="en-US" altLang="zh-CN" sz="2400" b="0" dirty="0" smtClean="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计算机网络</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pic>
        <p:nvPicPr>
          <p:cNvPr id="5" name="图片 4"/>
          <p:cNvPicPr>
            <a:picLocks noChangeAspect="1"/>
          </p:cNvPicPr>
          <p:nvPr/>
        </p:nvPicPr>
        <p:blipFill>
          <a:blip r:embed="rId3"/>
          <a:stretch>
            <a:fillRect/>
          </a:stretch>
        </p:blipFill>
        <p:spPr>
          <a:xfrm>
            <a:off x="703095" y="157413"/>
            <a:ext cx="1603209" cy="1603209"/>
          </a:xfrm>
          <a:prstGeom prst="rect">
            <a:avLst/>
          </a:prstGeom>
        </p:spPr>
      </p:pic>
    </p:spTree>
    <p:extLst>
      <p:ext uri="{BB962C8B-B14F-4D97-AF65-F5344CB8AC3E}">
        <p14:creationId xmlns:p14="http://schemas.microsoft.com/office/powerpoint/2010/main" val="11941026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529389" y="1818608"/>
            <a:ext cx="11197389" cy="3459245"/>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3</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数据在通信系统中的传输有着多种方式，按数据传输的方向分类不</a:t>
            </a:r>
            <a:r>
              <a:rPr lang="zh-CN" altLang="en-US" sz="2400" b="0" dirty="0" smtClean="0">
                <a:solidFill>
                  <a:schemeClr val="tx1"/>
                </a:solidFill>
                <a:latin typeface="黑体" panose="02010609060101010101" pitchFamily="49" charset="-122"/>
                <a:ea typeface="黑体" panose="02010609060101010101" pitchFamily="49" charset="-122"/>
              </a:rPr>
              <a:t>包括</a:t>
            </a:r>
            <a:r>
              <a:rPr lang="en-US" altLang="zh-CN" sz="2400" b="0" dirty="0" smtClean="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en-US" altLang="zh-CN" sz="2400" b="0" dirty="0" smtClean="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a:t>
            </a: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smtClean="0">
                <a:solidFill>
                  <a:schemeClr val="tx1"/>
                </a:solidFill>
                <a:latin typeface="黑体" panose="02010609060101010101" pitchFamily="49" charset="-122"/>
                <a:ea typeface="黑体" panose="02010609060101010101" pitchFamily="49" charset="-122"/>
              </a:rPr>
              <a:t>单向通信</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smtClean="0">
                <a:solidFill>
                  <a:schemeClr val="tx1"/>
                </a:solidFill>
                <a:latin typeface="黑体" panose="02010609060101010101" pitchFamily="49" charset="-122"/>
                <a:ea typeface="黑体" panose="02010609060101010101" pitchFamily="49" charset="-122"/>
              </a:rPr>
              <a:t>双向交替通信</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smtClean="0">
                <a:solidFill>
                  <a:schemeClr val="tx1"/>
                </a:solidFill>
                <a:latin typeface="黑体" panose="02010609060101010101" pitchFamily="49" charset="-122"/>
                <a:ea typeface="黑体" panose="02010609060101010101" pitchFamily="49" charset="-122"/>
              </a:rPr>
              <a:t>双向同时通信</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并行通信</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pic>
        <p:nvPicPr>
          <p:cNvPr id="5" name="图片 4"/>
          <p:cNvPicPr>
            <a:picLocks noChangeAspect="1"/>
          </p:cNvPicPr>
          <p:nvPr/>
        </p:nvPicPr>
        <p:blipFill>
          <a:blip r:embed="rId3"/>
          <a:stretch>
            <a:fillRect/>
          </a:stretch>
        </p:blipFill>
        <p:spPr>
          <a:xfrm>
            <a:off x="703095" y="157413"/>
            <a:ext cx="1603209" cy="1603209"/>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529389" y="1818608"/>
            <a:ext cx="11197389" cy="3459245"/>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3</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数据在通信系统中的传输有着多种方式，按数据传输的方向分类不</a:t>
            </a:r>
            <a:r>
              <a:rPr lang="zh-CN" altLang="en-US" sz="2400" b="0" dirty="0" smtClean="0">
                <a:solidFill>
                  <a:schemeClr val="tx1"/>
                </a:solidFill>
                <a:latin typeface="黑体" panose="02010609060101010101" pitchFamily="49" charset="-122"/>
                <a:ea typeface="黑体" panose="02010609060101010101" pitchFamily="49" charset="-122"/>
              </a:rPr>
              <a:t>包括</a:t>
            </a:r>
            <a:r>
              <a:rPr lang="en-US" altLang="zh-CN" sz="2400" b="0" dirty="0" smtClean="0">
                <a:solidFill>
                  <a:schemeClr val="tx1"/>
                </a:solidFill>
                <a:latin typeface="黑体" panose="02010609060101010101" pitchFamily="49" charset="-122"/>
                <a:ea typeface="黑体" panose="02010609060101010101" pitchFamily="49" charset="-122"/>
              </a:rPr>
              <a:t>(</a:t>
            </a:r>
            <a:r>
              <a:rPr lang="en-US" altLang="zh-CN" sz="2400" b="0" dirty="0" smtClean="0">
                <a:solidFill>
                  <a:srgbClr val="FF0000"/>
                </a:solidFill>
                <a:latin typeface="黑体" panose="02010609060101010101" pitchFamily="49" charset="-122"/>
                <a:ea typeface="黑体" panose="02010609060101010101" pitchFamily="49" charset="-122"/>
              </a:rPr>
              <a:t>D</a:t>
            </a:r>
            <a:r>
              <a:rPr lang="en-US" altLang="zh-CN" sz="2400" b="0" dirty="0" smtClean="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a:t>
            </a: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smtClean="0">
                <a:solidFill>
                  <a:schemeClr val="tx1"/>
                </a:solidFill>
                <a:latin typeface="黑体" panose="02010609060101010101" pitchFamily="49" charset="-122"/>
                <a:ea typeface="黑体" panose="02010609060101010101" pitchFamily="49" charset="-122"/>
              </a:rPr>
              <a:t>单向通信</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smtClean="0">
                <a:solidFill>
                  <a:schemeClr val="tx1"/>
                </a:solidFill>
                <a:latin typeface="黑体" panose="02010609060101010101" pitchFamily="49" charset="-122"/>
                <a:ea typeface="黑体" panose="02010609060101010101" pitchFamily="49" charset="-122"/>
              </a:rPr>
              <a:t>双向交替通信</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smtClean="0">
                <a:solidFill>
                  <a:schemeClr val="tx1"/>
                </a:solidFill>
                <a:latin typeface="黑体" panose="02010609060101010101" pitchFamily="49" charset="-122"/>
                <a:ea typeface="黑体" panose="02010609060101010101" pitchFamily="49" charset="-122"/>
              </a:rPr>
              <a:t>双向同时通信</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D:</a:t>
            </a:r>
            <a:r>
              <a:rPr lang="zh-CN" altLang="en-US" sz="2400" b="0" dirty="0">
                <a:solidFill>
                  <a:srgbClr val="FF0000"/>
                </a:solidFill>
                <a:latin typeface="黑体" panose="02010609060101010101" pitchFamily="49" charset="-122"/>
                <a:ea typeface="黑体" panose="02010609060101010101" pitchFamily="49" charset="-122"/>
              </a:rPr>
              <a:t>并行通信</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pic>
        <p:nvPicPr>
          <p:cNvPr id="5" name="图片 4"/>
          <p:cNvPicPr>
            <a:picLocks noChangeAspect="1"/>
          </p:cNvPicPr>
          <p:nvPr/>
        </p:nvPicPr>
        <p:blipFill>
          <a:blip r:embed="rId3"/>
          <a:stretch>
            <a:fillRect/>
          </a:stretch>
        </p:blipFill>
        <p:spPr>
          <a:xfrm>
            <a:off x="703095" y="157413"/>
            <a:ext cx="1603209" cy="1603209"/>
          </a:xfrm>
          <a:prstGeom prst="rect">
            <a:avLst/>
          </a:prstGeom>
        </p:spPr>
      </p:pic>
    </p:spTree>
    <p:extLst>
      <p:ext uri="{BB962C8B-B14F-4D97-AF65-F5344CB8AC3E}">
        <p14:creationId xmlns:p14="http://schemas.microsoft.com/office/powerpoint/2010/main" val="10260981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735181" y="1818608"/>
            <a:ext cx="10173452"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4</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下列关于模拟信号和数字信号区别的描述中错误的是</a:t>
            </a:r>
            <a:r>
              <a:rPr lang="zh-CN" altLang="en-US" sz="2400" b="0" dirty="0" smtClean="0">
                <a:solidFill>
                  <a:schemeClr val="tx1"/>
                </a:solidFill>
                <a:latin typeface="黑体" panose="02010609060101010101" pitchFamily="49" charset="-122"/>
                <a:ea typeface="黑体" panose="02010609060101010101" pitchFamily="49" charset="-122"/>
              </a:rPr>
              <a:t>（   ）。  </a:t>
            </a:r>
            <a:r>
              <a:rPr lang="zh-CN" altLang="en-US" sz="2400" b="0" dirty="0" smtClean="0">
                <a:solidFill>
                  <a:srgbClr val="FF0000"/>
                </a:solidFill>
                <a:latin typeface="黑体" panose="02010609060101010101" pitchFamily="49" charset="-122"/>
                <a:ea typeface="黑体" panose="02010609060101010101" pitchFamily="49" charset="-122"/>
              </a:rPr>
              <a:t>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模拟信号的自变量可以是连续的，也可以是</a:t>
            </a:r>
            <a:r>
              <a:rPr lang="zh-CN" altLang="en-US" sz="2400" b="0" dirty="0" smtClean="0">
                <a:solidFill>
                  <a:schemeClr val="tx1"/>
                </a:solidFill>
                <a:latin typeface="黑体" panose="02010609060101010101" pitchFamily="49" charset="-122"/>
                <a:ea typeface="黑体" panose="02010609060101010101" pitchFamily="49" charset="-122"/>
              </a:rPr>
              <a:t>离散的</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rgbClr val="FF0000"/>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模拟信号的因变量可以是连续的，也可以是</a:t>
            </a:r>
            <a:r>
              <a:rPr lang="zh-CN" altLang="en-US" sz="2400" b="0" dirty="0" smtClean="0">
                <a:solidFill>
                  <a:schemeClr val="tx1"/>
                </a:solidFill>
                <a:latin typeface="黑体" panose="02010609060101010101" pitchFamily="49" charset="-122"/>
                <a:ea typeface="黑体" panose="02010609060101010101" pitchFamily="49" charset="-122"/>
              </a:rPr>
              <a:t>离散的</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数字信号的自变量是离散</a:t>
            </a:r>
            <a:r>
              <a:rPr lang="zh-CN" altLang="en-US" sz="2400" b="0" dirty="0" smtClean="0">
                <a:solidFill>
                  <a:schemeClr val="tx1"/>
                </a:solidFill>
                <a:latin typeface="黑体" panose="02010609060101010101" pitchFamily="49" charset="-122"/>
                <a:ea typeface="黑体" panose="02010609060101010101" pitchFamily="49" charset="-122"/>
              </a:rPr>
              <a:t>的 </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数字信号的因变量是离散的</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pic>
        <p:nvPicPr>
          <p:cNvPr id="5" name="图片 4"/>
          <p:cNvPicPr>
            <a:picLocks noChangeAspect="1"/>
          </p:cNvPicPr>
          <p:nvPr/>
        </p:nvPicPr>
        <p:blipFill>
          <a:blip r:embed="rId3"/>
          <a:stretch>
            <a:fillRect/>
          </a:stretch>
        </p:blipFill>
        <p:spPr>
          <a:xfrm>
            <a:off x="703095" y="157413"/>
            <a:ext cx="1603209" cy="160320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en-US" altLang="zh-CN" sz="2800" b="1" dirty="0" smtClean="0">
                <a:latin typeface="黑体" panose="02010609060101010101" pitchFamily="49" charset="-122"/>
                <a:ea typeface="黑体" panose="02010609060101010101" pitchFamily="49" charset="-122"/>
                <a:sym typeface="+mn-ea"/>
              </a:rPr>
              <a:t>6.1 </a:t>
            </a:r>
            <a:r>
              <a:rPr lang="zh-CN" altLang="en-US" sz="2800" b="1" dirty="0" smtClean="0">
                <a:latin typeface="黑体" panose="02010609060101010101" pitchFamily="49" charset="-122"/>
                <a:ea typeface="黑体" panose="02010609060101010101" pitchFamily="49" charset="-122"/>
                <a:sym typeface="+mn-ea"/>
              </a:rPr>
              <a:t>数据通信基础</a:t>
            </a:r>
            <a:endParaRPr lang="zh-CN" altLang="en-US" sz="2800" b="1" dirty="0">
              <a:latin typeface="黑体" panose="02010609060101010101" pitchFamily="49" charset="-122"/>
              <a:ea typeface="黑体" panose="02010609060101010101" pitchFamily="49" charset="-122"/>
              <a:sym typeface="+mn-ea"/>
            </a:endParaRPr>
          </a:p>
        </p:txBody>
      </p:sp>
      <p:sp>
        <p:nvSpPr>
          <p:cNvPr id="7" name="文本框 6"/>
          <p:cNvSpPr txBox="1"/>
          <p:nvPr/>
        </p:nvSpPr>
        <p:spPr>
          <a:xfrm>
            <a:off x="1205387" y="1340458"/>
            <a:ext cx="9249256" cy="559769"/>
          </a:xfrm>
          <a:prstGeom prst="rect">
            <a:avLst/>
          </a:prstGeom>
          <a:noFill/>
        </p:spPr>
        <p:txBody>
          <a:bodyPr wrap="square" rtlCol="0">
            <a:spAutoFit/>
          </a:bodyPr>
          <a:lstStyle/>
          <a:p>
            <a:pPr>
              <a:lnSpc>
                <a:spcPct val="150000"/>
              </a:lnSpc>
            </a:pPr>
            <a:r>
              <a:rPr lang="zh-CN" altLang="en-US" sz="2400" b="1" dirty="0" smtClean="0">
                <a:latin typeface="黑体" panose="02010609060101010101" pitchFamily="49" charset="-122"/>
                <a:ea typeface="黑体" panose="02010609060101010101" pitchFamily="49" charset="-122"/>
                <a:sym typeface="+mn-ea"/>
              </a:rPr>
              <a:t>本节知识点：</a:t>
            </a:r>
            <a:endParaRPr lang="en-US" altLang="zh-CN" sz="2400" b="1" dirty="0" smtClean="0">
              <a:latin typeface="黑体" panose="02010609060101010101" pitchFamily="49" charset="-122"/>
              <a:ea typeface="黑体" panose="02010609060101010101" pitchFamily="49" charset="-122"/>
              <a:sym typeface="+mn-ea"/>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6402" y="2640086"/>
            <a:ext cx="6762750" cy="2066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p:nvPr>
            <p:custDataLst>
              <p:tags r:id="rId1"/>
            </p:custDataLst>
          </p:nvPr>
        </p:nvSpPr>
        <p:spPr>
          <a:xfrm>
            <a:off x="735181" y="1818608"/>
            <a:ext cx="10173452"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4</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下列关于模拟信号和数字信号区别的描述中错误的是</a:t>
            </a:r>
            <a:r>
              <a:rPr lang="zh-CN" altLang="en-US" sz="2400" b="0" dirty="0" smtClean="0">
                <a:solidFill>
                  <a:schemeClr val="tx1"/>
                </a:solidFill>
                <a:latin typeface="黑体" panose="02010609060101010101" pitchFamily="49" charset="-122"/>
                <a:ea typeface="黑体" panose="02010609060101010101" pitchFamily="49" charset="-122"/>
              </a:rPr>
              <a:t>（   </a:t>
            </a:r>
            <a:r>
              <a:rPr lang="en-US" altLang="zh-CN" sz="2400" b="0" dirty="0" smtClean="0">
                <a:solidFill>
                  <a:srgbClr val="FF0000"/>
                </a:solidFill>
                <a:latin typeface="黑体" panose="02010609060101010101" pitchFamily="49" charset="-122"/>
                <a:ea typeface="黑体" panose="02010609060101010101" pitchFamily="49" charset="-122"/>
              </a:rPr>
              <a:t>B</a:t>
            </a:r>
            <a:r>
              <a:rPr lang="zh-CN" altLang="en-US" sz="2400" b="0" dirty="0" smtClean="0">
                <a:solidFill>
                  <a:srgbClr val="FF0000"/>
                </a:solidFill>
                <a:latin typeface="黑体" panose="02010609060101010101" pitchFamily="49" charset="-122"/>
                <a:ea typeface="黑体" panose="02010609060101010101" pitchFamily="49" charset="-122"/>
              </a:rPr>
              <a:t> </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smtClean="0">
                <a:solidFill>
                  <a:srgbClr val="FF0000"/>
                </a:solidFill>
                <a:latin typeface="黑体" panose="02010609060101010101" pitchFamily="49" charset="-122"/>
                <a:ea typeface="黑体" panose="02010609060101010101" pitchFamily="49" charset="-122"/>
              </a:rPr>
              <a:t>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模拟信号的自变量可以是连续的，也可以是</a:t>
            </a:r>
            <a:r>
              <a:rPr lang="zh-CN" altLang="en-US" sz="2400" b="0" dirty="0" smtClean="0">
                <a:solidFill>
                  <a:schemeClr val="tx1"/>
                </a:solidFill>
                <a:latin typeface="黑体" panose="02010609060101010101" pitchFamily="49" charset="-122"/>
                <a:ea typeface="黑体" panose="02010609060101010101" pitchFamily="49" charset="-122"/>
              </a:rPr>
              <a:t>离散的</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rgbClr val="FF0000"/>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B:</a:t>
            </a:r>
            <a:r>
              <a:rPr lang="zh-CN" altLang="en-US" sz="2400" b="0" dirty="0">
                <a:solidFill>
                  <a:srgbClr val="FF0000"/>
                </a:solidFill>
                <a:latin typeface="黑体" panose="02010609060101010101" pitchFamily="49" charset="-122"/>
                <a:ea typeface="黑体" panose="02010609060101010101" pitchFamily="49" charset="-122"/>
              </a:rPr>
              <a:t>模拟信号的因变量可以是连续的，也可以是</a:t>
            </a:r>
            <a:r>
              <a:rPr lang="zh-CN" altLang="en-US" sz="2400" b="0" dirty="0" smtClean="0">
                <a:solidFill>
                  <a:srgbClr val="FF0000"/>
                </a:solidFill>
                <a:latin typeface="黑体" panose="02010609060101010101" pitchFamily="49" charset="-122"/>
                <a:ea typeface="黑体" panose="02010609060101010101" pitchFamily="49" charset="-122"/>
              </a:rPr>
              <a:t>离散的</a:t>
            </a:r>
            <a:endParaRPr lang="en-US" altLang="zh-CN" sz="2400" b="0" dirty="0" smtClean="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数字信号的自变量是离散</a:t>
            </a:r>
            <a:r>
              <a:rPr lang="zh-CN" altLang="en-US" sz="2400" b="0" dirty="0" smtClean="0">
                <a:solidFill>
                  <a:schemeClr val="tx1"/>
                </a:solidFill>
                <a:latin typeface="黑体" panose="02010609060101010101" pitchFamily="49" charset="-122"/>
                <a:ea typeface="黑体" panose="02010609060101010101" pitchFamily="49" charset="-122"/>
              </a:rPr>
              <a:t>的 </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数字信号的因变量是离散的</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pic>
        <p:nvPicPr>
          <p:cNvPr id="5" name="图片 4"/>
          <p:cNvPicPr>
            <a:picLocks noChangeAspect="1"/>
          </p:cNvPicPr>
          <p:nvPr/>
        </p:nvPicPr>
        <p:blipFill>
          <a:blip r:embed="rId3"/>
          <a:stretch>
            <a:fillRect/>
          </a:stretch>
        </p:blipFill>
        <p:spPr>
          <a:xfrm>
            <a:off x="703095" y="157413"/>
            <a:ext cx="1603209" cy="1603209"/>
          </a:xfrm>
          <a:prstGeom prst="rect">
            <a:avLst/>
          </a:prstGeom>
        </p:spPr>
      </p:pic>
    </p:spTree>
    <p:extLst>
      <p:ext uri="{BB962C8B-B14F-4D97-AF65-F5344CB8AC3E}">
        <p14:creationId xmlns:p14="http://schemas.microsoft.com/office/powerpoint/2010/main" val="17337749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en-US" altLang="zh-CN" sz="2800" b="1" dirty="0" smtClean="0">
                <a:latin typeface="黑体" panose="02010609060101010101" pitchFamily="49" charset="-122"/>
                <a:ea typeface="黑体" panose="02010609060101010101" pitchFamily="49" charset="-122"/>
                <a:sym typeface="+mn-ea"/>
              </a:rPr>
              <a:t>6.2 </a:t>
            </a:r>
            <a:r>
              <a:rPr lang="zh-CN" altLang="en-US" sz="2800" b="1" dirty="0" smtClean="0">
                <a:latin typeface="黑体" panose="02010609060101010101" pitchFamily="49" charset="-122"/>
                <a:ea typeface="黑体" panose="02010609060101010101" pitchFamily="49" charset="-122"/>
                <a:sym typeface="+mn-ea"/>
              </a:rPr>
              <a:t>物理介质</a:t>
            </a:r>
            <a:endParaRPr lang="zh-CN" altLang="en-US" sz="2800" b="1" dirty="0">
              <a:latin typeface="黑体" panose="02010609060101010101" pitchFamily="49" charset="-122"/>
              <a:ea typeface="黑体" panose="02010609060101010101" pitchFamily="49" charset="-122"/>
              <a:sym typeface="+mn-ea"/>
            </a:endParaRPr>
          </a:p>
        </p:txBody>
      </p:sp>
      <p:sp>
        <p:nvSpPr>
          <p:cNvPr id="7" name="文本框 6"/>
          <p:cNvSpPr txBox="1"/>
          <p:nvPr/>
        </p:nvSpPr>
        <p:spPr>
          <a:xfrm>
            <a:off x="1205387" y="1340458"/>
            <a:ext cx="9249256" cy="559769"/>
          </a:xfrm>
          <a:prstGeom prst="rect">
            <a:avLst/>
          </a:prstGeom>
          <a:noFill/>
        </p:spPr>
        <p:txBody>
          <a:bodyPr wrap="square" rtlCol="0">
            <a:spAutoFit/>
          </a:bodyPr>
          <a:lstStyle/>
          <a:p>
            <a:pPr>
              <a:lnSpc>
                <a:spcPct val="150000"/>
              </a:lnSpc>
            </a:pPr>
            <a:r>
              <a:rPr lang="zh-CN" altLang="en-US" sz="2400" b="1" dirty="0" smtClean="0">
                <a:latin typeface="黑体" panose="02010609060101010101" pitchFamily="49" charset="-122"/>
                <a:ea typeface="黑体" panose="02010609060101010101" pitchFamily="49" charset="-122"/>
                <a:sym typeface="+mn-ea"/>
              </a:rPr>
              <a:t>本节知识点：</a:t>
            </a:r>
            <a:endParaRPr lang="en-US" altLang="zh-CN" sz="2400" b="1" dirty="0" smtClean="0">
              <a:latin typeface="黑体" panose="02010609060101010101" pitchFamily="49" charset="-122"/>
              <a:ea typeface="黑体" panose="02010609060101010101" pitchFamily="49" charset="-122"/>
              <a:sym typeface="+mn-ea"/>
            </a:endParaRPr>
          </a:p>
        </p:txBody>
      </p:sp>
      <p:pic>
        <p:nvPicPr>
          <p:cNvPr id="307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8488" y="2433638"/>
            <a:ext cx="5915025" cy="1990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6.2 </a:t>
            </a:r>
            <a:r>
              <a:rPr lang="zh-CN" altLang="en-US" sz="2800" b="1" dirty="0">
                <a:latin typeface="黑体" panose="02010609060101010101" pitchFamily="49" charset="-122"/>
                <a:ea typeface="黑体" panose="02010609060101010101" pitchFamily="49" charset="-122"/>
                <a:sym typeface="+mn-ea"/>
              </a:rPr>
              <a:t>物理介质</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：导引型传输介质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1754326"/>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一、</a:t>
            </a:r>
            <a:r>
              <a:rPr lang="zh-CN" altLang="en-US" sz="2400" dirty="0" smtClean="0">
                <a:solidFill>
                  <a:srgbClr val="FF0000"/>
                </a:solidFill>
                <a:latin typeface="Microsoft YaHei" charset="-122"/>
                <a:ea typeface="Microsoft YaHei" charset="-122"/>
                <a:cs typeface="Microsoft YaHei" charset="-122"/>
              </a:rPr>
              <a:t>导引型传输介质</a:t>
            </a:r>
            <a:r>
              <a:rPr lang="zh-CN" altLang="en-US" sz="2400" dirty="0" smtClean="0">
                <a:latin typeface="Microsoft YaHei" charset="-122"/>
                <a:ea typeface="Microsoft YaHei" charset="-122"/>
                <a:cs typeface="Microsoft YaHei" charset="-122"/>
              </a:rPr>
              <a:t>：</a:t>
            </a:r>
            <a:r>
              <a:rPr lang="zh-CN" altLang="en-US" sz="2400" dirty="0" smtClean="0">
                <a:solidFill>
                  <a:srgbClr val="FF0000"/>
                </a:solidFill>
                <a:latin typeface="Microsoft YaHei" charset="-122"/>
                <a:ea typeface="Microsoft YaHei" charset="-122"/>
                <a:cs typeface="Microsoft YaHei" charset="-122"/>
              </a:rPr>
              <a:t>有线信道</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      以导线为传输介质，信号沿导线进行传输，信号的能量集中在导线附近，因此传输效率高，但是部署不够灵活。</a:t>
            </a:r>
            <a:endParaRPr lang="en-US" altLang="zh-CN" sz="2400" dirty="0" smtClean="0">
              <a:latin typeface="Microsoft YaHei" charset="-122"/>
              <a:ea typeface="Microsoft YaHei" charset="-122"/>
              <a:cs typeface="Microsoft YaHei" charset="-122"/>
            </a:endParaRPr>
          </a:p>
        </p:txBody>
      </p:sp>
      <p:graphicFrame>
        <p:nvGraphicFramePr>
          <p:cNvPr id="6" name="图示 5"/>
          <p:cNvGraphicFramePr/>
          <p:nvPr>
            <p:extLst>
              <p:ext uri="{D42A27DB-BD31-4B8C-83A1-F6EECF244321}">
                <p14:modId xmlns:p14="http://schemas.microsoft.com/office/powerpoint/2010/main" val="956001565"/>
              </p:ext>
            </p:extLst>
          </p:nvPr>
        </p:nvGraphicFramePr>
        <p:xfrm>
          <a:off x="1951594" y="3902148"/>
          <a:ext cx="8369052" cy="16480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组合 9"/>
          <p:cNvGrpSpPr/>
          <p:nvPr/>
        </p:nvGrpSpPr>
        <p:grpSpPr>
          <a:xfrm>
            <a:off x="0" y="1247009"/>
            <a:ext cx="563526" cy="4363982"/>
            <a:chOff x="0" y="1356334"/>
            <a:chExt cx="563526" cy="4363982"/>
          </a:xfrm>
        </p:grpSpPr>
        <p:sp>
          <p:nvSpPr>
            <p:cNvPr id="8" name="矩形 7"/>
            <p:cNvSpPr/>
            <p:nvPr/>
          </p:nvSpPr>
          <p:spPr>
            <a:xfrm>
              <a:off x="0" y="1356334"/>
              <a:ext cx="563526" cy="205072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导引型传输介质</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9" name="矩形 8"/>
            <p:cNvSpPr/>
            <p:nvPr/>
          </p:nvSpPr>
          <p:spPr>
            <a:xfrm>
              <a:off x="0" y="3428318"/>
              <a:ext cx="563526" cy="229199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非导引型传输介质</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6.2 </a:t>
            </a:r>
            <a:r>
              <a:rPr lang="zh-CN" altLang="en-US" sz="2800" b="1" dirty="0">
                <a:latin typeface="黑体" panose="02010609060101010101" pitchFamily="49" charset="-122"/>
                <a:ea typeface="黑体" panose="02010609060101010101" pitchFamily="49" charset="-122"/>
                <a:sym typeface="+mn-ea"/>
              </a:rPr>
              <a:t>物理介质</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：导引型传输介质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4" y="2138093"/>
            <a:ext cx="6452891" cy="2861310"/>
          </a:xfrm>
          <a:prstGeom prst="rect">
            <a:avLst/>
          </a:prstGeom>
          <a:noFill/>
        </p:spPr>
        <p:txBody>
          <a:bodyPr wrap="square" rtlCol="0">
            <a:spAutoFit/>
          </a:bodyPr>
          <a:lstStyle/>
          <a:p>
            <a:pPr>
              <a:lnSpc>
                <a:spcPct val="150000"/>
              </a:lnSpc>
            </a:pP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、架空明线</a:t>
            </a:r>
            <a:endParaRPr lang="en-US" altLang="zh-CN" sz="2400" dirty="0" smtClean="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优点：传输损耗较低</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缺点：易受天气和外界电磁干扰，对外界噪声敏感，带宽有限</a:t>
            </a:r>
            <a:endParaRPr lang="en-US" altLang="zh-CN" sz="2400" dirty="0" smtClean="0">
              <a:latin typeface="Microsoft YaHei" charset="-122"/>
              <a:ea typeface="Microsoft YaHei" charset="-122"/>
              <a:cs typeface="Microsoft YaHei" charset="-122"/>
            </a:endParaRPr>
          </a:p>
        </p:txBody>
      </p:sp>
      <p:pic>
        <p:nvPicPr>
          <p:cNvPr id="2050" name="Picture 2" descr="https://timgsa.baidu.com/timg?image&amp;quality=80&amp;size=b9999_10000&amp;sec=1530508777949&amp;di=29d4fdbe42b4fad881b85d1ca6a2377e&amp;imgtype=0&amp;src=http%3A%2F%2Fi.weather.com.cn%2Fi%2Fc%2Fimages%2F2009%2F20091030%2F4aeb0106_6a962.jpg"/>
          <p:cNvPicPr>
            <a:picLocks noChangeAspect="1" noChangeArrowheads="1"/>
          </p:cNvPicPr>
          <p:nvPr/>
        </p:nvPicPr>
        <p:blipFill rotWithShape="1">
          <a:blip r:embed="rId4">
            <a:extLst>
              <a:ext uri="{28A0092B-C50C-407E-A947-70E740481C1C}">
                <a14:useLocalDpi xmlns:a14="http://schemas.microsoft.com/office/drawing/2010/main" val="0"/>
              </a:ext>
            </a:extLst>
          </a:blip>
          <a:srcRect r="17171" b="20429"/>
          <a:stretch>
            <a:fillRect/>
          </a:stretch>
        </p:blipFill>
        <p:spPr bwMode="auto">
          <a:xfrm>
            <a:off x="7958488" y="2286124"/>
            <a:ext cx="3560374" cy="256524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合 6"/>
          <p:cNvGrpSpPr/>
          <p:nvPr/>
        </p:nvGrpSpPr>
        <p:grpSpPr>
          <a:xfrm>
            <a:off x="0" y="1247009"/>
            <a:ext cx="563526" cy="4363982"/>
            <a:chOff x="0" y="1356334"/>
            <a:chExt cx="563526" cy="4363982"/>
          </a:xfrm>
        </p:grpSpPr>
        <p:sp>
          <p:nvSpPr>
            <p:cNvPr id="8" name="矩形 7"/>
            <p:cNvSpPr/>
            <p:nvPr/>
          </p:nvSpPr>
          <p:spPr>
            <a:xfrm>
              <a:off x="0" y="1356334"/>
              <a:ext cx="563526" cy="205072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导引型传输介质</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9" name="矩形 8"/>
            <p:cNvSpPr/>
            <p:nvPr/>
          </p:nvSpPr>
          <p:spPr>
            <a:xfrm>
              <a:off x="0" y="3428318"/>
              <a:ext cx="563526" cy="229199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非导引型传输介质</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6.2 </a:t>
            </a:r>
            <a:r>
              <a:rPr lang="zh-CN" altLang="en-US" sz="2800" b="1" dirty="0">
                <a:latin typeface="黑体" panose="02010609060101010101" pitchFamily="49" charset="-122"/>
                <a:ea typeface="黑体" panose="02010609060101010101" pitchFamily="49" charset="-122"/>
                <a:sym typeface="+mn-ea"/>
              </a:rPr>
              <a:t>物理介质</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：导引型传输介质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2862322"/>
          </a:xfrm>
          <a:prstGeom prst="rect">
            <a:avLst/>
          </a:prstGeom>
          <a:noFill/>
        </p:spPr>
        <p:txBody>
          <a:bodyPr wrap="square" rtlCol="0">
            <a:spAutoFit/>
          </a:bodyPr>
          <a:lstStyle/>
          <a:p>
            <a:pPr>
              <a:lnSpc>
                <a:spcPct val="150000"/>
              </a:lnSpc>
            </a:pPr>
            <a:r>
              <a:rPr lang="en-US" altLang="zh-CN" sz="2400" dirty="0" smtClean="0">
                <a:latin typeface="Microsoft YaHei" charset="-122"/>
                <a:ea typeface="Microsoft YaHei" charset="-122"/>
                <a:cs typeface="Microsoft YaHei" charset="-122"/>
              </a:rPr>
              <a:t>2</a:t>
            </a:r>
            <a:r>
              <a:rPr lang="zh-CN" altLang="en-US" sz="2400" dirty="0" smtClean="0">
                <a:latin typeface="Microsoft YaHei" charset="-122"/>
                <a:ea typeface="Microsoft YaHei" charset="-122"/>
                <a:cs typeface="Microsoft YaHei" charset="-122"/>
              </a:rPr>
              <a:t>、双绞线：将两根相互绝缘的铜线并排绞合在一起</a:t>
            </a:r>
            <a:r>
              <a:rPr lang="zh-CN" altLang="en-US" sz="2400" dirty="0">
                <a:latin typeface="Microsoft YaHei" charset="-122"/>
                <a:ea typeface="Microsoft YaHei" charset="-122"/>
                <a:cs typeface="Microsoft YaHei" charset="-122"/>
              </a:rPr>
              <a:t>可以减少对相邻导线的电磁干扰，这样的一对线称为双绞线</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分类：</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   屏蔽双绞线（</a:t>
            </a:r>
            <a:r>
              <a:rPr lang="en-US" altLang="zh-CN" sz="2400" dirty="0">
                <a:latin typeface="Microsoft YaHei" charset="-122"/>
                <a:ea typeface="Microsoft YaHei" charset="-122"/>
                <a:cs typeface="Microsoft YaHei" charset="-122"/>
              </a:rPr>
              <a:t> STP </a:t>
            </a:r>
            <a:r>
              <a:rPr lang="zh-CN" altLang="en-US" sz="2400" dirty="0" smtClean="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性能好。价格高，安装工艺复杂</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a:solidFill>
                  <a:srgbClr val="C00000"/>
                </a:solidFill>
                <a:latin typeface="Microsoft YaHei" charset="-122"/>
                <a:ea typeface="Microsoft YaHei" charset="-122"/>
                <a:cs typeface="Microsoft YaHei" charset="-122"/>
              </a:rPr>
              <a:t> </a:t>
            </a:r>
            <a:r>
              <a:rPr lang="zh-CN" altLang="en-US" sz="2400" dirty="0" smtClean="0">
                <a:solidFill>
                  <a:srgbClr val="C00000"/>
                </a:solidFill>
                <a:latin typeface="Microsoft YaHei" charset="-122"/>
                <a:ea typeface="Microsoft YaHei" charset="-122"/>
                <a:cs typeface="Microsoft YaHei" charset="-122"/>
              </a:rPr>
              <a:t>   非</a:t>
            </a:r>
            <a:r>
              <a:rPr lang="zh-CN" altLang="en-US" sz="2400" dirty="0">
                <a:solidFill>
                  <a:srgbClr val="C00000"/>
                </a:solidFill>
                <a:latin typeface="Microsoft YaHei" charset="-122"/>
                <a:ea typeface="Microsoft YaHei" charset="-122"/>
                <a:cs typeface="Microsoft YaHei" charset="-122"/>
              </a:rPr>
              <a:t>屏蔽双绞线</a:t>
            </a:r>
            <a:r>
              <a:rPr lang="zh-CN" altLang="en-US" sz="2400" dirty="0" smtClean="0">
                <a:solidFill>
                  <a:srgbClr val="C00000"/>
                </a:solidFill>
                <a:latin typeface="Microsoft YaHei" charset="-122"/>
                <a:ea typeface="Microsoft YaHei" charset="-122"/>
                <a:cs typeface="Microsoft YaHei" charset="-122"/>
              </a:rPr>
              <a:t>（</a:t>
            </a:r>
            <a:r>
              <a:rPr lang="en-US" altLang="zh-CN" sz="2400" dirty="0" smtClean="0">
                <a:solidFill>
                  <a:srgbClr val="C00000"/>
                </a:solidFill>
                <a:latin typeface="Microsoft YaHei" charset="-122"/>
                <a:ea typeface="Microsoft YaHei" charset="-122"/>
                <a:cs typeface="Microsoft YaHei" charset="-122"/>
              </a:rPr>
              <a:t>UTP</a:t>
            </a:r>
            <a:r>
              <a:rPr lang="zh-CN" altLang="en-US" sz="2400" dirty="0" smtClean="0">
                <a:solidFill>
                  <a:srgbClr val="C00000"/>
                </a:solidFill>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：适用更普遍。</a:t>
            </a:r>
          </a:p>
        </p:txBody>
      </p:sp>
      <p:grpSp>
        <p:nvGrpSpPr>
          <p:cNvPr id="7" name="组合 6"/>
          <p:cNvGrpSpPr/>
          <p:nvPr/>
        </p:nvGrpSpPr>
        <p:grpSpPr>
          <a:xfrm>
            <a:off x="0" y="1247009"/>
            <a:ext cx="563526" cy="4363982"/>
            <a:chOff x="0" y="1356334"/>
            <a:chExt cx="563526" cy="4363982"/>
          </a:xfrm>
        </p:grpSpPr>
        <p:sp>
          <p:nvSpPr>
            <p:cNvPr id="8" name="矩形 7"/>
            <p:cNvSpPr/>
            <p:nvPr/>
          </p:nvSpPr>
          <p:spPr>
            <a:xfrm>
              <a:off x="0" y="1356334"/>
              <a:ext cx="563526" cy="205072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导引型传输介质</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9" name="矩形 8"/>
            <p:cNvSpPr/>
            <p:nvPr/>
          </p:nvSpPr>
          <p:spPr>
            <a:xfrm>
              <a:off x="0" y="3428318"/>
              <a:ext cx="563526" cy="229199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非导引型传输介质</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pic>
        <p:nvPicPr>
          <p:cNvPr id="10" name="图片 9"/>
          <p:cNvPicPr>
            <a:picLocks noChangeAspect="1"/>
          </p:cNvPicPr>
          <p:nvPr/>
        </p:nvPicPr>
        <p:blipFill>
          <a:blip r:embed="rId4"/>
          <a:stretch>
            <a:fillRect/>
          </a:stretch>
        </p:blipFill>
        <p:spPr>
          <a:xfrm>
            <a:off x="5145890" y="164474"/>
            <a:ext cx="6731000" cy="1511300"/>
          </a:xfrm>
          <a:prstGeom prst="rect">
            <a:avLst/>
          </a:prstGeom>
        </p:spPr>
      </p:pic>
      <p:sp>
        <p:nvSpPr>
          <p:cNvPr id="11" name="矩形 10"/>
          <p:cNvSpPr/>
          <p:nvPr/>
        </p:nvSpPr>
        <p:spPr>
          <a:xfrm>
            <a:off x="6207694" y="1684985"/>
            <a:ext cx="726481" cy="461665"/>
          </a:xfrm>
          <a:prstGeom prst="rect">
            <a:avLst/>
          </a:prstGeom>
        </p:spPr>
        <p:txBody>
          <a:bodyPr wrap="none">
            <a:spAutoFit/>
          </a:bodyPr>
          <a:lstStyle/>
          <a:p>
            <a:r>
              <a:rPr lang="en-US" altLang="zh-CN" sz="2400">
                <a:latin typeface="Microsoft YaHei" charset="-122"/>
                <a:ea typeface="Microsoft YaHei" charset="-122"/>
                <a:cs typeface="Microsoft YaHei" charset="-122"/>
              </a:rPr>
              <a:t>STP</a:t>
            </a:r>
            <a:endParaRPr lang="zh-CN" altLang="en-US" sz="2400" dirty="0"/>
          </a:p>
        </p:txBody>
      </p:sp>
      <p:sp>
        <p:nvSpPr>
          <p:cNvPr id="12" name="矩形 11"/>
          <p:cNvSpPr/>
          <p:nvPr/>
        </p:nvSpPr>
        <p:spPr>
          <a:xfrm>
            <a:off x="9761020" y="1676428"/>
            <a:ext cx="777777" cy="461665"/>
          </a:xfrm>
          <a:prstGeom prst="rect">
            <a:avLst/>
          </a:prstGeom>
        </p:spPr>
        <p:txBody>
          <a:bodyPr wrap="none">
            <a:spAutoFit/>
          </a:bodyPr>
          <a:lstStyle/>
          <a:p>
            <a:r>
              <a:rPr lang="en-US" altLang="zh-CN" sz="2400" dirty="0" smtClean="0">
                <a:latin typeface="Microsoft YaHei" charset="-122"/>
                <a:ea typeface="Microsoft YaHei" charset="-122"/>
                <a:cs typeface="Microsoft YaHei" charset="-122"/>
              </a:rPr>
              <a:t>UTP</a:t>
            </a:r>
            <a:endParaRPr lang="zh-CN" altLang="en-US" sz="2400"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6.2 </a:t>
            </a:r>
            <a:r>
              <a:rPr lang="zh-CN" altLang="en-US" sz="2800" b="1" dirty="0">
                <a:latin typeface="黑体" panose="02010609060101010101" pitchFamily="49" charset="-122"/>
                <a:ea typeface="黑体" panose="02010609060101010101" pitchFamily="49" charset="-122"/>
                <a:sym typeface="+mn-ea"/>
              </a:rPr>
              <a:t>物理介质</a:t>
            </a:r>
          </a:p>
        </p:txBody>
      </p:sp>
      <p:sp>
        <p:nvSpPr>
          <p:cNvPr id="5"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：导引型传输介质</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6" name="TextBox 5"/>
          <p:cNvSpPr txBox="1"/>
          <p:nvPr/>
        </p:nvSpPr>
        <p:spPr>
          <a:xfrm>
            <a:off x="1135025" y="1962625"/>
            <a:ext cx="10002190" cy="566822"/>
          </a:xfrm>
          <a:prstGeom prst="rect">
            <a:avLst/>
          </a:prstGeom>
          <a:noFill/>
        </p:spPr>
        <p:txBody>
          <a:bodyPr wrap="square" rtlCol="0">
            <a:spAutoFit/>
          </a:bodyPr>
          <a:lstStyle/>
          <a:p>
            <a:pPr>
              <a:lnSpc>
                <a:spcPts val="3700"/>
              </a:lnSpc>
            </a:pPr>
            <a:r>
              <a:rPr lang="en-US" altLang="zh-CN" sz="2400" dirty="0" smtClean="0">
                <a:latin typeface="Microsoft YaHei" charset="-122"/>
                <a:ea typeface="Microsoft YaHei" charset="-122"/>
                <a:cs typeface="Microsoft YaHei" charset="-122"/>
              </a:rPr>
              <a:t>2</a:t>
            </a:r>
            <a:r>
              <a:rPr lang="zh-CN" altLang="en-US" sz="2400" dirty="0" smtClean="0">
                <a:latin typeface="Microsoft YaHei" charset="-122"/>
                <a:ea typeface="Microsoft YaHei" charset="-122"/>
                <a:cs typeface="Microsoft YaHei" charset="-122"/>
              </a:rPr>
              <a:t>、美国电子工业协会规定了</a:t>
            </a:r>
            <a:r>
              <a:rPr lang="en-US" altLang="zh-CN" sz="2400" dirty="0" smtClean="0">
                <a:solidFill>
                  <a:srgbClr val="C00000"/>
                </a:solidFill>
                <a:latin typeface="Microsoft YaHei" charset="-122"/>
                <a:ea typeface="Microsoft YaHei" charset="-122"/>
                <a:cs typeface="Microsoft YaHei" charset="-122"/>
              </a:rPr>
              <a:t>5</a:t>
            </a:r>
            <a:r>
              <a:rPr lang="zh-CN" altLang="en-US" sz="2400" dirty="0" smtClean="0">
                <a:solidFill>
                  <a:srgbClr val="C00000"/>
                </a:solidFill>
                <a:latin typeface="Microsoft YaHei" charset="-122"/>
                <a:ea typeface="Microsoft YaHei" charset="-122"/>
                <a:cs typeface="Microsoft YaHei" charset="-122"/>
              </a:rPr>
              <a:t>个种类</a:t>
            </a:r>
            <a:r>
              <a:rPr lang="zh-CN" altLang="en-US" sz="2400" dirty="0" smtClean="0">
                <a:latin typeface="Microsoft YaHei" charset="-122"/>
                <a:ea typeface="Microsoft YaHei" charset="-122"/>
                <a:cs typeface="Microsoft YaHei" charset="-122"/>
              </a:rPr>
              <a:t>的</a:t>
            </a:r>
            <a:r>
              <a:rPr lang="zh-CN" altLang="en-US" sz="2400" dirty="0" smtClean="0">
                <a:solidFill>
                  <a:srgbClr val="C00000"/>
                </a:solidFill>
                <a:latin typeface="Microsoft YaHei" charset="-122"/>
                <a:ea typeface="Microsoft YaHei" charset="-122"/>
                <a:cs typeface="Microsoft YaHei" charset="-122"/>
              </a:rPr>
              <a:t>非</a:t>
            </a:r>
            <a:r>
              <a:rPr lang="zh-CN" altLang="en-US" sz="2400" dirty="0">
                <a:solidFill>
                  <a:srgbClr val="C00000"/>
                </a:solidFill>
                <a:latin typeface="Microsoft YaHei" charset="-122"/>
                <a:ea typeface="Microsoft YaHei" charset="-122"/>
                <a:cs typeface="Microsoft YaHei" charset="-122"/>
              </a:rPr>
              <a:t>屏蔽双绞线</a:t>
            </a:r>
            <a:r>
              <a:rPr lang="zh-CN" altLang="en-US" sz="2400" dirty="0" smtClean="0">
                <a:solidFill>
                  <a:srgbClr val="C00000"/>
                </a:solidFill>
                <a:latin typeface="Microsoft YaHei" charset="-122"/>
                <a:ea typeface="Microsoft YaHei" charset="-122"/>
                <a:cs typeface="Microsoft YaHei" charset="-122"/>
              </a:rPr>
              <a:t>（</a:t>
            </a:r>
            <a:r>
              <a:rPr lang="en-US" altLang="zh-CN" sz="2400" dirty="0" smtClean="0">
                <a:solidFill>
                  <a:srgbClr val="C00000"/>
                </a:solidFill>
                <a:latin typeface="Microsoft YaHei" charset="-122"/>
                <a:ea typeface="Microsoft YaHei" charset="-122"/>
                <a:cs typeface="Microsoft YaHei" charset="-122"/>
              </a:rPr>
              <a:t>UTP</a:t>
            </a:r>
            <a:r>
              <a:rPr lang="zh-CN" altLang="en-US" sz="2400" dirty="0" smtClean="0">
                <a:solidFill>
                  <a:srgbClr val="C00000"/>
                </a:solidFill>
                <a:latin typeface="Microsoft YaHei" charset="-122"/>
                <a:ea typeface="Microsoft YaHei" charset="-122"/>
                <a:cs typeface="Microsoft YaHei" charset="-122"/>
              </a:rPr>
              <a:t>）标准</a:t>
            </a:r>
          </a:p>
        </p:txBody>
      </p:sp>
      <p:graphicFrame>
        <p:nvGraphicFramePr>
          <p:cNvPr id="7" name="表格 6"/>
          <p:cNvGraphicFramePr>
            <a:graphicFrameLocks noGrp="1"/>
          </p:cNvGraphicFramePr>
          <p:nvPr>
            <p:extLst>
              <p:ext uri="{D42A27DB-BD31-4B8C-83A1-F6EECF244321}">
                <p14:modId xmlns:p14="http://schemas.microsoft.com/office/powerpoint/2010/main" val="1667519807"/>
              </p:ext>
            </p:extLst>
          </p:nvPr>
        </p:nvGraphicFramePr>
        <p:xfrm>
          <a:off x="1135025" y="2740332"/>
          <a:ext cx="10433199" cy="3449320"/>
        </p:xfrm>
        <a:graphic>
          <a:graphicData uri="http://schemas.openxmlformats.org/drawingml/2006/table">
            <a:tbl>
              <a:tblPr firstRow="1" bandRow="1">
                <a:tableStyleId>{5940675A-B579-460E-94D1-54222C63F5DA}</a:tableStyleId>
              </a:tblPr>
              <a:tblGrid>
                <a:gridCol w="1929017"/>
                <a:gridCol w="2037347"/>
                <a:gridCol w="6466835"/>
              </a:tblGrid>
              <a:tr h="574802">
                <a:tc>
                  <a:txBody>
                    <a:bodyPr/>
                    <a:lstStyle/>
                    <a:p>
                      <a:pPr algn="ctr">
                        <a:lnSpc>
                          <a:spcPct val="150000"/>
                        </a:lnSpc>
                      </a:pPr>
                      <a:r>
                        <a:rPr lang="en-US" altLang="zh-CN" sz="2000" dirty="0" smtClean="0">
                          <a:solidFill>
                            <a:schemeClr val="tx1"/>
                          </a:solidFill>
                          <a:latin typeface="Microsoft YaHei" charset="-122"/>
                          <a:ea typeface="Microsoft YaHei" charset="-122"/>
                          <a:cs typeface="Microsoft YaHei" charset="-122"/>
                        </a:rPr>
                        <a:t>UTP</a:t>
                      </a:r>
                      <a:r>
                        <a:rPr lang="zh-CN" altLang="en-US" sz="2000" dirty="0" smtClean="0">
                          <a:solidFill>
                            <a:schemeClr val="tx1"/>
                          </a:solidFill>
                          <a:latin typeface="Microsoft YaHei" charset="-122"/>
                          <a:ea typeface="Microsoft YaHei" charset="-122"/>
                          <a:cs typeface="Microsoft YaHei" charset="-122"/>
                        </a:rPr>
                        <a:t>类别</a:t>
                      </a:r>
                      <a:endParaRPr lang="zh-CN" altLang="en-US" sz="2000" dirty="0">
                        <a:solidFill>
                          <a:schemeClr val="tx1"/>
                        </a:solidFill>
                        <a:latin typeface="Microsoft YaHei" charset="-122"/>
                        <a:ea typeface="Microsoft YaHei" charset="-122"/>
                        <a:cs typeface="Microsoft YaHei" charset="-122"/>
                      </a:endParaRPr>
                    </a:p>
                  </a:txBody>
                  <a:tcPr anchor="ctr">
                    <a:solidFill>
                      <a:schemeClr val="accent2">
                        <a:lumMod val="40000"/>
                        <a:lumOff val="60000"/>
                      </a:schemeClr>
                    </a:solidFill>
                  </a:tcPr>
                </a:tc>
                <a:tc>
                  <a:txBody>
                    <a:bodyPr/>
                    <a:lstStyle/>
                    <a:p>
                      <a:pPr algn="ctr">
                        <a:lnSpc>
                          <a:spcPct val="150000"/>
                        </a:lnSpc>
                      </a:pPr>
                      <a:r>
                        <a:rPr lang="zh-CN" altLang="en-US" sz="2000" dirty="0" smtClean="0">
                          <a:solidFill>
                            <a:schemeClr val="tx1"/>
                          </a:solidFill>
                          <a:latin typeface="Microsoft YaHei" charset="-122"/>
                          <a:ea typeface="Microsoft YaHei" charset="-122"/>
                          <a:cs typeface="Microsoft YaHei" charset="-122"/>
                        </a:rPr>
                        <a:t>带宽</a:t>
                      </a:r>
                      <a:r>
                        <a:rPr lang="en-US" altLang="zh-CN" sz="2000" dirty="0" smtClean="0">
                          <a:solidFill>
                            <a:schemeClr val="tx1"/>
                          </a:solidFill>
                          <a:latin typeface="Microsoft YaHei" charset="-122"/>
                          <a:ea typeface="Microsoft YaHei" charset="-122"/>
                          <a:cs typeface="Microsoft YaHei" charset="-122"/>
                        </a:rPr>
                        <a:t>/MHz</a:t>
                      </a:r>
                      <a:endParaRPr lang="zh-CN" altLang="en-US" sz="2000" dirty="0">
                        <a:solidFill>
                          <a:schemeClr val="tx1"/>
                        </a:solidFill>
                        <a:latin typeface="Microsoft YaHei" charset="-122"/>
                        <a:ea typeface="Microsoft YaHei" charset="-122"/>
                        <a:cs typeface="Microsoft YaHei" charset="-122"/>
                      </a:endParaRPr>
                    </a:p>
                  </a:txBody>
                  <a:tcPr anchor="ctr">
                    <a:solidFill>
                      <a:schemeClr val="accent2">
                        <a:lumMod val="40000"/>
                        <a:lumOff val="60000"/>
                      </a:schemeClr>
                    </a:solidFill>
                  </a:tcPr>
                </a:tc>
                <a:tc>
                  <a:txBody>
                    <a:bodyPr/>
                    <a:lstStyle/>
                    <a:p>
                      <a:pPr algn="ctr">
                        <a:lnSpc>
                          <a:spcPct val="150000"/>
                        </a:lnSpc>
                      </a:pPr>
                      <a:r>
                        <a:rPr lang="zh-CN" altLang="en-US" sz="2000" dirty="0" smtClean="0">
                          <a:solidFill>
                            <a:schemeClr val="tx1"/>
                          </a:solidFill>
                          <a:latin typeface="Microsoft YaHei" charset="-122"/>
                          <a:ea typeface="Microsoft YaHei" charset="-122"/>
                          <a:cs typeface="Microsoft YaHei" charset="-122"/>
                        </a:rPr>
                        <a:t>典型应用</a:t>
                      </a:r>
                      <a:endParaRPr lang="zh-CN" altLang="en-US" sz="2000" dirty="0">
                        <a:solidFill>
                          <a:schemeClr val="tx1"/>
                        </a:solidFill>
                        <a:latin typeface="Microsoft YaHei" charset="-122"/>
                        <a:ea typeface="Microsoft YaHei" charset="-122"/>
                        <a:cs typeface="Microsoft YaHei" charset="-122"/>
                      </a:endParaRPr>
                    </a:p>
                  </a:txBody>
                  <a:tcPr anchor="ctr">
                    <a:solidFill>
                      <a:schemeClr val="accent2">
                        <a:lumMod val="40000"/>
                        <a:lumOff val="60000"/>
                      </a:schemeClr>
                    </a:solidFill>
                  </a:tcPr>
                </a:tc>
              </a:tr>
              <a:tr h="574802">
                <a:tc>
                  <a:txBody>
                    <a:bodyPr/>
                    <a:lstStyle/>
                    <a:p>
                      <a:pPr algn="ctr">
                        <a:lnSpc>
                          <a:spcPct val="150000"/>
                        </a:lnSpc>
                      </a:pPr>
                      <a:r>
                        <a:rPr lang="en-US" altLang="zh-CN" sz="2000" dirty="0" smtClean="0">
                          <a:solidFill>
                            <a:schemeClr val="tx1"/>
                          </a:solidFill>
                          <a:latin typeface="Microsoft YaHei" charset="-122"/>
                          <a:ea typeface="Microsoft YaHei" charset="-122"/>
                          <a:cs typeface="Microsoft YaHei" charset="-122"/>
                        </a:rPr>
                        <a:t>3</a:t>
                      </a:r>
                      <a:endParaRPr lang="zh-CN" altLang="en-US" sz="2000" dirty="0">
                        <a:solidFill>
                          <a:schemeClr val="tx1"/>
                        </a:solidFill>
                        <a:latin typeface="Microsoft YaHei" charset="-122"/>
                        <a:ea typeface="Microsoft YaHei" charset="-122"/>
                        <a:cs typeface="Microsoft YaHei" charset="-122"/>
                      </a:endParaRPr>
                    </a:p>
                  </a:txBody>
                  <a:tcPr anchor="ctr"/>
                </a:tc>
                <a:tc>
                  <a:txBody>
                    <a:bodyPr/>
                    <a:lstStyle/>
                    <a:p>
                      <a:pPr algn="ctr">
                        <a:lnSpc>
                          <a:spcPct val="150000"/>
                        </a:lnSpc>
                      </a:pPr>
                      <a:r>
                        <a:rPr lang="en-US" altLang="zh-CN" sz="2000" dirty="0" smtClean="0">
                          <a:solidFill>
                            <a:schemeClr val="tx1"/>
                          </a:solidFill>
                          <a:latin typeface="Microsoft YaHei" charset="-122"/>
                          <a:ea typeface="Microsoft YaHei" charset="-122"/>
                          <a:cs typeface="Microsoft YaHei" charset="-122"/>
                        </a:rPr>
                        <a:t>16</a:t>
                      </a:r>
                      <a:endParaRPr lang="zh-CN" altLang="en-US" sz="2000" dirty="0">
                        <a:solidFill>
                          <a:schemeClr val="tx1"/>
                        </a:solidFill>
                        <a:latin typeface="Microsoft YaHei" charset="-122"/>
                        <a:ea typeface="Microsoft YaHei" charset="-122"/>
                        <a:cs typeface="Microsoft YaHei" charset="-122"/>
                      </a:endParaRPr>
                    </a:p>
                  </a:txBody>
                  <a:tcPr anchor="ctr"/>
                </a:tc>
                <a:tc>
                  <a:txBody>
                    <a:bodyPr/>
                    <a:lstStyle/>
                    <a:p>
                      <a:pPr algn="ctr">
                        <a:lnSpc>
                          <a:spcPct val="150000"/>
                        </a:lnSpc>
                      </a:pPr>
                      <a:r>
                        <a:rPr lang="zh-CN" altLang="en-US" sz="2000" dirty="0" smtClean="0">
                          <a:solidFill>
                            <a:schemeClr val="tx1"/>
                          </a:solidFill>
                          <a:latin typeface="Microsoft YaHei" charset="-122"/>
                          <a:ea typeface="Microsoft YaHei" charset="-122"/>
                          <a:cs typeface="Microsoft YaHei" charset="-122"/>
                        </a:rPr>
                        <a:t>低速网络，电话网络</a:t>
                      </a:r>
                      <a:endParaRPr lang="zh-CN" altLang="en-US" sz="2000" dirty="0">
                        <a:solidFill>
                          <a:schemeClr val="tx1"/>
                        </a:solidFill>
                        <a:latin typeface="Microsoft YaHei" charset="-122"/>
                        <a:ea typeface="Microsoft YaHei" charset="-122"/>
                        <a:cs typeface="Microsoft YaHei" charset="-122"/>
                      </a:endParaRPr>
                    </a:p>
                  </a:txBody>
                  <a:tcPr anchor="ctr"/>
                </a:tc>
              </a:tr>
              <a:tr h="575310">
                <a:tc>
                  <a:txBody>
                    <a:bodyPr/>
                    <a:lstStyle/>
                    <a:p>
                      <a:pPr algn="ctr">
                        <a:lnSpc>
                          <a:spcPct val="150000"/>
                        </a:lnSpc>
                      </a:pPr>
                      <a:r>
                        <a:rPr lang="en-US" altLang="zh-CN" sz="2000" dirty="0" smtClean="0">
                          <a:solidFill>
                            <a:schemeClr val="tx1"/>
                          </a:solidFill>
                          <a:latin typeface="Microsoft YaHei" charset="-122"/>
                          <a:ea typeface="Microsoft YaHei" charset="-122"/>
                          <a:cs typeface="Microsoft YaHei" charset="-122"/>
                        </a:rPr>
                        <a:t>4</a:t>
                      </a:r>
                      <a:endParaRPr lang="zh-CN" altLang="en-US" sz="2000" dirty="0">
                        <a:solidFill>
                          <a:schemeClr val="tx1"/>
                        </a:solidFill>
                        <a:latin typeface="Microsoft YaHei" charset="-122"/>
                        <a:ea typeface="Microsoft YaHei" charset="-122"/>
                        <a:cs typeface="Microsoft YaHei" charset="-122"/>
                      </a:endParaRPr>
                    </a:p>
                  </a:txBody>
                  <a:tcPr anchor="ctr"/>
                </a:tc>
                <a:tc>
                  <a:txBody>
                    <a:bodyPr/>
                    <a:lstStyle/>
                    <a:p>
                      <a:pPr algn="ctr">
                        <a:lnSpc>
                          <a:spcPct val="150000"/>
                        </a:lnSpc>
                      </a:pPr>
                      <a:r>
                        <a:rPr lang="en-US" altLang="zh-CN" sz="2000" dirty="0" smtClean="0">
                          <a:solidFill>
                            <a:schemeClr val="tx1"/>
                          </a:solidFill>
                          <a:latin typeface="Microsoft YaHei" charset="-122"/>
                          <a:ea typeface="Microsoft YaHei" charset="-122"/>
                          <a:cs typeface="Microsoft YaHei" charset="-122"/>
                        </a:rPr>
                        <a:t>20</a:t>
                      </a:r>
                      <a:endParaRPr lang="zh-CN" altLang="en-US" sz="2000" dirty="0">
                        <a:solidFill>
                          <a:schemeClr val="tx1"/>
                        </a:solidFill>
                        <a:latin typeface="Microsoft YaHei" charset="-122"/>
                        <a:ea typeface="Microsoft YaHei" charset="-122"/>
                        <a:cs typeface="Microsoft YaHei" charset="-122"/>
                      </a:endParaRPr>
                    </a:p>
                  </a:txBody>
                  <a:tcPr anchor="ctr"/>
                </a:tc>
                <a:tc>
                  <a:txBody>
                    <a:bodyPr/>
                    <a:lstStyle/>
                    <a:p>
                      <a:pPr algn="ctr">
                        <a:lnSpc>
                          <a:spcPct val="150000"/>
                        </a:lnSpc>
                      </a:pPr>
                      <a:r>
                        <a:rPr lang="en-US" altLang="zh-CN" sz="2000" dirty="0" smtClean="0">
                          <a:solidFill>
                            <a:schemeClr val="tx1"/>
                          </a:solidFill>
                          <a:latin typeface="Microsoft YaHei" charset="-122"/>
                          <a:ea typeface="Microsoft YaHei" charset="-122"/>
                          <a:cs typeface="Microsoft YaHei" charset="-122"/>
                        </a:rPr>
                        <a:t>10Base-T</a:t>
                      </a:r>
                      <a:r>
                        <a:rPr lang="zh-CN" altLang="en-US" sz="2000" dirty="0" smtClean="0">
                          <a:solidFill>
                            <a:schemeClr val="tx1"/>
                          </a:solidFill>
                          <a:latin typeface="Microsoft YaHei" charset="-122"/>
                          <a:ea typeface="Microsoft YaHei" charset="-122"/>
                          <a:cs typeface="Microsoft YaHei" charset="-122"/>
                        </a:rPr>
                        <a:t>以太网</a:t>
                      </a:r>
                      <a:endParaRPr lang="zh-CN" altLang="en-US" sz="2000" dirty="0">
                        <a:solidFill>
                          <a:schemeClr val="tx1"/>
                        </a:solidFill>
                        <a:latin typeface="Microsoft YaHei" charset="-122"/>
                        <a:ea typeface="Microsoft YaHei" charset="-122"/>
                        <a:cs typeface="Microsoft YaHei" charset="-122"/>
                      </a:endParaRPr>
                    </a:p>
                  </a:txBody>
                  <a:tcPr anchor="ctr"/>
                </a:tc>
              </a:tr>
              <a:tr h="574802">
                <a:tc>
                  <a:txBody>
                    <a:bodyPr/>
                    <a:lstStyle/>
                    <a:p>
                      <a:pPr algn="ctr">
                        <a:lnSpc>
                          <a:spcPct val="150000"/>
                        </a:lnSpc>
                      </a:pPr>
                      <a:r>
                        <a:rPr lang="en-US" altLang="zh-CN" sz="2000" dirty="0" smtClean="0">
                          <a:solidFill>
                            <a:schemeClr val="tx1"/>
                          </a:solidFill>
                          <a:latin typeface="Microsoft YaHei" charset="-122"/>
                          <a:ea typeface="Microsoft YaHei" charset="-122"/>
                          <a:cs typeface="Microsoft YaHei" charset="-122"/>
                        </a:rPr>
                        <a:t>5</a:t>
                      </a:r>
                      <a:endParaRPr lang="zh-CN" altLang="en-US" sz="2000" dirty="0">
                        <a:solidFill>
                          <a:schemeClr val="tx1"/>
                        </a:solidFill>
                        <a:latin typeface="Microsoft YaHei" charset="-122"/>
                        <a:ea typeface="Microsoft YaHei" charset="-122"/>
                        <a:cs typeface="Microsoft YaHei" charset="-122"/>
                      </a:endParaRPr>
                    </a:p>
                  </a:txBody>
                  <a:tcPr anchor="ctr"/>
                </a:tc>
                <a:tc>
                  <a:txBody>
                    <a:bodyPr/>
                    <a:lstStyle/>
                    <a:p>
                      <a:pPr algn="ctr">
                        <a:lnSpc>
                          <a:spcPct val="150000"/>
                        </a:lnSpc>
                      </a:pPr>
                      <a:r>
                        <a:rPr lang="en-US" altLang="zh-CN" sz="2000" dirty="0" smtClean="0">
                          <a:solidFill>
                            <a:schemeClr val="tx1"/>
                          </a:solidFill>
                          <a:latin typeface="Microsoft YaHei" charset="-122"/>
                          <a:ea typeface="Microsoft YaHei" charset="-122"/>
                          <a:cs typeface="Microsoft YaHei" charset="-122"/>
                        </a:rPr>
                        <a:t>100</a:t>
                      </a:r>
                      <a:endParaRPr lang="zh-CN" altLang="en-US" sz="2000" dirty="0">
                        <a:solidFill>
                          <a:schemeClr val="tx1"/>
                        </a:solidFill>
                        <a:latin typeface="Microsoft YaHei" charset="-122"/>
                        <a:ea typeface="Microsoft YaHei" charset="-122"/>
                        <a:cs typeface="Microsoft YaHei" charset="-122"/>
                      </a:endParaRPr>
                    </a:p>
                  </a:txBody>
                  <a:tcPr anchor="ctr"/>
                </a:tc>
                <a:tc>
                  <a:txBody>
                    <a:bodyPr/>
                    <a:lstStyle/>
                    <a:p>
                      <a:pPr algn="ctr">
                        <a:lnSpc>
                          <a:spcPct val="150000"/>
                        </a:lnSpc>
                      </a:pPr>
                      <a:r>
                        <a:rPr lang="en-US" altLang="zh-CN" sz="2000" dirty="0" smtClean="0">
                          <a:solidFill>
                            <a:schemeClr val="tx1"/>
                          </a:solidFill>
                          <a:latin typeface="Microsoft YaHei" charset="-122"/>
                          <a:ea typeface="Microsoft YaHei" charset="-122"/>
                          <a:cs typeface="Microsoft YaHei" charset="-122"/>
                        </a:rPr>
                        <a:t>10Base-T</a:t>
                      </a:r>
                      <a:r>
                        <a:rPr lang="zh-CN" altLang="en-US" sz="2000" dirty="0" smtClean="0">
                          <a:solidFill>
                            <a:schemeClr val="tx1"/>
                          </a:solidFill>
                          <a:latin typeface="Microsoft YaHei" charset="-122"/>
                          <a:ea typeface="Microsoft YaHei" charset="-122"/>
                          <a:cs typeface="Microsoft YaHei" charset="-122"/>
                        </a:rPr>
                        <a:t>以太网，</a:t>
                      </a:r>
                      <a:r>
                        <a:rPr lang="en-US" altLang="zh-CN" sz="2000" dirty="0" smtClean="0">
                          <a:solidFill>
                            <a:schemeClr val="tx1"/>
                          </a:solidFill>
                          <a:latin typeface="Microsoft YaHei" charset="-122"/>
                          <a:ea typeface="Microsoft YaHei" charset="-122"/>
                          <a:cs typeface="Microsoft YaHei" charset="-122"/>
                        </a:rPr>
                        <a:t>100Base-T</a:t>
                      </a:r>
                      <a:r>
                        <a:rPr lang="zh-CN" altLang="en-US" sz="2000" dirty="0" smtClean="0">
                          <a:solidFill>
                            <a:schemeClr val="tx1"/>
                          </a:solidFill>
                          <a:latin typeface="Microsoft YaHei" charset="-122"/>
                          <a:ea typeface="Microsoft YaHei" charset="-122"/>
                          <a:cs typeface="Microsoft YaHei" charset="-122"/>
                        </a:rPr>
                        <a:t>快速以太网</a:t>
                      </a:r>
                      <a:endParaRPr lang="zh-CN" altLang="en-US" sz="2000" dirty="0">
                        <a:solidFill>
                          <a:schemeClr val="tx1"/>
                        </a:solidFill>
                        <a:latin typeface="Microsoft YaHei" charset="-122"/>
                        <a:ea typeface="Microsoft YaHei" charset="-122"/>
                        <a:cs typeface="Microsoft YaHei" charset="-122"/>
                      </a:endParaRPr>
                    </a:p>
                  </a:txBody>
                  <a:tcPr anchor="ctr"/>
                </a:tc>
              </a:tr>
              <a:tr h="574802">
                <a:tc>
                  <a:txBody>
                    <a:bodyPr/>
                    <a:lstStyle/>
                    <a:p>
                      <a:pPr algn="ctr">
                        <a:lnSpc>
                          <a:spcPct val="150000"/>
                        </a:lnSpc>
                      </a:pPr>
                      <a:r>
                        <a:rPr lang="en-US" altLang="zh-CN" sz="2000" dirty="0" smtClean="0">
                          <a:solidFill>
                            <a:schemeClr val="tx1"/>
                          </a:solidFill>
                          <a:latin typeface="Microsoft YaHei" charset="-122"/>
                          <a:ea typeface="Microsoft YaHei" charset="-122"/>
                          <a:cs typeface="Microsoft YaHei" charset="-122"/>
                        </a:rPr>
                        <a:t>5E</a:t>
                      </a:r>
                      <a:r>
                        <a:rPr lang="zh-CN" altLang="en-US" sz="2000" dirty="0" smtClean="0">
                          <a:solidFill>
                            <a:schemeClr val="tx1"/>
                          </a:solidFill>
                          <a:latin typeface="Microsoft YaHei" charset="-122"/>
                          <a:ea typeface="Microsoft YaHei" charset="-122"/>
                          <a:cs typeface="Microsoft YaHei" charset="-122"/>
                        </a:rPr>
                        <a:t>（超</a:t>
                      </a:r>
                      <a:r>
                        <a:rPr lang="en-US" altLang="zh-CN" sz="2000" dirty="0" smtClean="0">
                          <a:solidFill>
                            <a:schemeClr val="tx1"/>
                          </a:solidFill>
                          <a:latin typeface="Microsoft YaHei" charset="-122"/>
                          <a:ea typeface="Microsoft YaHei" charset="-122"/>
                          <a:cs typeface="Microsoft YaHei" charset="-122"/>
                        </a:rPr>
                        <a:t>5</a:t>
                      </a:r>
                      <a:r>
                        <a:rPr lang="zh-CN" altLang="en-US" sz="2000" dirty="0" smtClean="0">
                          <a:solidFill>
                            <a:schemeClr val="tx1"/>
                          </a:solidFill>
                          <a:latin typeface="Microsoft YaHei" charset="-122"/>
                          <a:ea typeface="Microsoft YaHei" charset="-122"/>
                          <a:cs typeface="Microsoft YaHei" charset="-122"/>
                        </a:rPr>
                        <a:t>类）</a:t>
                      </a:r>
                      <a:endParaRPr lang="zh-CN" altLang="en-US" sz="2000" dirty="0">
                        <a:solidFill>
                          <a:schemeClr val="tx1"/>
                        </a:solidFill>
                        <a:latin typeface="Microsoft YaHei" charset="-122"/>
                        <a:ea typeface="Microsoft YaHei" charset="-122"/>
                        <a:cs typeface="Microsoft YaHei" charset="-122"/>
                      </a:endParaRPr>
                    </a:p>
                  </a:txBody>
                  <a:tcPr anchor="ctr"/>
                </a:tc>
                <a:tc>
                  <a:txBody>
                    <a:bodyPr/>
                    <a:lstStyle/>
                    <a:p>
                      <a:pPr algn="ctr">
                        <a:lnSpc>
                          <a:spcPct val="150000"/>
                        </a:lnSpc>
                      </a:pPr>
                      <a:r>
                        <a:rPr lang="en-US" altLang="zh-CN" sz="2000" dirty="0" smtClean="0">
                          <a:solidFill>
                            <a:schemeClr val="tx1"/>
                          </a:solidFill>
                          <a:latin typeface="Microsoft YaHei" charset="-122"/>
                          <a:ea typeface="Microsoft YaHei" charset="-122"/>
                          <a:cs typeface="Microsoft YaHei" charset="-122"/>
                        </a:rPr>
                        <a:t>100</a:t>
                      </a:r>
                      <a:endParaRPr lang="zh-CN" altLang="en-US" sz="2000" dirty="0">
                        <a:solidFill>
                          <a:schemeClr val="tx1"/>
                        </a:solidFill>
                        <a:latin typeface="Microsoft YaHei" charset="-122"/>
                        <a:ea typeface="Microsoft YaHei" charset="-122"/>
                        <a:cs typeface="Microsoft YaHei" charset="-122"/>
                      </a:endParaRPr>
                    </a:p>
                  </a:txBody>
                  <a:tcPr anchor="ctr"/>
                </a:tc>
                <a:tc>
                  <a:txBody>
                    <a:bodyPr/>
                    <a:lstStyle/>
                    <a:p>
                      <a:pPr algn="ctr">
                        <a:lnSpc>
                          <a:spcPct val="150000"/>
                        </a:lnSpc>
                      </a:pPr>
                      <a:r>
                        <a:rPr lang="en-US" altLang="zh-CN" sz="2000" dirty="0" smtClean="0">
                          <a:solidFill>
                            <a:schemeClr val="tx1"/>
                          </a:solidFill>
                          <a:latin typeface="Microsoft YaHei" charset="-122"/>
                          <a:ea typeface="Microsoft YaHei" charset="-122"/>
                          <a:cs typeface="Microsoft YaHei" charset="-122"/>
                        </a:rPr>
                        <a:t>100Base-T</a:t>
                      </a:r>
                      <a:r>
                        <a:rPr lang="zh-CN" altLang="en-US" sz="2000" dirty="0" smtClean="0">
                          <a:solidFill>
                            <a:schemeClr val="tx1"/>
                          </a:solidFill>
                          <a:latin typeface="Microsoft YaHei" charset="-122"/>
                          <a:ea typeface="Microsoft YaHei" charset="-122"/>
                          <a:cs typeface="Microsoft YaHei" charset="-122"/>
                        </a:rPr>
                        <a:t>快速以太网，</a:t>
                      </a:r>
                      <a:r>
                        <a:rPr lang="en-US" altLang="zh-CN" sz="2000" dirty="0" smtClean="0">
                          <a:solidFill>
                            <a:schemeClr val="tx1"/>
                          </a:solidFill>
                          <a:latin typeface="Microsoft YaHei" charset="-122"/>
                          <a:ea typeface="Microsoft YaHei" charset="-122"/>
                          <a:cs typeface="Microsoft YaHei" charset="-122"/>
                        </a:rPr>
                        <a:t>1000Base-T</a:t>
                      </a:r>
                      <a:r>
                        <a:rPr lang="zh-CN" altLang="en-US" sz="2000" dirty="0" smtClean="0">
                          <a:solidFill>
                            <a:schemeClr val="tx1"/>
                          </a:solidFill>
                          <a:latin typeface="Microsoft YaHei" charset="-122"/>
                          <a:ea typeface="Microsoft YaHei" charset="-122"/>
                          <a:cs typeface="Microsoft YaHei" charset="-122"/>
                        </a:rPr>
                        <a:t>千兆以太网</a:t>
                      </a:r>
                      <a:endParaRPr lang="zh-CN" altLang="en-US" sz="2000" dirty="0">
                        <a:solidFill>
                          <a:schemeClr val="tx1"/>
                        </a:solidFill>
                        <a:latin typeface="Microsoft YaHei" charset="-122"/>
                        <a:ea typeface="Microsoft YaHei" charset="-122"/>
                        <a:cs typeface="Microsoft YaHei" charset="-122"/>
                      </a:endParaRPr>
                    </a:p>
                  </a:txBody>
                  <a:tcPr anchor="ctr"/>
                </a:tc>
              </a:tr>
              <a:tr h="574802">
                <a:tc>
                  <a:txBody>
                    <a:bodyPr/>
                    <a:lstStyle/>
                    <a:p>
                      <a:pPr algn="ctr">
                        <a:lnSpc>
                          <a:spcPct val="150000"/>
                        </a:lnSpc>
                      </a:pPr>
                      <a:r>
                        <a:rPr lang="en-US" altLang="zh-CN" sz="2000" dirty="0" smtClean="0">
                          <a:solidFill>
                            <a:schemeClr val="tx1"/>
                          </a:solidFill>
                          <a:latin typeface="Microsoft YaHei" charset="-122"/>
                          <a:ea typeface="Microsoft YaHei" charset="-122"/>
                          <a:cs typeface="Microsoft YaHei" charset="-122"/>
                        </a:rPr>
                        <a:t>6</a:t>
                      </a:r>
                      <a:endParaRPr lang="zh-CN" altLang="en-US" sz="2000" dirty="0">
                        <a:solidFill>
                          <a:schemeClr val="tx1"/>
                        </a:solidFill>
                        <a:latin typeface="Microsoft YaHei" charset="-122"/>
                        <a:ea typeface="Microsoft YaHei" charset="-122"/>
                        <a:cs typeface="Microsoft YaHei" charset="-122"/>
                      </a:endParaRPr>
                    </a:p>
                  </a:txBody>
                  <a:tcPr anchor="ctr"/>
                </a:tc>
                <a:tc>
                  <a:txBody>
                    <a:bodyPr/>
                    <a:lstStyle/>
                    <a:p>
                      <a:pPr algn="ctr">
                        <a:lnSpc>
                          <a:spcPct val="150000"/>
                        </a:lnSpc>
                      </a:pPr>
                      <a:r>
                        <a:rPr lang="en-US" altLang="zh-CN" sz="2000" dirty="0" smtClean="0">
                          <a:solidFill>
                            <a:schemeClr val="tx1"/>
                          </a:solidFill>
                          <a:latin typeface="Microsoft YaHei" charset="-122"/>
                          <a:ea typeface="Microsoft YaHei" charset="-122"/>
                          <a:cs typeface="Microsoft YaHei" charset="-122"/>
                        </a:rPr>
                        <a:t>250</a:t>
                      </a:r>
                      <a:endParaRPr lang="zh-CN" altLang="en-US" sz="2000" dirty="0">
                        <a:solidFill>
                          <a:schemeClr val="tx1"/>
                        </a:solidFill>
                        <a:latin typeface="Microsoft YaHei" charset="-122"/>
                        <a:ea typeface="Microsoft YaHei" charset="-122"/>
                        <a:cs typeface="Microsoft YaHei" charset="-122"/>
                      </a:endParaRPr>
                    </a:p>
                  </a:txBody>
                  <a:tcPr anchor="ctr"/>
                </a:tc>
                <a:tc>
                  <a:txBody>
                    <a:bodyPr/>
                    <a:lstStyle/>
                    <a:p>
                      <a:pPr algn="ctr">
                        <a:lnSpc>
                          <a:spcPct val="150000"/>
                        </a:lnSpc>
                      </a:pPr>
                      <a:r>
                        <a:rPr lang="en-US" altLang="zh-CN" sz="2000" dirty="0" smtClean="0">
                          <a:solidFill>
                            <a:schemeClr val="tx1"/>
                          </a:solidFill>
                          <a:latin typeface="Microsoft YaHei" charset="-122"/>
                          <a:ea typeface="Microsoft YaHei" charset="-122"/>
                          <a:cs typeface="Microsoft YaHei" charset="-122"/>
                        </a:rPr>
                        <a:t>1000Base-T</a:t>
                      </a:r>
                      <a:r>
                        <a:rPr lang="zh-CN" altLang="en-US" sz="2000" dirty="0" smtClean="0">
                          <a:solidFill>
                            <a:schemeClr val="tx1"/>
                          </a:solidFill>
                          <a:latin typeface="Microsoft YaHei" charset="-122"/>
                          <a:ea typeface="Microsoft YaHei" charset="-122"/>
                          <a:cs typeface="Microsoft YaHei" charset="-122"/>
                        </a:rPr>
                        <a:t>千兆以太网，</a:t>
                      </a:r>
                      <a:r>
                        <a:rPr lang="en-US" altLang="zh-CN" sz="2000" dirty="0" smtClean="0">
                          <a:solidFill>
                            <a:schemeClr val="tx1"/>
                          </a:solidFill>
                          <a:latin typeface="Microsoft YaHei" charset="-122"/>
                          <a:ea typeface="Microsoft YaHei" charset="-122"/>
                          <a:cs typeface="Microsoft YaHei" charset="-122"/>
                        </a:rPr>
                        <a:t>ATM</a:t>
                      </a:r>
                      <a:r>
                        <a:rPr lang="zh-CN" altLang="en-US" sz="2000" dirty="0" smtClean="0">
                          <a:solidFill>
                            <a:schemeClr val="tx1"/>
                          </a:solidFill>
                          <a:latin typeface="Microsoft YaHei" charset="-122"/>
                          <a:ea typeface="Microsoft YaHei" charset="-122"/>
                          <a:cs typeface="Microsoft YaHei" charset="-122"/>
                        </a:rPr>
                        <a:t>网络</a:t>
                      </a:r>
                      <a:endParaRPr lang="zh-CN" altLang="en-US" sz="2000" dirty="0">
                        <a:solidFill>
                          <a:schemeClr val="tx1"/>
                        </a:solidFill>
                        <a:latin typeface="Microsoft YaHei" charset="-122"/>
                        <a:ea typeface="Microsoft YaHei" charset="-122"/>
                        <a:cs typeface="Microsoft YaHei" charset="-122"/>
                      </a:endParaRPr>
                    </a:p>
                  </a:txBody>
                  <a:tcPr anchor="ctr"/>
                </a:tc>
              </a:tr>
            </a:tbl>
          </a:graphicData>
        </a:graphic>
      </p:graphicFrame>
      <p:grpSp>
        <p:nvGrpSpPr>
          <p:cNvPr id="8" name="组合 7"/>
          <p:cNvGrpSpPr/>
          <p:nvPr/>
        </p:nvGrpSpPr>
        <p:grpSpPr>
          <a:xfrm>
            <a:off x="0" y="1247009"/>
            <a:ext cx="563526" cy="4363982"/>
            <a:chOff x="0" y="1356334"/>
            <a:chExt cx="563526" cy="4363982"/>
          </a:xfrm>
        </p:grpSpPr>
        <p:sp>
          <p:nvSpPr>
            <p:cNvPr id="9" name="矩形 8"/>
            <p:cNvSpPr/>
            <p:nvPr/>
          </p:nvSpPr>
          <p:spPr>
            <a:xfrm>
              <a:off x="0" y="1356334"/>
              <a:ext cx="563526" cy="205072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导引型传输介质</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10" name="矩形 9"/>
            <p:cNvSpPr/>
            <p:nvPr/>
          </p:nvSpPr>
          <p:spPr>
            <a:xfrm>
              <a:off x="0" y="3428318"/>
              <a:ext cx="563526" cy="229199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非导引型传输介质</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6.2 </a:t>
            </a:r>
            <a:r>
              <a:rPr lang="zh-CN" altLang="en-US" sz="2800" b="1" dirty="0">
                <a:latin typeface="黑体" panose="02010609060101010101" pitchFamily="49" charset="-122"/>
                <a:ea typeface="黑体" panose="02010609060101010101" pitchFamily="49" charset="-122"/>
                <a:sym typeface="+mn-ea"/>
              </a:rPr>
              <a:t>物理介质</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：导引型传输介质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1135054"/>
          </a:xfrm>
          <a:prstGeom prst="rect">
            <a:avLst/>
          </a:prstGeom>
          <a:noFill/>
        </p:spPr>
        <p:txBody>
          <a:bodyPr wrap="square" rtlCol="0">
            <a:spAutoFit/>
          </a:bodyPr>
          <a:lstStyle/>
          <a:p>
            <a:pPr>
              <a:lnSpc>
                <a:spcPct val="150000"/>
              </a:lnSpc>
            </a:pPr>
            <a:r>
              <a:rPr lang="en-US" altLang="zh-CN" sz="2400" dirty="0" smtClean="0">
                <a:latin typeface="Microsoft YaHei" charset="-122"/>
                <a:ea typeface="Microsoft YaHei" charset="-122"/>
                <a:cs typeface="Microsoft YaHei" charset="-122"/>
              </a:rPr>
              <a:t>3</a:t>
            </a:r>
            <a:r>
              <a:rPr lang="zh-CN" altLang="en-US" sz="2400" dirty="0" smtClean="0">
                <a:latin typeface="Microsoft YaHei" charset="-122"/>
                <a:ea typeface="Microsoft YaHei" charset="-122"/>
                <a:cs typeface="Microsoft YaHei" charset="-122"/>
              </a:rPr>
              <a:t>、同轴电缆：对外界干扰具有较好的屏蔽作用，具有较好的抗电磁干扰性能。目前多用于</a:t>
            </a:r>
            <a:r>
              <a:rPr lang="zh-CN" altLang="en-US" sz="2400" dirty="0" smtClean="0">
                <a:solidFill>
                  <a:srgbClr val="C00000"/>
                </a:solidFill>
                <a:latin typeface="Microsoft YaHei" charset="-122"/>
                <a:ea typeface="Microsoft YaHei" charset="-122"/>
                <a:cs typeface="Microsoft YaHei" charset="-122"/>
              </a:rPr>
              <a:t>有线电视网络</a:t>
            </a:r>
            <a:r>
              <a:rPr lang="zh-CN" altLang="en-US" sz="2400" dirty="0" smtClean="0">
                <a:latin typeface="Microsoft YaHei" charset="-122"/>
                <a:ea typeface="Microsoft YaHei" charset="-122"/>
                <a:cs typeface="Microsoft YaHei" charset="-122"/>
              </a:rPr>
              <a:t>。</a:t>
            </a:r>
          </a:p>
        </p:txBody>
      </p:sp>
      <p:grpSp>
        <p:nvGrpSpPr>
          <p:cNvPr id="7" name="组合 6"/>
          <p:cNvGrpSpPr/>
          <p:nvPr/>
        </p:nvGrpSpPr>
        <p:grpSpPr>
          <a:xfrm>
            <a:off x="0" y="1247009"/>
            <a:ext cx="563526" cy="4363982"/>
            <a:chOff x="0" y="1356334"/>
            <a:chExt cx="563526" cy="4363982"/>
          </a:xfrm>
        </p:grpSpPr>
        <p:sp>
          <p:nvSpPr>
            <p:cNvPr id="8" name="矩形 7"/>
            <p:cNvSpPr/>
            <p:nvPr/>
          </p:nvSpPr>
          <p:spPr>
            <a:xfrm>
              <a:off x="0" y="1356334"/>
              <a:ext cx="563526" cy="205072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导引型传输介质</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9" name="矩形 8"/>
            <p:cNvSpPr/>
            <p:nvPr/>
          </p:nvSpPr>
          <p:spPr>
            <a:xfrm>
              <a:off x="0" y="3428318"/>
              <a:ext cx="563526" cy="229199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非导引型传输介质</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pic>
        <p:nvPicPr>
          <p:cNvPr id="10" name="图片 9"/>
          <p:cNvPicPr>
            <a:picLocks noChangeAspect="1"/>
          </p:cNvPicPr>
          <p:nvPr/>
        </p:nvPicPr>
        <p:blipFill>
          <a:blip r:embed="rId4"/>
          <a:stretch>
            <a:fillRect/>
          </a:stretch>
        </p:blipFill>
        <p:spPr>
          <a:xfrm>
            <a:off x="1135025" y="3663617"/>
            <a:ext cx="6270544" cy="1947374"/>
          </a:xfrm>
          <a:prstGeom prst="rect">
            <a:avLst/>
          </a:prstGeom>
        </p:spPr>
      </p:pic>
      <p:pic>
        <p:nvPicPr>
          <p:cNvPr id="11" name="图片 10"/>
          <p:cNvPicPr>
            <a:picLocks noChangeAspect="1"/>
          </p:cNvPicPr>
          <p:nvPr/>
        </p:nvPicPr>
        <p:blipFill>
          <a:blip r:embed="rId5"/>
          <a:stretch>
            <a:fillRect/>
          </a:stretch>
        </p:blipFill>
        <p:spPr>
          <a:xfrm>
            <a:off x="7405569" y="94589"/>
            <a:ext cx="4127474" cy="2043504"/>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6.2 </a:t>
            </a:r>
            <a:r>
              <a:rPr lang="zh-CN" altLang="en-US" sz="2800" b="1" dirty="0">
                <a:latin typeface="黑体" panose="02010609060101010101" pitchFamily="49" charset="-122"/>
                <a:ea typeface="黑体" panose="02010609060101010101" pitchFamily="49" charset="-122"/>
                <a:sym typeface="+mn-ea"/>
              </a:rPr>
              <a:t>物理介质</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：导引型传输介质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81057"/>
          </a:xfrm>
          <a:prstGeom prst="rect">
            <a:avLst/>
          </a:prstGeom>
          <a:noFill/>
        </p:spPr>
        <p:txBody>
          <a:bodyPr wrap="square" rtlCol="0">
            <a:spAutoFit/>
          </a:bodyPr>
          <a:lstStyle/>
          <a:p>
            <a:pPr>
              <a:lnSpc>
                <a:spcPct val="150000"/>
              </a:lnSpc>
            </a:pPr>
            <a:r>
              <a:rPr lang="en-US" altLang="zh-CN" sz="2400" dirty="0" smtClean="0">
                <a:latin typeface="Microsoft YaHei" charset="-122"/>
                <a:ea typeface="Microsoft YaHei" charset="-122"/>
                <a:cs typeface="Microsoft YaHei" charset="-122"/>
              </a:rPr>
              <a:t>4</a:t>
            </a:r>
            <a:r>
              <a:rPr lang="zh-CN" altLang="en-US" sz="2400" dirty="0" smtClean="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光纤：基本原理是利用了光的全反射现象</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p:txBody>
      </p:sp>
      <p:grpSp>
        <p:nvGrpSpPr>
          <p:cNvPr id="7" name="组合 6"/>
          <p:cNvGrpSpPr/>
          <p:nvPr/>
        </p:nvGrpSpPr>
        <p:grpSpPr>
          <a:xfrm>
            <a:off x="0" y="1247009"/>
            <a:ext cx="563526" cy="4363982"/>
            <a:chOff x="0" y="1356334"/>
            <a:chExt cx="563526" cy="4363982"/>
          </a:xfrm>
        </p:grpSpPr>
        <p:sp>
          <p:nvSpPr>
            <p:cNvPr id="8" name="矩形 7"/>
            <p:cNvSpPr/>
            <p:nvPr/>
          </p:nvSpPr>
          <p:spPr>
            <a:xfrm>
              <a:off x="0" y="1356334"/>
              <a:ext cx="563526" cy="205072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导引型传输介质</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9" name="矩形 8"/>
            <p:cNvSpPr/>
            <p:nvPr/>
          </p:nvSpPr>
          <p:spPr>
            <a:xfrm>
              <a:off x="0" y="3428318"/>
              <a:ext cx="563526" cy="229199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非导引型传输介质</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pic>
        <p:nvPicPr>
          <p:cNvPr id="10" name="图片 9"/>
          <p:cNvPicPr>
            <a:picLocks noChangeAspect="1"/>
          </p:cNvPicPr>
          <p:nvPr/>
        </p:nvPicPr>
        <p:blipFill>
          <a:blip r:embed="rId4"/>
          <a:stretch>
            <a:fillRect/>
          </a:stretch>
        </p:blipFill>
        <p:spPr>
          <a:xfrm>
            <a:off x="2417152" y="3297731"/>
            <a:ext cx="7757517" cy="2975486"/>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6.2 </a:t>
            </a:r>
            <a:r>
              <a:rPr lang="zh-CN" altLang="en-US" sz="2800" b="1" dirty="0">
                <a:latin typeface="黑体" panose="02010609060101010101" pitchFamily="49" charset="-122"/>
                <a:ea typeface="黑体" panose="02010609060101010101" pitchFamily="49" charset="-122"/>
                <a:sym typeface="+mn-ea"/>
              </a:rPr>
              <a:t>物理介质</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：导引型传输介质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1135054"/>
          </a:xfrm>
          <a:prstGeom prst="rect">
            <a:avLst/>
          </a:prstGeom>
          <a:noFill/>
        </p:spPr>
        <p:txBody>
          <a:bodyPr wrap="square" rtlCol="0">
            <a:spAutoFit/>
          </a:bodyPr>
          <a:lstStyle/>
          <a:p>
            <a:pPr>
              <a:lnSpc>
                <a:spcPct val="150000"/>
              </a:lnSpc>
            </a:pPr>
            <a:r>
              <a:rPr lang="en-US" altLang="zh-CN" sz="2400" dirty="0" smtClean="0">
                <a:latin typeface="Microsoft YaHei" charset="-122"/>
                <a:ea typeface="Microsoft YaHei" charset="-122"/>
                <a:cs typeface="Microsoft YaHei" charset="-122"/>
              </a:rPr>
              <a:t>4</a:t>
            </a:r>
            <a:r>
              <a:rPr lang="zh-CN" altLang="en-US" sz="2400" dirty="0" smtClean="0">
                <a:latin typeface="Microsoft YaHei" charset="-122"/>
                <a:ea typeface="Microsoft YaHei" charset="-122"/>
                <a:cs typeface="Microsoft YaHei" charset="-122"/>
              </a:rPr>
              <a:t>、光纤</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分类：按照光纤内光波传输模式的不同：多模光纤和单模光纤。</a:t>
            </a:r>
          </a:p>
        </p:txBody>
      </p:sp>
      <p:grpSp>
        <p:nvGrpSpPr>
          <p:cNvPr id="7" name="组合 6"/>
          <p:cNvGrpSpPr/>
          <p:nvPr/>
        </p:nvGrpSpPr>
        <p:grpSpPr>
          <a:xfrm>
            <a:off x="0" y="1247009"/>
            <a:ext cx="563526" cy="4363982"/>
            <a:chOff x="0" y="1356334"/>
            <a:chExt cx="563526" cy="4363982"/>
          </a:xfrm>
        </p:grpSpPr>
        <p:sp>
          <p:nvSpPr>
            <p:cNvPr id="8" name="矩形 7"/>
            <p:cNvSpPr/>
            <p:nvPr/>
          </p:nvSpPr>
          <p:spPr>
            <a:xfrm>
              <a:off x="0" y="1356334"/>
              <a:ext cx="563526" cy="205072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导引型传输介质</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9" name="矩形 8"/>
            <p:cNvSpPr/>
            <p:nvPr/>
          </p:nvSpPr>
          <p:spPr>
            <a:xfrm>
              <a:off x="0" y="3428318"/>
              <a:ext cx="563526" cy="229199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非导引型传输介质</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6.2 </a:t>
            </a:r>
            <a:r>
              <a:rPr lang="zh-CN" altLang="en-US" sz="2800" b="1" dirty="0">
                <a:latin typeface="黑体" panose="02010609060101010101" pitchFamily="49" charset="-122"/>
                <a:ea typeface="黑体" panose="02010609060101010101" pitchFamily="49" charset="-122"/>
                <a:sym typeface="+mn-ea"/>
              </a:rPr>
              <a:t>物理介质</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：导引型传输介质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3900235"/>
          </a:xfrm>
          <a:prstGeom prst="rect">
            <a:avLst/>
          </a:prstGeom>
          <a:noFill/>
        </p:spPr>
        <p:txBody>
          <a:bodyPr wrap="square" rtlCol="0">
            <a:spAutoFit/>
          </a:bodyPr>
          <a:lstStyle/>
          <a:p>
            <a:pPr>
              <a:lnSpc>
                <a:spcPct val="150000"/>
              </a:lnSpc>
            </a:pPr>
            <a:r>
              <a:rPr lang="en-US" altLang="zh-CN" sz="2400" dirty="0" smtClean="0">
                <a:latin typeface="Microsoft YaHei" charset="-122"/>
                <a:ea typeface="Microsoft YaHei" charset="-122"/>
                <a:cs typeface="Microsoft YaHei" charset="-122"/>
              </a:rPr>
              <a:t>4</a:t>
            </a:r>
            <a:r>
              <a:rPr lang="zh-CN" altLang="en-US" sz="2400" dirty="0" smtClean="0">
                <a:latin typeface="Microsoft YaHei" charset="-122"/>
                <a:ea typeface="Microsoft YaHei" charset="-122"/>
                <a:cs typeface="Microsoft YaHei" charset="-122"/>
              </a:rPr>
              <a:t>、光纤</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优点：</a:t>
            </a:r>
            <a:endParaRPr lang="en-US" altLang="zh-CN" sz="2400" dirty="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）光纤通信容量非常大，最高可达</a:t>
            </a:r>
            <a:r>
              <a:rPr lang="en-US" altLang="zh-CN" sz="2400" dirty="0" smtClean="0">
                <a:latin typeface="Microsoft YaHei" charset="-122"/>
                <a:ea typeface="Microsoft YaHei" charset="-122"/>
                <a:cs typeface="Microsoft YaHei" charset="-122"/>
              </a:rPr>
              <a:t>100 </a:t>
            </a:r>
            <a:r>
              <a:rPr lang="en-US" altLang="zh-CN" sz="2400" dirty="0" err="1" smtClean="0">
                <a:latin typeface="Microsoft YaHei" charset="-122"/>
                <a:ea typeface="Microsoft YaHei" charset="-122"/>
                <a:cs typeface="Microsoft YaHei" charset="-122"/>
              </a:rPr>
              <a:t>Gbit</a:t>
            </a:r>
            <a:r>
              <a:rPr lang="en-US" altLang="zh-CN" sz="2400" dirty="0" smtClean="0">
                <a:latin typeface="Microsoft YaHei" charset="-122"/>
                <a:ea typeface="Microsoft YaHei" charset="-122"/>
                <a:cs typeface="Microsoft YaHei" charset="-122"/>
              </a:rPr>
              <a:t>/s</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2)  </a:t>
            </a:r>
            <a:r>
              <a:rPr lang="zh-CN" altLang="en-US" sz="2400" dirty="0" smtClean="0">
                <a:latin typeface="Microsoft YaHei" charset="-122"/>
                <a:ea typeface="Microsoft YaHei" charset="-122"/>
                <a:cs typeface="Microsoft YaHei" charset="-122"/>
              </a:rPr>
              <a:t>传输损耗小，中继距离长，对远距离传输特别经济。</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3</a:t>
            </a:r>
            <a:r>
              <a:rPr lang="zh-CN" altLang="en-US" sz="2400" dirty="0" smtClean="0">
                <a:latin typeface="Microsoft YaHei" charset="-122"/>
                <a:ea typeface="Microsoft YaHei" charset="-122"/>
                <a:cs typeface="Microsoft YaHei" charset="-122"/>
              </a:rPr>
              <a:t>）抗雷电和电磁干扰性能好。</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4</a:t>
            </a:r>
            <a:r>
              <a:rPr lang="zh-CN" altLang="en-US" sz="2400" dirty="0" smtClean="0">
                <a:latin typeface="Microsoft YaHei" charset="-122"/>
                <a:ea typeface="Microsoft YaHei" charset="-122"/>
                <a:cs typeface="Microsoft YaHei" charset="-122"/>
              </a:rPr>
              <a:t>）无串音干扰，保密性好，也不易被窃听或截取数据。</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5</a:t>
            </a:r>
            <a:r>
              <a:rPr lang="zh-CN" altLang="en-US" sz="2400" dirty="0" smtClean="0">
                <a:latin typeface="Microsoft YaHei" charset="-122"/>
                <a:ea typeface="Microsoft YaHei" charset="-122"/>
                <a:cs typeface="Microsoft YaHei" charset="-122"/>
              </a:rPr>
              <a:t>）体积小，重量轻。</a:t>
            </a:r>
            <a:endParaRPr lang="en-US" altLang="zh-CN" sz="2400" dirty="0">
              <a:latin typeface="Microsoft YaHei" charset="-122"/>
              <a:ea typeface="Microsoft YaHei" charset="-122"/>
              <a:cs typeface="Microsoft YaHei" charset="-122"/>
            </a:endParaRPr>
          </a:p>
        </p:txBody>
      </p:sp>
      <p:grpSp>
        <p:nvGrpSpPr>
          <p:cNvPr id="6" name="组合 5"/>
          <p:cNvGrpSpPr/>
          <p:nvPr/>
        </p:nvGrpSpPr>
        <p:grpSpPr>
          <a:xfrm>
            <a:off x="0" y="1247009"/>
            <a:ext cx="563526" cy="4363982"/>
            <a:chOff x="0" y="1356334"/>
            <a:chExt cx="563526" cy="4363982"/>
          </a:xfrm>
        </p:grpSpPr>
        <p:sp>
          <p:nvSpPr>
            <p:cNvPr id="7" name="矩形 6"/>
            <p:cNvSpPr/>
            <p:nvPr/>
          </p:nvSpPr>
          <p:spPr>
            <a:xfrm>
              <a:off x="0" y="1356334"/>
              <a:ext cx="563526" cy="205072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导引型传输介质</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8" name="矩形 7"/>
            <p:cNvSpPr/>
            <p:nvPr/>
          </p:nvSpPr>
          <p:spPr>
            <a:xfrm>
              <a:off x="0" y="3428318"/>
              <a:ext cx="563526" cy="229199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非导引型传输介质</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6.1 </a:t>
            </a:r>
            <a:r>
              <a:rPr lang="zh-CN" altLang="en-US" sz="2800" b="1" dirty="0">
                <a:latin typeface="黑体" panose="02010609060101010101" pitchFamily="49" charset="-122"/>
                <a:ea typeface="黑体" panose="02010609060101010101" pitchFamily="49" charset="-122"/>
                <a:sym typeface="+mn-ea"/>
              </a:rPr>
              <a:t>数据通信基础</a:t>
            </a:r>
          </a:p>
        </p:txBody>
      </p:sp>
      <p:sp>
        <p:nvSpPr>
          <p:cNvPr id="11"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：数据通信基本概念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12" name="TextBox 11"/>
          <p:cNvSpPr txBox="1"/>
          <p:nvPr/>
        </p:nvSpPr>
        <p:spPr>
          <a:xfrm>
            <a:off x="1134745" y="2138045"/>
            <a:ext cx="10294620" cy="3416320"/>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一、消息与信息</a:t>
            </a:r>
            <a:r>
              <a:rPr lang="zh-CN" altLang="en-US" sz="2400" dirty="0" smtClean="0">
                <a:latin typeface="Microsoft YaHei" charset="-122"/>
                <a:ea typeface="Microsoft YaHei" charset="-122"/>
                <a:cs typeface="Microsoft YaHei" charset="-122"/>
                <a:sym typeface="+mn-ea"/>
              </a:rPr>
              <a:t>（了解）</a:t>
            </a:r>
            <a:endParaRPr lang="en-US" altLang="zh-CN" sz="2400" dirty="0" smtClean="0">
              <a:solidFill>
                <a:srgbClr val="C00000"/>
              </a:solidFill>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、消息：人类能够感知的描述。</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     例如：眼睛看到的</a:t>
            </a:r>
            <a:r>
              <a:rPr lang="zh-CN" altLang="en-US" sz="2400" b="1" dirty="0" smtClean="0">
                <a:latin typeface="Microsoft YaHei" charset="-122"/>
                <a:ea typeface="Microsoft YaHei" charset="-122"/>
                <a:cs typeface="Microsoft YaHei" charset="-122"/>
              </a:rPr>
              <a:t>文字和图像</a:t>
            </a:r>
            <a:r>
              <a:rPr lang="zh-CN" altLang="en-US" sz="2400" dirty="0" smtClean="0">
                <a:latin typeface="Microsoft YaHei" charset="-122"/>
                <a:ea typeface="Microsoft YaHei" charset="-122"/>
                <a:cs typeface="Microsoft YaHei" charset="-122"/>
              </a:rPr>
              <a:t>；耳朵听到</a:t>
            </a:r>
            <a:r>
              <a:rPr lang="zh-CN" altLang="en-US" sz="2400" b="1" dirty="0" smtClean="0">
                <a:latin typeface="Microsoft YaHei" charset="-122"/>
                <a:ea typeface="Microsoft YaHei" charset="-122"/>
                <a:cs typeface="Microsoft YaHei" charset="-122"/>
              </a:rPr>
              <a:t>声音</a:t>
            </a:r>
            <a:r>
              <a:rPr lang="zh-CN" altLang="en-US" sz="2400" dirty="0" smtClean="0">
                <a:latin typeface="Microsoft YaHei" charset="-122"/>
                <a:ea typeface="Microsoft YaHei" charset="-122"/>
                <a:cs typeface="Microsoft YaHei" charset="-122"/>
              </a:rPr>
              <a:t>；鼻子闻到</a:t>
            </a:r>
            <a:r>
              <a:rPr lang="zh-CN" altLang="en-US" sz="2400" b="1" dirty="0" smtClean="0">
                <a:latin typeface="Microsoft YaHei" charset="-122"/>
                <a:ea typeface="Microsoft YaHei" charset="-122"/>
                <a:cs typeface="Microsoft YaHei" charset="-122"/>
              </a:rPr>
              <a:t>气味</a:t>
            </a:r>
            <a:r>
              <a:rPr lang="zh-CN" altLang="en-US" sz="2400" dirty="0" smtClean="0">
                <a:latin typeface="Microsoft YaHei" charset="-122"/>
                <a:ea typeface="Microsoft YaHei" charset="-122"/>
                <a:cs typeface="Microsoft YaHei" charset="-122"/>
              </a:rPr>
              <a:t>等。</a:t>
            </a:r>
            <a:endParaRPr lang="zh-CN" altLang="en-US" sz="2400" dirty="0">
              <a:latin typeface="Microsoft YaHei" charset="-122"/>
              <a:ea typeface="Microsoft YaHei" charset="-122"/>
              <a:cs typeface="Microsoft YaHei" charset="-122"/>
            </a:endParaRPr>
          </a:p>
          <a:p>
            <a:pPr>
              <a:lnSpc>
                <a:spcPct val="150000"/>
              </a:lnSpc>
            </a:pPr>
            <a:r>
              <a:rPr lang="en-US" altLang="zh-CN" sz="2400" dirty="0" smtClean="0">
                <a:solidFill>
                  <a:srgbClr val="FF0000"/>
                </a:solidFill>
                <a:latin typeface="Microsoft YaHei" charset="-122"/>
                <a:ea typeface="Microsoft YaHei" charset="-122"/>
                <a:cs typeface="Microsoft YaHei" charset="-122"/>
              </a:rPr>
              <a:t>2</a:t>
            </a:r>
            <a:r>
              <a:rPr lang="zh-CN" altLang="en-US" sz="2400" dirty="0" smtClean="0">
                <a:solidFill>
                  <a:srgbClr val="FF0000"/>
                </a:solidFill>
                <a:latin typeface="Microsoft YaHei" charset="-122"/>
                <a:ea typeface="Microsoft YaHei" charset="-122"/>
                <a:cs typeface="Microsoft YaHei" charset="-122"/>
              </a:rPr>
              <a:t>、信息：</a:t>
            </a:r>
            <a:r>
              <a:rPr lang="zh-CN" altLang="en-US" sz="2400" dirty="0" smtClean="0">
                <a:latin typeface="Microsoft YaHei" charset="-122"/>
                <a:ea typeface="Microsoft YaHei" charset="-122"/>
                <a:cs typeface="Microsoft YaHei" charset="-122"/>
              </a:rPr>
              <a:t>对事物状态或存在方式的不确定性表述。</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     消息</a:t>
            </a:r>
            <a:r>
              <a:rPr lang="zh-CN" altLang="en-US" sz="2400" dirty="0">
                <a:latin typeface="Microsoft YaHei" charset="-122"/>
                <a:ea typeface="Microsoft YaHei" charset="-122"/>
                <a:cs typeface="Microsoft YaHei" charset="-122"/>
              </a:rPr>
              <a:t>中所包含的</a:t>
            </a:r>
            <a:r>
              <a:rPr lang="zh-CN" altLang="en-US" sz="2400" dirty="0">
                <a:solidFill>
                  <a:srgbClr val="FF0000"/>
                </a:solidFill>
                <a:latin typeface="Microsoft YaHei" charset="-122"/>
                <a:ea typeface="Microsoft YaHei" charset="-122"/>
                <a:cs typeface="Microsoft YaHei" charset="-122"/>
              </a:rPr>
              <a:t>有意义的内容</a:t>
            </a:r>
            <a:r>
              <a:rPr lang="zh-CN" altLang="en-US" sz="2400" dirty="0">
                <a:latin typeface="Microsoft YaHei" charset="-122"/>
                <a:ea typeface="Microsoft YaHei" charset="-122"/>
                <a:cs typeface="Microsoft YaHei" charset="-122"/>
              </a:rPr>
              <a:t>，消息是信息的</a:t>
            </a:r>
            <a:r>
              <a:rPr lang="zh-CN" altLang="en-US" sz="2400" dirty="0" smtClean="0">
                <a:latin typeface="Microsoft YaHei" charset="-122"/>
                <a:ea typeface="Microsoft YaHei" charset="-122"/>
                <a:cs typeface="Microsoft YaHei" charset="-122"/>
              </a:rPr>
              <a:t>载体。</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     信息是可以度量的，其大小与消息的不确定性，即概率成反比。</a:t>
            </a:r>
          </a:p>
        </p:txBody>
      </p:sp>
      <p:grpSp>
        <p:nvGrpSpPr>
          <p:cNvPr id="3" name="组合 2"/>
          <p:cNvGrpSpPr/>
          <p:nvPr/>
        </p:nvGrpSpPr>
        <p:grpSpPr>
          <a:xfrm>
            <a:off x="0" y="1356334"/>
            <a:ext cx="563526" cy="4145333"/>
            <a:chOff x="0" y="267176"/>
            <a:chExt cx="563526" cy="4145333"/>
          </a:xfrm>
        </p:grpSpPr>
        <p:sp>
          <p:nvSpPr>
            <p:cNvPr id="7" name="矩形 6"/>
            <p:cNvSpPr/>
            <p:nvPr/>
          </p:nvSpPr>
          <p:spPr>
            <a:xfrm>
              <a:off x="0" y="267176"/>
              <a:ext cx="563526" cy="205072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数据通信基本概念</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8" name="矩形 7"/>
            <p:cNvSpPr/>
            <p:nvPr/>
          </p:nvSpPr>
          <p:spPr>
            <a:xfrm>
              <a:off x="0" y="2339160"/>
              <a:ext cx="563526" cy="207334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数据通信系统模型</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6.2 </a:t>
            </a:r>
            <a:r>
              <a:rPr lang="zh-CN" altLang="en-US" sz="2800" b="1" dirty="0">
                <a:latin typeface="黑体" panose="02010609060101010101" pitchFamily="49" charset="-122"/>
                <a:ea typeface="黑体" panose="02010609060101010101" pitchFamily="49" charset="-122"/>
                <a:sym typeface="+mn-ea"/>
              </a:rPr>
              <a:t>物理介质</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非</a:t>
            </a:r>
            <a:r>
              <a:rPr lang="zh-CN" altLang="en-US" sz="2800" b="0" dirty="0" smtClean="0">
                <a:solidFill>
                  <a:schemeClr val="tx1"/>
                </a:solidFill>
                <a:latin typeface="黑体" panose="02010609060101010101" pitchFamily="49" charset="-122"/>
                <a:ea typeface="黑体" panose="02010609060101010101" pitchFamily="49" charset="-122"/>
                <a:sym typeface="+mn-ea"/>
              </a:rPr>
              <a:t>导引型传输介质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pSp>
        <p:nvGrpSpPr>
          <p:cNvPr id="6" name="组合 5"/>
          <p:cNvGrpSpPr/>
          <p:nvPr/>
        </p:nvGrpSpPr>
        <p:grpSpPr>
          <a:xfrm>
            <a:off x="0" y="1247009"/>
            <a:ext cx="563526" cy="4363982"/>
            <a:chOff x="0" y="1356334"/>
            <a:chExt cx="563526" cy="4363982"/>
          </a:xfrm>
        </p:grpSpPr>
        <p:sp>
          <p:nvSpPr>
            <p:cNvPr id="7" name="矩形 6"/>
            <p:cNvSpPr/>
            <p:nvPr/>
          </p:nvSpPr>
          <p:spPr>
            <a:xfrm>
              <a:off x="0" y="1356334"/>
              <a:ext cx="563526" cy="205072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导引型传输介质</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0" y="3428318"/>
              <a:ext cx="563526" cy="229199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非导引型传输介质</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sp>
        <p:nvSpPr>
          <p:cNvPr id="9" name="文本框 8"/>
          <p:cNvSpPr txBox="1"/>
          <p:nvPr/>
        </p:nvSpPr>
        <p:spPr>
          <a:xfrm>
            <a:off x="1249680" y="2773045"/>
            <a:ext cx="9751060" cy="1753235"/>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当通信距离很远时，铺设电缆或光纤既昂贵又费时，但利用无线电在自由空间的传播就可以较快的实现多种通信。这种通信方式不适用于导引型传输媒介，称为</a:t>
            </a:r>
            <a:r>
              <a:rPr lang="zh-CN" altLang="en-US" sz="2400" dirty="0">
                <a:solidFill>
                  <a:srgbClr val="C00000"/>
                </a:solidFill>
                <a:latin typeface="Microsoft YaHei" charset="-122"/>
                <a:ea typeface="Microsoft YaHei" charset="-122"/>
                <a:cs typeface="Microsoft YaHei" charset="-122"/>
                <a:sym typeface="+mn-ea"/>
              </a:rPr>
              <a:t>非</a:t>
            </a:r>
            <a:r>
              <a:rPr lang="zh-CN" altLang="en-US" sz="2400" dirty="0" smtClean="0">
                <a:solidFill>
                  <a:srgbClr val="C00000"/>
                </a:solidFill>
                <a:latin typeface="Microsoft YaHei" charset="-122"/>
                <a:ea typeface="Microsoft YaHei" charset="-122"/>
                <a:cs typeface="Microsoft YaHei" charset="-122"/>
                <a:sym typeface="+mn-ea"/>
              </a:rPr>
              <a:t>导引型传输媒介</a:t>
            </a:r>
            <a:r>
              <a:rPr lang="zh-CN" altLang="en-US" sz="2400" dirty="0" smtClean="0">
                <a:latin typeface="Microsoft YaHei" charset="-122"/>
                <a:ea typeface="Microsoft YaHei" charset="-122"/>
                <a:cs typeface="Microsoft YaHei" charset="-122"/>
                <a:sym typeface="+mn-ea"/>
              </a:rPr>
              <a:t>，又叫</a:t>
            </a:r>
            <a:r>
              <a:rPr lang="zh-CN" altLang="en-US" sz="2400" dirty="0" smtClean="0">
                <a:solidFill>
                  <a:srgbClr val="C00000"/>
                </a:solidFill>
                <a:latin typeface="Microsoft YaHei" charset="-122"/>
                <a:ea typeface="Microsoft YaHei" charset="-122"/>
                <a:cs typeface="Microsoft YaHei" charset="-122"/>
                <a:sym typeface="+mn-ea"/>
              </a:rPr>
              <a:t>无线信道</a:t>
            </a:r>
            <a:r>
              <a:rPr lang="zh-CN" altLang="en-US" sz="2400" dirty="0" smtClean="0">
                <a:latin typeface="Microsoft YaHei" charset="-122"/>
                <a:ea typeface="Microsoft YaHei" charset="-122"/>
                <a:cs typeface="Microsoft YaHei" charset="-122"/>
                <a:sym typeface="+mn-ea"/>
              </a:rPr>
              <a: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6.2 </a:t>
            </a:r>
            <a:r>
              <a:rPr lang="zh-CN" altLang="en-US" sz="2800" b="1" dirty="0">
                <a:latin typeface="黑体" panose="02010609060101010101" pitchFamily="49" charset="-122"/>
                <a:ea typeface="黑体" panose="02010609060101010101" pitchFamily="49" charset="-122"/>
                <a:sym typeface="+mn-ea"/>
              </a:rPr>
              <a:t>物理介质</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非</a:t>
            </a:r>
            <a:r>
              <a:rPr lang="zh-CN" altLang="en-US" sz="2800" b="0" dirty="0" smtClean="0">
                <a:solidFill>
                  <a:schemeClr val="tx1"/>
                </a:solidFill>
                <a:latin typeface="黑体" panose="02010609060101010101" pitchFamily="49" charset="-122"/>
                <a:ea typeface="黑体" panose="02010609060101010101" pitchFamily="49" charset="-122"/>
                <a:sym typeface="+mn-ea"/>
              </a:rPr>
              <a:t>导引型传输介质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pSp>
        <p:nvGrpSpPr>
          <p:cNvPr id="6" name="组合 5"/>
          <p:cNvGrpSpPr/>
          <p:nvPr/>
        </p:nvGrpSpPr>
        <p:grpSpPr>
          <a:xfrm>
            <a:off x="0" y="1247009"/>
            <a:ext cx="563526" cy="4363982"/>
            <a:chOff x="0" y="1356334"/>
            <a:chExt cx="563526" cy="4363982"/>
          </a:xfrm>
        </p:grpSpPr>
        <p:sp>
          <p:nvSpPr>
            <p:cNvPr id="7" name="矩形 6"/>
            <p:cNvSpPr/>
            <p:nvPr/>
          </p:nvSpPr>
          <p:spPr>
            <a:xfrm>
              <a:off x="0" y="1356334"/>
              <a:ext cx="563526" cy="205072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导引型传输介质</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0" y="3428318"/>
              <a:ext cx="563526" cy="229199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非导引型传输介质</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sp>
        <p:nvSpPr>
          <p:cNvPr id="9" name="文本框 8"/>
          <p:cNvSpPr txBox="1"/>
          <p:nvPr/>
        </p:nvSpPr>
        <p:spPr>
          <a:xfrm>
            <a:off x="735180" y="2005478"/>
            <a:ext cx="9751060" cy="581057"/>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根据电磁波频率、通信距离与位置的不同，电磁波的传播可以分为：</a:t>
            </a:r>
            <a:endParaRPr lang="en-US" altLang="zh-CN" sz="2400" dirty="0" smtClean="0">
              <a:latin typeface="Microsoft YaHei" charset="-122"/>
              <a:ea typeface="Microsoft YaHei" charset="-122"/>
              <a:cs typeface="Microsoft YaHei" charset="-122"/>
            </a:endParaRPr>
          </a:p>
        </p:txBody>
      </p:sp>
      <p:graphicFrame>
        <p:nvGraphicFramePr>
          <p:cNvPr id="10" name="表格 9"/>
          <p:cNvGraphicFramePr>
            <a:graphicFrameLocks noGrp="1"/>
          </p:cNvGraphicFramePr>
          <p:nvPr>
            <p:extLst>
              <p:ext uri="{D42A27DB-BD31-4B8C-83A1-F6EECF244321}">
                <p14:modId xmlns:p14="http://schemas.microsoft.com/office/powerpoint/2010/main" val="1703453755"/>
              </p:ext>
            </p:extLst>
          </p:nvPr>
        </p:nvGraphicFramePr>
        <p:xfrm>
          <a:off x="1184686" y="2994057"/>
          <a:ext cx="9569493" cy="2555164"/>
        </p:xfrm>
        <a:graphic>
          <a:graphicData uri="http://schemas.openxmlformats.org/drawingml/2006/table">
            <a:tbl>
              <a:tblPr firstRow="1" bandRow="1">
                <a:tableStyleId>{5940675A-B579-460E-94D1-54222C63F5DA}</a:tableStyleId>
              </a:tblPr>
              <a:tblGrid>
                <a:gridCol w="3189831"/>
                <a:gridCol w="3189831"/>
                <a:gridCol w="3189831"/>
              </a:tblGrid>
              <a:tr h="638791">
                <a:tc>
                  <a:txBody>
                    <a:bodyPr/>
                    <a:lstStyle/>
                    <a:p>
                      <a:pPr algn="ctr"/>
                      <a:r>
                        <a:rPr lang="zh-CN" altLang="en-US" sz="2000" dirty="0" smtClean="0">
                          <a:latin typeface="Microsoft YaHei" charset="-122"/>
                          <a:ea typeface="Microsoft YaHei" charset="-122"/>
                          <a:cs typeface="Microsoft YaHei" charset="-122"/>
                        </a:rPr>
                        <a:t>电磁波传播方式</a:t>
                      </a:r>
                      <a:endParaRPr lang="zh-CN" altLang="en-US" sz="2000" dirty="0">
                        <a:latin typeface="Microsoft YaHei" charset="-122"/>
                        <a:ea typeface="Microsoft YaHei" charset="-122"/>
                        <a:cs typeface="Microsoft YaHei" charset="-122"/>
                      </a:endParaRPr>
                    </a:p>
                  </a:txBody>
                  <a:tcPr anchor="ctr">
                    <a:solidFill>
                      <a:schemeClr val="accent2">
                        <a:lumMod val="40000"/>
                        <a:lumOff val="60000"/>
                      </a:schemeClr>
                    </a:solidFill>
                  </a:tcPr>
                </a:tc>
                <a:tc>
                  <a:txBody>
                    <a:bodyPr/>
                    <a:lstStyle/>
                    <a:p>
                      <a:pPr algn="ctr"/>
                      <a:r>
                        <a:rPr lang="zh-CN" altLang="en-US" sz="2000" dirty="0" smtClean="0">
                          <a:latin typeface="Microsoft YaHei" charset="-122"/>
                          <a:ea typeface="Microsoft YaHei" charset="-122"/>
                          <a:cs typeface="Microsoft YaHei" charset="-122"/>
                        </a:rPr>
                        <a:t>频率</a:t>
                      </a:r>
                      <a:endParaRPr lang="zh-CN" altLang="en-US" sz="2000" dirty="0">
                        <a:latin typeface="Microsoft YaHei" charset="-122"/>
                        <a:ea typeface="Microsoft YaHei" charset="-122"/>
                        <a:cs typeface="Microsoft YaHei" charset="-122"/>
                      </a:endParaRPr>
                    </a:p>
                  </a:txBody>
                  <a:tcPr anchor="ctr">
                    <a:solidFill>
                      <a:schemeClr val="accent2">
                        <a:lumMod val="40000"/>
                        <a:lumOff val="60000"/>
                      </a:schemeClr>
                    </a:solidFill>
                  </a:tcPr>
                </a:tc>
                <a:tc>
                  <a:txBody>
                    <a:bodyPr/>
                    <a:lstStyle/>
                    <a:p>
                      <a:pPr algn="ctr"/>
                      <a:r>
                        <a:rPr lang="zh-CN" altLang="en-US" sz="2000" dirty="0" smtClean="0">
                          <a:latin typeface="Microsoft YaHei" charset="-122"/>
                          <a:ea typeface="Microsoft YaHei" charset="-122"/>
                          <a:cs typeface="Microsoft YaHei" charset="-122"/>
                        </a:rPr>
                        <a:t>距离地表高度</a:t>
                      </a:r>
                      <a:endParaRPr lang="zh-CN" altLang="en-US" sz="2000" dirty="0">
                        <a:latin typeface="Microsoft YaHei" charset="-122"/>
                        <a:ea typeface="Microsoft YaHei" charset="-122"/>
                        <a:cs typeface="Microsoft YaHei" charset="-122"/>
                      </a:endParaRPr>
                    </a:p>
                  </a:txBody>
                  <a:tcPr anchor="ctr">
                    <a:solidFill>
                      <a:schemeClr val="accent2">
                        <a:lumMod val="40000"/>
                        <a:lumOff val="60000"/>
                      </a:schemeClr>
                    </a:solidFill>
                  </a:tcPr>
                </a:tc>
              </a:tr>
              <a:tr h="638791">
                <a:tc>
                  <a:txBody>
                    <a:bodyPr/>
                    <a:lstStyle/>
                    <a:p>
                      <a:pPr algn="ctr"/>
                      <a:r>
                        <a:rPr lang="zh-CN" altLang="en-US" sz="2000" dirty="0" smtClean="0">
                          <a:latin typeface="Microsoft YaHei" charset="-122"/>
                          <a:ea typeface="Microsoft YaHei" charset="-122"/>
                          <a:cs typeface="Microsoft YaHei" charset="-122"/>
                        </a:rPr>
                        <a:t>地波传播</a:t>
                      </a:r>
                      <a:endParaRPr lang="zh-CN" altLang="en-US" sz="2000" dirty="0">
                        <a:latin typeface="Microsoft YaHei" charset="-122"/>
                        <a:ea typeface="Microsoft YaHei" charset="-122"/>
                        <a:cs typeface="Microsoft YaHei" charset="-122"/>
                      </a:endParaRPr>
                    </a:p>
                  </a:txBody>
                  <a:tcPr anchor="ctr"/>
                </a:tc>
                <a:tc>
                  <a:txBody>
                    <a:bodyPr/>
                    <a:lstStyle/>
                    <a:p>
                      <a:pPr algn="ctr"/>
                      <a:r>
                        <a:rPr lang="en-US" altLang="zh-CN" sz="2000" dirty="0" smtClean="0">
                          <a:latin typeface="Microsoft YaHei" charset="-122"/>
                          <a:ea typeface="Microsoft YaHei" charset="-122"/>
                          <a:cs typeface="Microsoft YaHei" charset="-122"/>
                        </a:rPr>
                        <a:t>2</a:t>
                      </a:r>
                      <a:r>
                        <a:rPr lang="en-US" altLang="zh-CN" sz="2000" baseline="0" dirty="0" smtClean="0">
                          <a:latin typeface="Microsoft YaHei" charset="-122"/>
                          <a:ea typeface="Microsoft YaHei" charset="-122"/>
                          <a:cs typeface="Microsoft YaHei" charset="-122"/>
                        </a:rPr>
                        <a:t> MHz</a:t>
                      </a:r>
                      <a:r>
                        <a:rPr lang="zh-CN" altLang="en-US" sz="2000" baseline="0" dirty="0" smtClean="0">
                          <a:latin typeface="Microsoft YaHei" charset="-122"/>
                          <a:ea typeface="Microsoft YaHei" charset="-122"/>
                          <a:cs typeface="Microsoft YaHei" charset="-122"/>
                        </a:rPr>
                        <a:t>以下</a:t>
                      </a:r>
                      <a:endParaRPr lang="zh-CN" altLang="en-US" sz="2000" dirty="0">
                        <a:latin typeface="Microsoft YaHei" charset="-122"/>
                        <a:ea typeface="Microsoft YaHei" charset="-122"/>
                        <a:cs typeface="Microsoft YaHei" charset="-122"/>
                      </a:endParaRPr>
                    </a:p>
                  </a:txBody>
                  <a:tcPr anchor="ctr"/>
                </a:tc>
                <a:tc>
                  <a:txBody>
                    <a:bodyPr/>
                    <a:lstStyle/>
                    <a:p>
                      <a:pPr algn="ctr"/>
                      <a:r>
                        <a:rPr lang="zh-CN" altLang="en-US" sz="2000" dirty="0" smtClean="0">
                          <a:latin typeface="Microsoft YaHei" charset="-122"/>
                          <a:ea typeface="Microsoft YaHei" charset="-122"/>
                          <a:cs typeface="Microsoft YaHei" charset="-122"/>
                        </a:rPr>
                        <a:t>沿地表</a:t>
                      </a:r>
                      <a:endParaRPr lang="zh-CN" altLang="en-US" sz="2000" dirty="0">
                        <a:latin typeface="Microsoft YaHei" charset="-122"/>
                        <a:ea typeface="Microsoft YaHei" charset="-122"/>
                        <a:cs typeface="Microsoft YaHei" charset="-122"/>
                      </a:endParaRPr>
                    </a:p>
                  </a:txBody>
                  <a:tcPr anchor="ctr"/>
                </a:tc>
              </a:tr>
              <a:tr h="638791">
                <a:tc>
                  <a:txBody>
                    <a:bodyPr/>
                    <a:lstStyle/>
                    <a:p>
                      <a:pPr algn="ctr"/>
                      <a:r>
                        <a:rPr lang="zh-CN" altLang="en-US" sz="2000" dirty="0" smtClean="0">
                          <a:latin typeface="Microsoft YaHei" charset="-122"/>
                          <a:ea typeface="Microsoft YaHei" charset="-122"/>
                          <a:cs typeface="Microsoft YaHei" charset="-122"/>
                        </a:rPr>
                        <a:t>天波传播</a:t>
                      </a:r>
                      <a:r>
                        <a:rPr lang="en-US" altLang="zh-CN" sz="2000" dirty="0" smtClean="0">
                          <a:latin typeface="Microsoft YaHei" charset="-122"/>
                          <a:ea typeface="Microsoft YaHei" charset="-122"/>
                          <a:cs typeface="Microsoft YaHei" charset="-122"/>
                        </a:rPr>
                        <a:t>(</a:t>
                      </a:r>
                      <a:r>
                        <a:rPr lang="zh-CN" altLang="en-US" sz="2000" dirty="0" smtClean="0">
                          <a:latin typeface="Microsoft YaHei" charset="-122"/>
                          <a:ea typeface="Microsoft YaHei" charset="-122"/>
                          <a:cs typeface="Microsoft YaHei" charset="-122"/>
                        </a:rPr>
                        <a:t>电离层反射波</a:t>
                      </a:r>
                      <a:r>
                        <a:rPr lang="en-US" altLang="zh-CN" sz="2000" dirty="0" smtClean="0">
                          <a:latin typeface="Microsoft YaHei" charset="-122"/>
                          <a:ea typeface="Microsoft YaHei" charset="-122"/>
                          <a:cs typeface="Microsoft YaHei" charset="-122"/>
                        </a:rPr>
                        <a:t>)</a:t>
                      </a:r>
                      <a:endParaRPr lang="zh-CN" altLang="en-US" sz="2000" dirty="0">
                        <a:latin typeface="Microsoft YaHei" charset="-122"/>
                        <a:ea typeface="Microsoft YaHei" charset="-122"/>
                        <a:cs typeface="Microsoft YaHei" charset="-122"/>
                      </a:endParaRPr>
                    </a:p>
                  </a:txBody>
                  <a:tcPr anchor="ctr"/>
                </a:tc>
                <a:tc>
                  <a:txBody>
                    <a:bodyPr/>
                    <a:lstStyle/>
                    <a:p>
                      <a:pPr algn="ctr"/>
                      <a:r>
                        <a:rPr lang="en-US" altLang="zh-CN" sz="2000" dirty="0" smtClean="0">
                          <a:latin typeface="Microsoft YaHei" charset="-122"/>
                          <a:ea typeface="Microsoft YaHei" charset="-122"/>
                          <a:cs typeface="Microsoft YaHei" charset="-122"/>
                        </a:rPr>
                        <a:t>2-30 MHz</a:t>
                      </a:r>
                      <a:endParaRPr lang="zh-CN" altLang="en-US" sz="2000" dirty="0">
                        <a:latin typeface="Microsoft YaHei" charset="-122"/>
                        <a:ea typeface="Microsoft YaHei" charset="-122"/>
                        <a:cs typeface="Microsoft YaHei" charset="-122"/>
                      </a:endParaRPr>
                    </a:p>
                  </a:txBody>
                  <a:tcPr anchor="ctr"/>
                </a:tc>
                <a:tc>
                  <a:txBody>
                    <a:bodyPr/>
                    <a:lstStyle/>
                    <a:p>
                      <a:pPr algn="ctr"/>
                      <a:r>
                        <a:rPr lang="zh-CN" altLang="en-US" sz="2000" dirty="0" smtClean="0">
                          <a:latin typeface="Microsoft YaHei" charset="-122"/>
                          <a:ea typeface="Microsoft YaHei" charset="-122"/>
                          <a:cs typeface="Microsoft YaHei" charset="-122"/>
                        </a:rPr>
                        <a:t>距离地表</a:t>
                      </a:r>
                      <a:r>
                        <a:rPr lang="en-US" altLang="zh-CN" sz="2000" dirty="0" smtClean="0">
                          <a:latin typeface="Microsoft YaHei" charset="-122"/>
                          <a:ea typeface="Microsoft YaHei" charset="-122"/>
                          <a:cs typeface="Microsoft YaHei" charset="-122"/>
                        </a:rPr>
                        <a:t>60-400km</a:t>
                      </a:r>
                      <a:endParaRPr lang="zh-CN" altLang="en-US" sz="2000" dirty="0">
                        <a:latin typeface="Microsoft YaHei" charset="-122"/>
                        <a:ea typeface="Microsoft YaHei" charset="-122"/>
                        <a:cs typeface="Microsoft YaHei" charset="-122"/>
                      </a:endParaRPr>
                    </a:p>
                  </a:txBody>
                  <a:tcPr anchor="ctr"/>
                </a:tc>
              </a:tr>
              <a:tr h="638791">
                <a:tc>
                  <a:txBody>
                    <a:bodyPr/>
                    <a:lstStyle/>
                    <a:p>
                      <a:pPr algn="ctr"/>
                      <a:r>
                        <a:rPr lang="zh-CN" altLang="en-US" sz="2000" dirty="0" smtClean="0">
                          <a:latin typeface="Microsoft YaHei" charset="-122"/>
                          <a:ea typeface="Microsoft YaHei" charset="-122"/>
                          <a:cs typeface="Microsoft YaHei" charset="-122"/>
                        </a:rPr>
                        <a:t>视线传播</a:t>
                      </a:r>
                      <a:endParaRPr lang="zh-CN" altLang="en-US" sz="2000" dirty="0">
                        <a:latin typeface="Microsoft YaHei" charset="-122"/>
                        <a:ea typeface="Microsoft YaHei" charset="-122"/>
                        <a:cs typeface="Microsoft YaHei" charset="-122"/>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dirty="0" smtClean="0">
                          <a:latin typeface="Microsoft YaHei" charset="-122"/>
                          <a:ea typeface="Microsoft YaHei" charset="-122"/>
                          <a:cs typeface="Microsoft YaHei" charset="-122"/>
                        </a:rPr>
                        <a:t>高于</a:t>
                      </a:r>
                      <a:r>
                        <a:rPr lang="en-US" altLang="zh-CN" sz="2000" dirty="0" smtClean="0">
                          <a:latin typeface="Microsoft YaHei" charset="-122"/>
                          <a:ea typeface="Microsoft YaHei" charset="-122"/>
                          <a:cs typeface="Microsoft YaHei" charset="-122"/>
                        </a:rPr>
                        <a:t>30 MHz</a:t>
                      </a:r>
                      <a:endParaRPr lang="zh-CN" altLang="en-US" sz="2000" dirty="0" smtClean="0">
                        <a:latin typeface="Microsoft YaHei" charset="-122"/>
                        <a:ea typeface="Microsoft YaHei" charset="-122"/>
                        <a:cs typeface="Microsoft YaHei" charset="-122"/>
                      </a:endParaRPr>
                    </a:p>
                  </a:txBody>
                  <a:tcPr anchor="ctr"/>
                </a:tc>
                <a:tc>
                  <a:txBody>
                    <a:bodyPr/>
                    <a:lstStyle/>
                    <a:p>
                      <a:pPr algn="ctr"/>
                      <a:r>
                        <a:rPr lang="zh-CN" altLang="en-US" sz="2000" dirty="0" smtClean="0">
                          <a:latin typeface="Microsoft YaHei" charset="-122"/>
                          <a:ea typeface="Microsoft YaHei" charset="-122"/>
                          <a:cs typeface="Microsoft YaHei" charset="-122"/>
                        </a:rPr>
                        <a:t>电离层之上</a:t>
                      </a:r>
                      <a:endParaRPr lang="zh-CN" altLang="en-US" sz="2000" dirty="0">
                        <a:latin typeface="Microsoft YaHei" charset="-122"/>
                        <a:ea typeface="Microsoft YaHei" charset="-122"/>
                        <a:cs typeface="Microsoft YaHei" charset="-122"/>
                      </a:endParaRPr>
                    </a:p>
                  </a:txBody>
                  <a:tcPr anchor="ctr"/>
                </a:tc>
              </a:tr>
            </a:tbl>
          </a:graphicData>
        </a:graphic>
      </p:graphicFrame>
    </p:spTree>
    <p:extLst>
      <p:ext uri="{BB962C8B-B14F-4D97-AF65-F5344CB8AC3E}">
        <p14:creationId xmlns:p14="http://schemas.microsoft.com/office/powerpoint/2010/main" val="133142505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6.2 </a:t>
            </a:r>
            <a:r>
              <a:rPr lang="zh-CN" altLang="en-US" sz="2800" b="1" dirty="0">
                <a:latin typeface="黑体" panose="02010609060101010101" pitchFamily="49" charset="-122"/>
                <a:ea typeface="黑体" panose="02010609060101010101" pitchFamily="49" charset="-122"/>
                <a:sym typeface="+mn-ea"/>
              </a:rPr>
              <a:t>物理介质</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非</a:t>
            </a:r>
            <a:r>
              <a:rPr lang="zh-CN" altLang="en-US" sz="2800" b="0" dirty="0" smtClean="0">
                <a:solidFill>
                  <a:schemeClr val="tx1"/>
                </a:solidFill>
                <a:latin typeface="黑体" panose="02010609060101010101" pitchFamily="49" charset="-122"/>
                <a:ea typeface="黑体" panose="02010609060101010101" pitchFamily="49" charset="-122"/>
                <a:sym typeface="+mn-ea"/>
              </a:rPr>
              <a:t>导引型传输介质</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aphicFrame>
        <p:nvGraphicFramePr>
          <p:cNvPr id="5" name="表格 4"/>
          <p:cNvGraphicFramePr>
            <a:graphicFrameLocks noGrp="1"/>
          </p:cNvGraphicFramePr>
          <p:nvPr>
            <p:extLst>
              <p:ext uri="{D42A27DB-BD31-4B8C-83A1-F6EECF244321}">
                <p14:modId xmlns:p14="http://schemas.microsoft.com/office/powerpoint/2010/main" val="33575956"/>
              </p:ext>
            </p:extLst>
          </p:nvPr>
        </p:nvGraphicFramePr>
        <p:xfrm>
          <a:off x="757881" y="1861099"/>
          <a:ext cx="11098761" cy="4937760"/>
        </p:xfrm>
        <a:graphic>
          <a:graphicData uri="http://schemas.openxmlformats.org/drawingml/2006/table">
            <a:tbl>
              <a:tblPr firstRow="1" bandRow="1">
                <a:tableStyleId>{5940675A-B579-460E-94D1-54222C63F5DA}</a:tableStyleId>
              </a:tblPr>
              <a:tblGrid>
                <a:gridCol w="2038481"/>
                <a:gridCol w="1924493"/>
                <a:gridCol w="7135787"/>
              </a:tblGrid>
              <a:tr h="493594">
                <a:tc>
                  <a:txBody>
                    <a:bodyPr/>
                    <a:lstStyle/>
                    <a:p>
                      <a:pPr algn="ctr">
                        <a:lnSpc>
                          <a:spcPct val="150000"/>
                        </a:lnSpc>
                      </a:pPr>
                      <a:r>
                        <a:rPr lang="zh-CN" altLang="en-US" dirty="0" smtClean="0">
                          <a:solidFill>
                            <a:schemeClr val="tx1"/>
                          </a:solidFill>
                          <a:latin typeface="Microsoft YaHei" charset="-122"/>
                          <a:ea typeface="Microsoft YaHei" charset="-122"/>
                          <a:cs typeface="Microsoft YaHei" charset="-122"/>
                        </a:rPr>
                        <a:t>频段</a:t>
                      </a:r>
                      <a:endParaRPr lang="zh-CN" altLang="en-US" dirty="0">
                        <a:solidFill>
                          <a:schemeClr val="tx1"/>
                        </a:solidFill>
                        <a:latin typeface="Microsoft YaHei" charset="-122"/>
                        <a:ea typeface="Microsoft YaHei" charset="-122"/>
                        <a:cs typeface="Microsoft YaHei" charset="-122"/>
                      </a:endParaRPr>
                    </a:p>
                  </a:txBody>
                  <a:tcPr anchor="ctr">
                    <a:solidFill>
                      <a:schemeClr val="accent2">
                        <a:lumMod val="40000"/>
                        <a:lumOff val="60000"/>
                      </a:schemeClr>
                    </a:solidFill>
                  </a:tcPr>
                </a:tc>
                <a:tc>
                  <a:txBody>
                    <a:bodyPr/>
                    <a:lstStyle/>
                    <a:p>
                      <a:pPr algn="ctr">
                        <a:lnSpc>
                          <a:spcPct val="150000"/>
                        </a:lnSpc>
                      </a:pPr>
                      <a:r>
                        <a:rPr lang="zh-CN" altLang="en-US" dirty="0" smtClean="0">
                          <a:solidFill>
                            <a:schemeClr val="tx1"/>
                          </a:solidFill>
                          <a:latin typeface="Microsoft YaHei" charset="-122"/>
                          <a:ea typeface="Microsoft YaHei" charset="-122"/>
                          <a:cs typeface="Microsoft YaHei" charset="-122"/>
                        </a:rPr>
                        <a:t>名称</a:t>
                      </a:r>
                      <a:endParaRPr lang="zh-CN" altLang="en-US" dirty="0">
                        <a:solidFill>
                          <a:schemeClr val="tx1"/>
                        </a:solidFill>
                        <a:latin typeface="Microsoft YaHei" charset="-122"/>
                        <a:ea typeface="Microsoft YaHei" charset="-122"/>
                        <a:cs typeface="Microsoft YaHei" charset="-122"/>
                      </a:endParaRPr>
                    </a:p>
                  </a:txBody>
                  <a:tcPr anchor="ctr">
                    <a:solidFill>
                      <a:schemeClr val="accent2">
                        <a:lumMod val="40000"/>
                        <a:lumOff val="60000"/>
                      </a:schemeClr>
                    </a:solidFill>
                  </a:tcPr>
                </a:tc>
                <a:tc>
                  <a:txBody>
                    <a:bodyPr/>
                    <a:lstStyle/>
                    <a:p>
                      <a:pPr algn="ctr">
                        <a:lnSpc>
                          <a:spcPct val="150000"/>
                        </a:lnSpc>
                      </a:pPr>
                      <a:r>
                        <a:rPr lang="zh-CN" altLang="en-US" dirty="0" smtClean="0">
                          <a:solidFill>
                            <a:schemeClr val="tx1"/>
                          </a:solidFill>
                          <a:latin typeface="Microsoft YaHei" charset="-122"/>
                          <a:ea typeface="Microsoft YaHei" charset="-122"/>
                          <a:cs typeface="Microsoft YaHei" charset="-122"/>
                        </a:rPr>
                        <a:t>典型应用</a:t>
                      </a:r>
                      <a:endParaRPr lang="zh-CN" altLang="en-US" dirty="0">
                        <a:solidFill>
                          <a:schemeClr val="tx1"/>
                        </a:solidFill>
                        <a:latin typeface="Microsoft YaHei" charset="-122"/>
                        <a:ea typeface="Microsoft YaHei" charset="-122"/>
                        <a:cs typeface="Microsoft YaHei" charset="-122"/>
                      </a:endParaRPr>
                    </a:p>
                  </a:txBody>
                  <a:tcPr anchor="ctr">
                    <a:solidFill>
                      <a:schemeClr val="accent2">
                        <a:lumMod val="40000"/>
                        <a:lumOff val="60000"/>
                      </a:schemeClr>
                    </a:solidFill>
                  </a:tcPr>
                </a:tc>
              </a:tr>
              <a:tr h="493594">
                <a:tc>
                  <a:txBody>
                    <a:bodyPr/>
                    <a:lstStyle/>
                    <a:p>
                      <a:pPr algn="ctr">
                        <a:lnSpc>
                          <a:spcPct val="150000"/>
                        </a:lnSpc>
                      </a:pPr>
                      <a:r>
                        <a:rPr lang="en-US" altLang="zh-CN" dirty="0" smtClean="0">
                          <a:solidFill>
                            <a:schemeClr val="tx1"/>
                          </a:solidFill>
                          <a:latin typeface="Microsoft YaHei" charset="-122"/>
                          <a:ea typeface="Microsoft YaHei" charset="-122"/>
                          <a:cs typeface="Microsoft YaHei" charset="-122"/>
                        </a:rPr>
                        <a:t>3-30 Hz</a:t>
                      </a:r>
                      <a:endParaRPr lang="zh-CN" altLang="en-US" dirty="0">
                        <a:solidFill>
                          <a:schemeClr val="tx1"/>
                        </a:solidFill>
                        <a:latin typeface="Microsoft YaHei" charset="-122"/>
                        <a:ea typeface="Microsoft YaHei" charset="-122"/>
                        <a:cs typeface="Microsoft YaHei" charset="-122"/>
                      </a:endParaRPr>
                    </a:p>
                  </a:txBody>
                  <a:tcPr anchor="ctr"/>
                </a:tc>
                <a:tc>
                  <a:txBody>
                    <a:bodyPr/>
                    <a:lstStyle/>
                    <a:p>
                      <a:pPr algn="ctr">
                        <a:lnSpc>
                          <a:spcPct val="150000"/>
                        </a:lnSpc>
                      </a:pPr>
                      <a:r>
                        <a:rPr lang="zh-CN" altLang="en-US" dirty="0" smtClean="0">
                          <a:solidFill>
                            <a:schemeClr val="tx1"/>
                          </a:solidFill>
                          <a:latin typeface="Microsoft YaHei" charset="-122"/>
                          <a:ea typeface="Microsoft YaHei" charset="-122"/>
                          <a:cs typeface="Microsoft YaHei" charset="-122"/>
                        </a:rPr>
                        <a:t>极低频（</a:t>
                      </a:r>
                      <a:r>
                        <a:rPr lang="en-US" altLang="zh-CN" dirty="0" smtClean="0">
                          <a:solidFill>
                            <a:schemeClr val="tx1"/>
                          </a:solidFill>
                          <a:latin typeface="Microsoft YaHei" charset="-122"/>
                          <a:ea typeface="Microsoft YaHei" charset="-122"/>
                          <a:cs typeface="Microsoft YaHei" charset="-122"/>
                        </a:rPr>
                        <a:t>ELF</a:t>
                      </a:r>
                      <a:r>
                        <a:rPr lang="zh-CN" altLang="en-US" dirty="0" smtClean="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tc>
                <a:tc>
                  <a:txBody>
                    <a:bodyPr/>
                    <a:lstStyle/>
                    <a:p>
                      <a:pPr>
                        <a:lnSpc>
                          <a:spcPct val="150000"/>
                        </a:lnSpc>
                      </a:pPr>
                      <a:r>
                        <a:rPr lang="zh-CN" altLang="en-US" dirty="0" smtClean="0">
                          <a:solidFill>
                            <a:schemeClr val="tx1"/>
                          </a:solidFill>
                          <a:latin typeface="Microsoft YaHei" charset="-122"/>
                          <a:ea typeface="Microsoft YaHei" charset="-122"/>
                          <a:cs typeface="Microsoft YaHei" charset="-122"/>
                        </a:rPr>
                        <a:t>远程导航，水下通信</a:t>
                      </a:r>
                      <a:endParaRPr lang="zh-CN" altLang="en-US" dirty="0">
                        <a:solidFill>
                          <a:schemeClr val="tx1"/>
                        </a:solidFill>
                        <a:latin typeface="Microsoft YaHei" charset="-122"/>
                        <a:ea typeface="Microsoft YaHei" charset="-122"/>
                        <a:cs typeface="Microsoft YaHei" charset="-122"/>
                      </a:endParaRPr>
                    </a:p>
                  </a:txBody>
                  <a:tcPr anchor="ctr"/>
                </a:tc>
              </a:tr>
              <a:tr h="493594">
                <a:tc>
                  <a:txBody>
                    <a:bodyPr/>
                    <a:lstStyle/>
                    <a:p>
                      <a:pPr marL="0" marR="0" indent="0" algn="ctr" defTabSz="914400" rtl="0" eaLnBrk="1" fontAlgn="auto" latinLnBrk="0" hangingPunct="1">
                        <a:lnSpc>
                          <a:spcPct val="150000"/>
                        </a:lnSpc>
                        <a:spcBef>
                          <a:spcPts val="0"/>
                        </a:spcBef>
                        <a:spcAft>
                          <a:spcPts val="0"/>
                        </a:spcAft>
                        <a:buClrTx/>
                        <a:buSzTx/>
                        <a:buFontTx/>
                        <a:buNone/>
                        <a:defRPr/>
                      </a:pPr>
                      <a:r>
                        <a:rPr lang="en-US" altLang="zh-CN" dirty="0" smtClean="0">
                          <a:solidFill>
                            <a:schemeClr val="tx1"/>
                          </a:solidFill>
                          <a:latin typeface="Microsoft YaHei" charset="-122"/>
                          <a:ea typeface="Microsoft YaHei" charset="-122"/>
                          <a:cs typeface="Microsoft YaHei" charset="-122"/>
                        </a:rPr>
                        <a:t>30-300 Hz</a:t>
                      </a:r>
                      <a:endParaRPr lang="zh-CN" altLang="en-US" dirty="0" smtClean="0">
                        <a:solidFill>
                          <a:schemeClr val="tx1"/>
                        </a:solidFill>
                        <a:latin typeface="Microsoft YaHei" charset="-122"/>
                        <a:ea typeface="Microsoft YaHei" charset="-122"/>
                        <a:cs typeface="Microsoft YaHei" charset="-122"/>
                      </a:endParaRPr>
                    </a:p>
                  </a:txBody>
                  <a:tcPr anchor="ctr"/>
                </a:tc>
                <a:tc>
                  <a:txBody>
                    <a:bodyPr/>
                    <a:lstStyle/>
                    <a:p>
                      <a:pPr algn="ctr">
                        <a:lnSpc>
                          <a:spcPct val="150000"/>
                        </a:lnSpc>
                      </a:pPr>
                      <a:r>
                        <a:rPr lang="zh-CN" altLang="en-US" dirty="0" smtClean="0">
                          <a:solidFill>
                            <a:schemeClr val="tx1"/>
                          </a:solidFill>
                          <a:latin typeface="Microsoft YaHei" charset="-122"/>
                          <a:ea typeface="Microsoft YaHei" charset="-122"/>
                          <a:cs typeface="Microsoft YaHei" charset="-122"/>
                        </a:rPr>
                        <a:t>超低频（</a:t>
                      </a:r>
                      <a:r>
                        <a:rPr lang="en-US" altLang="zh-CN" dirty="0" smtClean="0">
                          <a:solidFill>
                            <a:schemeClr val="tx1"/>
                          </a:solidFill>
                          <a:latin typeface="Microsoft YaHei" charset="-122"/>
                          <a:ea typeface="Microsoft YaHei" charset="-122"/>
                          <a:cs typeface="Microsoft YaHei" charset="-122"/>
                        </a:rPr>
                        <a:t>SLF</a:t>
                      </a:r>
                      <a:r>
                        <a:rPr lang="zh-CN" altLang="en-US" dirty="0" smtClean="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tc>
                <a:tc>
                  <a:txBody>
                    <a:bodyPr/>
                    <a:lstStyle/>
                    <a:p>
                      <a:pPr>
                        <a:lnSpc>
                          <a:spcPct val="150000"/>
                        </a:lnSpc>
                      </a:pPr>
                      <a:r>
                        <a:rPr lang="zh-CN" altLang="en-US" dirty="0" smtClean="0">
                          <a:solidFill>
                            <a:schemeClr val="tx1"/>
                          </a:solidFill>
                          <a:latin typeface="Microsoft YaHei" charset="-122"/>
                          <a:ea typeface="Microsoft YaHei" charset="-122"/>
                          <a:cs typeface="Microsoft YaHei" charset="-122"/>
                        </a:rPr>
                        <a:t>水下通信</a:t>
                      </a:r>
                      <a:endParaRPr lang="zh-CN" altLang="en-US" dirty="0">
                        <a:solidFill>
                          <a:schemeClr val="tx1"/>
                        </a:solidFill>
                        <a:latin typeface="Microsoft YaHei" charset="-122"/>
                        <a:ea typeface="Microsoft YaHei" charset="-122"/>
                        <a:cs typeface="Microsoft YaHei" charset="-122"/>
                      </a:endParaRPr>
                    </a:p>
                  </a:txBody>
                  <a:tcPr anchor="ctr"/>
                </a:tc>
              </a:tr>
              <a:tr h="493594">
                <a:tc>
                  <a:txBody>
                    <a:bodyPr/>
                    <a:lstStyle/>
                    <a:p>
                      <a:pPr marL="0" marR="0" indent="0" algn="ctr" defTabSz="914400" rtl="0" eaLnBrk="1" fontAlgn="auto" latinLnBrk="0" hangingPunct="1">
                        <a:lnSpc>
                          <a:spcPct val="150000"/>
                        </a:lnSpc>
                        <a:spcBef>
                          <a:spcPts val="0"/>
                        </a:spcBef>
                        <a:spcAft>
                          <a:spcPts val="0"/>
                        </a:spcAft>
                        <a:buClrTx/>
                        <a:buSzTx/>
                        <a:buFontTx/>
                        <a:buNone/>
                        <a:defRPr/>
                      </a:pPr>
                      <a:r>
                        <a:rPr lang="en-US" altLang="zh-CN" dirty="0" smtClean="0">
                          <a:solidFill>
                            <a:schemeClr val="tx1"/>
                          </a:solidFill>
                          <a:latin typeface="Microsoft YaHei" charset="-122"/>
                          <a:ea typeface="Microsoft YaHei" charset="-122"/>
                          <a:cs typeface="Microsoft YaHei" charset="-122"/>
                        </a:rPr>
                        <a:t>300-3000 Hz</a:t>
                      </a:r>
                      <a:endParaRPr lang="zh-CN" altLang="en-US" dirty="0" smtClean="0">
                        <a:solidFill>
                          <a:schemeClr val="tx1"/>
                        </a:solidFill>
                        <a:latin typeface="Microsoft YaHei" charset="-122"/>
                        <a:ea typeface="Microsoft YaHei" charset="-122"/>
                        <a:cs typeface="Microsoft YaHei" charset="-122"/>
                      </a:endParaRPr>
                    </a:p>
                  </a:txBody>
                  <a:tcPr anchor="ctr"/>
                </a:tc>
                <a:tc>
                  <a:txBody>
                    <a:bodyPr/>
                    <a:lstStyle/>
                    <a:p>
                      <a:pPr algn="ctr">
                        <a:lnSpc>
                          <a:spcPct val="150000"/>
                        </a:lnSpc>
                      </a:pPr>
                      <a:r>
                        <a:rPr lang="zh-CN" altLang="en-US" dirty="0" smtClean="0">
                          <a:solidFill>
                            <a:schemeClr val="tx1"/>
                          </a:solidFill>
                          <a:latin typeface="Microsoft YaHei" charset="-122"/>
                          <a:ea typeface="Microsoft YaHei" charset="-122"/>
                          <a:cs typeface="Microsoft YaHei" charset="-122"/>
                        </a:rPr>
                        <a:t>特低频（</a:t>
                      </a:r>
                      <a:r>
                        <a:rPr lang="en-US" altLang="zh-CN" dirty="0" smtClean="0">
                          <a:solidFill>
                            <a:schemeClr val="tx1"/>
                          </a:solidFill>
                          <a:latin typeface="Microsoft YaHei" charset="-122"/>
                          <a:ea typeface="Microsoft YaHei" charset="-122"/>
                          <a:cs typeface="Microsoft YaHei" charset="-122"/>
                        </a:rPr>
                        <a:t>ULF</a:t>
                      </a:r>
                      <a:r>
                        <a:rPr lang="zh-CN" altLang="en-US" dirty="0" smtClean="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tc>
                <a:tc>
                  <a:txBody>
                    <a:bodyPr/>
                    <a:lstStyle/>
                    <a:p>
                      <a:pPr>
                        <a:lnSpc>
                          <a:spcPct val="150000"/>
                        </a:lnSpc>
                      </a:pPr>
                      <a:r>
                        <a:rPr lang="zh-CN" altLang="en-US" dirty="0" smtClean="0">
                          <a:solidFill>
                            <a:schemeClr val="tx1"/>
                          </a:solidFill>
                          <a:latin typeface="Microsoft YaHei" charset="-122"/>
                          <a:ea typeface="Microsoft YaHei" charset="-122"/>
                          <a:cs typeface="Microsoft YaHei" charset="-122"/>
                        </a:rPr>
                        <a:t>远程导航</a:t>
                      </a:r>
                      <a:endParaRPr lang="zh-CN" altLang="en-US" dirty="0">
                        <a:solidFill>
                          <a:schemeClr val="tx1"/>
                        </a:solidFill>
                        <a:latin typeface="Microsoft YaHei" charset="-122"/>
                        <a:ea typeface="Microsoft YaHei" charset="-122"/>
                        <a:cs typeface="Microsoft YaHei" charset="-122"/>
                      </a:endParaRPr>
                    </a:p>
                  </a:txBody>
                  <a:tcPr anchor="ctr"/>
                </a:tc>
              </a:tr>
              <a:tr h="493594">
                <a:tc>
                  <a:txBody>
                    <a:bodyPr/>
                    <a:lstStyle/>
                    <a:p>
                      <a:pPr marL="0" marR="0" indent="0" algn="ctr" defTabSz="914400" rtl="0" eaLnBrk="1" fontAlgn="auto" latinLnBrk="0" hangingPunct="1">
                        <a:lnSpc>
                          <a:spcPct val="150000"/>
                        </a:lnSpc>
                        <a:spcBef>
                          <a:spcPts val="0"/>
                        </a:spcBef>
                        <a:spcAft>
                          <a:spcPts val="0"/>
                        </a:spcAft>
                        <a:buClrTx/>
                        <a:buSzTx/>
                        <a:buFontTx/>
                        <a:buNone/>
                        <a:defRPr/>
                      </a:pPr>
                      <a:r>
                        <a:rPr lang="en-US" altLang="zh-CN" dirty="0" smtClean="0">
                          <a:solidFill>
                            <a:schemeClr val="tx1"/>
                          </a:solidFill>
                          <a:latin typeface="Microsoft YaHei" charset="-122"/>
                          <a:ea typeface="Microsoft YaHei" charset="-122"/>
                          <a:cs typeface="Microsoft YaHei" charset="-122"/>
                        </a:rPr>
                        <a:t>3-30 kHz</a:t>
                      </a:r>
                      <a:endParaRPr lang="zh-CN" altLang="en-US" dirty="0" smtClean="0">
                        <a:solidFill>
                          <a:schemeClr val="tx1"/>
                        </a:solidFill>
                        <a:latin typeface="Microsoft YaHei" charset="-122"/>
                        <a:ea typeface="Microsoft YaHei" charset="-122"/>
                        <a:cs typeface="Microsoft YaHei" charset="-122"/>
                      </a:endParaRPr>
                    </a:p>
                  </a:txBody>
                  <a:tcPr anchor="ctr"/>
                </a:tc>
                <a:tc>
                  <a:txBody>
                    <a:bodyPr/>
                    <a:lstStyle/>
                    <a:p>
                      <a:pPr algn="ctr">
                        <a:lnSpc>
                          <a:spcPct val="150000"/>
                        </a:lnSpc>
                      </a:pPr>
                      <a:r>
                        <a:rPr lang="zh-CN" altLang="en-US" dirty="0" smtClean="0">
                          <a:solidFill>
                            <a:schemeClr val="tx1"/>
                          </a:solidFill>
                          <a:latin typeface="Microsoft YaHei" charset="-122"/>
                          <a:ea typeface="Microsoft YaHei" charset="-122"/>
                          <a:cs typeface="Microsoft YaHei" charset="-122"/>
                        </a:rPr>
                        <a:t>甚低频（</a:t>
                      </a:r>
                      <a:r>
                        <a:rPr lang="en-US" altLang="zh-CN" dirty="0" smtClean="0">
                          <a:solidFill>
                            <a:schemeClr val="tx1"/>
                          </a:solidFill>
                          <a:latin typeface="Microsoft YaHei" charset="-122"/>
                          <a:ea typeface="Microsoft YaHei" charset="-122"/>
                          <a:cs typeface="Microsoft YaHei" charset="-122"/>
                        </a:rPr>
                        <a:t>VLF</a:t>
                      </a:r>
                      <a:r>
                        <a:rPr lang="zh-CN" altLang="en-US" dirty="0" smtClean="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tc>
                <a:tc>
                  <a:txBody>
                    <a:bodyPr/>
                    <a:lstStyle/>
                    <a:p>
                      <a:pPr>
                        <a:lnSpc>
                          <a:spcPct val="150000"/>
                        </a:lnSpc>
                      </a:pPr>
                      <a:r>
                        <a:rPr lang="zh-CN" altLang="en-US" dirty="0" smtClean="0">
                          <a:solidFill>
                            <a:schemeClr val="tx1"/>
                          </a:solidFill>
                          <a:latin typeface="Microsoft YaHei" charset="-122"/>
                          <a:ea typeface="Microsoft YaHei" charset="-122"/>
                          <a:cs typeface="Microsoft YaHei" charset="-122"/>
                        </a:rPr>
                        <a:t>远程导航</a:t>
                      </a:r>
                      <a:r>
                        <a:rPr lang="zh-CN" altLang="en-US" baseline="0" dirty="0" smtClean="0">
                          <a:solidFill>
                            <a:schemeClr val="tx1"/>
                          </a:solidFill>
                          <a:latin typeface="Microsoft YaHei" charset="-122"/>
                          <a:ea typeface="Microsoft YaHei" charset="-122"/>
                          <a:cs typeface="Microsoft YaHei" charset="-122"/>
                        </a:rPr>
                        <a:t> ，水下通信，声呐</a:t>
                      </a:r>
                      <a:endParaRPr lang="zh-CN" altLang="en-US" dirty="0">
                        <a:solidFill>
                          <a:schemeClr val="tx1"/>
                        </a:solidFill>
                        <a:latin typeface="Microsoft YaHei" charset="-122"/>
                        <a:ea typeface="Microsoft YaHei" charset="-122"/>
                        <a:cs typeface="Microsoft YaHei" charset="-122"/>
                      </a:endParaRPr>
                    </a:p>
                  </a:txBody>
                  <a:tcPr anchor="ctr"/>
                </a:tc>
              </a:tr>
              <a:tr h="493594">
                <a:tc>
                  <a:txBody>
                    <a:bodyPr/>
                    <a:lstStyle/>
                    <a:p>
                      <a:pPr marL="0" marR="0" indent="0" algn="ctr" defTabSz="914400" rtl="0" eaLnBrk="1" fontAlgn="auto" latinLnBrk="0" hangingPunct="1">
                        <a:lnSpc>
                          <a:spcPct val="150000"/>
                        </a:lnSpc>
                        <a:spcBef>
                          <a:spcPts val="0"/>
                        </a:spcBef>
                        <a:spcAft>
                          <a:spcPts val="0"/>
                        </a:spcAft>
                        <a:buClrTx/>
                        <a:buSzTx/>
                        <a:buFontTx/>
                        <a:buNone/>
                        <a:defRPr/>
                      </a:pPr>
                      <a:r>
                        <a:rPr lang="en-US" altLang="zh-CN" dirty="0" smtClean="0">
                          <a:solidFill>
                            <a:schemeClr val="tx1"/>
                          </a:solidFill>
                          <a:latin typeface="Microsoft YaHei" charset="-122"/>
                          <a:ea typeface="Microsoft YaHei" charset="-122"/>
                          <a:cs typeface="Microsoft YaHei" charset="-122"/>
                        </a:rPr>
                        <a:t>30-300 kHz</a:t>
                      </a:r>
                      <a:endParaRPr lang="zh-CN" altLang="en-US" dirty="0" smtClean="0">
                        <a:solidFill>
                          <a:schemeClr val="tx1"/>
                        </a:solidFill>
                        <a:latin typeface="Microsoft YaHei" charset="-122"/>
                        <a:ea typeface="Microsoft YaHei" charset="-122"/>
                        <a:cs typeface="Microsoft YaHei" charset="-122"/>
                      </a:endParaRPr>
                    </a:p>
                  </a:txBody>
                  <a:tcPr anchor="ctr"/>
                </a:tc>
                <a:tc>
                  <a:txBody>
                    <a:bodyPr/>
                    <a:lstStyle/>
                    <a:p>
                      <a:pPr algn="ctr">
                        <a:lnSpc>
                          <a:spcPct val="150000"/>
                        </a:lnSpc>
                      </a:pPr>
                      <a:r>
                        <a:rPr lang="zh-CN" altLang="en-US" dirty="0" smtClean="0">
                          <a:solidFill>
                            <a:schemeClr val="tx1"/>
                          </a:solidFill>
                          <a:latin typeface="Microsoft YaHei" charset="-122"/>
                          <a:ea typeface="Microsoft YaHei" charset="-122"/>
                          <a:cs typeface="Microsoft YaHei" charset="-122"/>
                        </a:rPr>
                        <a:t>低频（</a:t>
                      </a:r>
                      <a:r>
                        <a:rPr lang="en-US" altLang="zh-CN" dirty="0" smtClean="0">
                          <a:solidFill>
                            <a:schemeClr val="tx1"/>
                          </a:solidFill>
                          <a:latin typeface="Microsoft YaHei" charset="-122"/>
                          <a:ea typeface="Microsoft YaHei" charset="-122"/>
                          <a:cs typeface="Microsoft YaHei" charset="-122"/>
                        </a:rPr>
                        <a:t>LF</a:t>
                      </a:r>
                      <a:r>
                        <a:rPr lang="zh-CN" altLang="en-US" dirty="0" smtClean="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tc>
                <a:tc>
                  <a:txBody>
                    <a:bodyPr/>
                    <a:lstStyle/>
                    <a:p>
                      <a:pPr>
                        <a:lnSpc>
                          <a:spcPct val="150000"/>
                        </a:lnSpc>
                      </a:pPr>
                      <a:r>
                        <a:rPr lang="zh-CN" altLang="en-US" dirty="0" smtClean="0">
                          <a:solidFill>
                            <a:schemeClr val="tx1"/>
                          </a:solidFill>
                          <a:latin typeface="Microsoft YaHei" charset="-122"/>
                          <a:ea typeface="Microsoft YaHei" charset="-122"/>
                          <a:cs typeface="Microsoft YaHei" charset="-122"/>
                        </a:rPr>
                        <a:t>导航，水下通信，无线电信标</a:t>
                      </a:r>
                      <a:endParaRPr lang="zh-CN" altLang="en-US" dirty="0">
                        <a:solidFill>
                          <a:schemeClr val="tx1"/>
                        </a:solidFill>
                        <a:latin typeface="Microsoft YaHei" charset="-122"/>
                        <a:ea typeface="Microsoft YaHei" charset="-122"/>
                        <a:cs typeface="Microsoft YaHei" charset="-122"/>
                      </a:endParaRPr>
                    </a:p>
                  </a:txBody>
                  <a:tcPr anchor="ctr"/>
                </a:tc>
              </a:tr>
              <a:tr h="493594">
                <a:tc>
                  <a:txBody>
                    <a:bodyPr/>
                    <a:lstStyle/>
                    <a:p>
                      <a:pPr marL="0" marR="0" indent="0" algn="ctr" defTabSz="914400" rtl="0" eaLnBrk="1" fontAlgn="auto" latinLnBrk="0" hangingPunct="1">
                        <a:lnSpc>
                          <a:spcPct val="150000"/>
                        </a:lnSpc>
                        <a:spcBef>
                          <a:spcPts val="0"/>
                        </a:spcBef>
                        <a:spcAft>
                          <a:spcPts val="0"/>
                        </a:spcAft>
                        <a:buClrTx/>
                        <a:buSzTx/>
                        <a:buFontTx/>
                        <a:buNone/>
                        <a:defRPr/>
                      </a:pPr>
                      <a:r>
                        <a:rPr lang="en-US" altLang="zh-CN" dirty="0" smtClean="0">
                          <a:solidFill>
                            <a:schemeClr val="tx1"/>
                          </a:solidFill>
                          <a:latin typeface="Microsoft YaHei" charset="-122"/>
                          <a:ea typeface="Microsoft YaHei" charset="-122"/>
                          <a:cs typeface="Microsoft YaHei" charset="-122"/>
                        </a:rPr>
                        <a:t>300-3000 kHz</a:t>
                      </a:r>
                      <a:endParaRPr lang="zh-CN" altLang="en-US" dirty="0" smtClean="0">
                        <a:solidFill>
                          <a:schemeClr val="tx1"/>
                        </a:solidFill>
                        <a:latin typeface="Microsoft YaHei" charset="-122"/>
                        <a:ea typeface="Microsoft YaHei" charset="-122"/>
                        <a:cs typeface="Microsoft YaHei" charset="-122"/>
                      </a:endParaRPr>
                    </a:p>
                  </a:txBody>
                  <a:tcPr anchor="ctr"/>
                </a:tc>
                <a:tc>
                  <a:txBody>
                    <a:bodyPr/>
                    <a:lstStyle/>
                    <a:p>
                      <a:pPr algn="ctr">
                        <a:lnSpc>
                          <a:spcPct val="150000"/>
                        </a:lnSpc>
                      </a:pPr>
                      <a:r>
                        <a:rPr lang="zh-CN" altLang="en-US" dirty="0" smtClean="0">
                          <a:solidFill>
                            <a:schemeClr val="tx1"/>
                          </a:solidFill>
                          <a:latin typeface="Microsoft YaHei" charset="-122"/>
                          <a:ea typeface="Microsoft YaHei" charset="-122"/>
                          <a:cs typeface="Microsoft YaHei" charset="-122"/>
                        </a:rPr>
                        <a:t>中频（</a:t>
                      </a:r>
                      <a:r>
                        <a:rPr lang="en-US" altLang="zh-CN" dirty="0" smtClean="0">
                          <a:solidFill>
                            <a:schemeClr val="tx1"/>
                          </a:solidFill>
                          <a:latin typeface="Microsoft YaHei" charset="-122"/>
                          <a:ea typeface="Microsoft YaHei" charset="-122"/>
                          <a:cs typeface="Microsoft YaHei" charset="-122"/>
                        </a:rPr>
                        <a:t>MF</a:t>
                      </a:r>
                      <a:r>
                        <a:rPr lang="zh-CN" altLang="en-US" dirty="0" smtClean="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tc>
                <a:tc>
                  <a:txBody>
                    <a:bodyPr/>
                    <a:lstStyle/>
                    <a:p>
                      <a:pPr>
                        <a:lnSpc>
                          <a:spcPct val="150000"/>
                        </a:lnSpc>
                      </a:pPr>
                      <a:r>
                        <a:rPr lang="zh-CN" altLang="en-US" dirty="0" smtClean="0">
                          <a:solidFill>
                            <a:schemeClr val="tx1"/>
                          </a:solidFill>
                          <a:latin typeface="Microsoft YaHei" charset="-122"/>
                          <a:ea typeface="Microsoft YaHei" charset="-122"/>
                          <a:cs typeface="Microsoft YaHei" charset="-122"/>
                        </a:rPr>
                        <a:t>广播，海事通信，测向，救险，海岸警卫</a:t>
                      </a:r>
                      <a:endParaRPr lang="zh-CN" altLang="en-US" dirty="0">
                        <a:solidFill>
                          <a:schemeClr val="tx1"/>
                        </a:solidFill>
                        <a:latin typeface="Microsoft YaHei" charset="-122"/>
                        <a:ea typeface="Microsoft YaHei" charset="-122"/>
                        <a:cs typeface="Microsoft YaHei" charset="-122"/>
                      </a:endParaRPr>
                    </a:p>
                  </a:txBody>
                  <a:tcPr anchor="ctr"/>
                </a:tc>
              </a:tr>
              <a:tr h="493594">
                <a:tc>
                  <a:txBody>
                    <a:bodyPr/>
                    <a:lstStyle/>
                    <a:p>
                      <a:pPr marL="0" marR="0" indent="0" algn="ctr" defTabSz="914400" rtl="0" eaLnBrk="1" fontAlgn="auto" latinLnBrk="0" hangingPunct="1">
                        <a:lnSpc>
                          <a:spcPct val="150000"/>
                        </a:lnSpc>
                        <a:spcBef>
                          <a:spcPts val="0"/>
                        </a:spcBef>
                        <a:spcAft>
                          <a:spcPts val="0"/>
                        </a:spcAft>
                        <a:buClrTx/>
                        <a:buSzTx/>
                        <a:buFontTx/>
                        <a:buNone/>
                        <a:defRPr/>
                      </a:pPr>
                      <a:r>
                        <a:rPr lang="en-US" altLang="zh-CN" dirty="0" smtClean="0">
                          <a:solidFill>
                            <a:schemeClr val="tx1"/>
                          </a:solidFill>
                          <a:latin typeface="Microsoft YaHei" charset="-122"/>
                          <a:ea typeface="Microsoft YaHei" charset="-122"/>
                          <a:cs typeface="Microsoft YaHei" charset="-122"/>
                        </a:rPr>
                        <a:t>3-30 MHz</a:t>
                      </a:r>
                      <a:endParaRPr lang="zh-CN" altLang="en-US" dirty="0" smtClean="0">
                        <a:solidFill>
                          <a:schemeClr val="tx1"/>
                        </a:solidFill>
                        <a:latin typeface="Microsoft YaHei" charset="-122"/>
                        <a:ea typeface="Microsoft YaHei" charset="-122"/>
                        <a:cs typeface="Microsoft YaHei" charset="-122"/>
                      </a:endParaRPr>
                    </a:p>
                  </a:txBody>
                  <a:tcPr anchor="ctr"/>
                </a:tc>
                <a:tc>
                  <a:txBody>
                    <a:bodyPr/>
                    <a:lstStyle/>
                    <a:p>
                      <a:pPr algn="ctr">
                        <a:lnSpc>
                          <a:spcPct val="150000"/>
                        </a:lnSpc>
                      </a:pPr>
                      <a:r>
                        <a:rPr lang="zh-CN" altLang="en-US" dirty="0" smtClean="0">
                          <a:solidFill>
                            <a:schemeClr val="tx1"/>
                          </a:solidFill>
                          <a:latin typeface="Microsoft YaHei" charset="-122"/>
                          <a:ea typeface="Microsoft YaHei" charset="-122"/>
                          <a:cs typeface="Microsoft YaHei" charset="-122"/>
                        </a:rPr>
                        <a:t>高频（</a:t>
                      </a:r>
                      <a:r>
                        <a:rPr lang="en-US" altLang="zh-CN" dirty="0" smtClean="0">
                          <a:solidFill>
                            <a:schemeClr val="tx1"/>
                          </a:solidFill>
                          <a:latin typeface="Microsoft YaHei" charset="-122"/>
                          <a:ea typeface="Microsoft YaHei" charset="-122"/>
                          <a:cs typeface="Microsoft YaHei" charset="-122"/>
                        </a:rPr>
                        <a:t>HF</a:t>
                      </a:r>
                      <a:r>
                        <a:rPr lang="zh-CN" altLang="en-US" dirty="0" smtClean="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tc>
                <a:tc>
                  <a:txBody>
                    <a:bodyPr/>
                    <a:lstStyle/>
                    <a:p>
                      <a:pPr>
                        <a:lnSpc>
                          <a:spcPct val="150000"/>
                        </a:lnSpc>
                      </a:pPr>
                      <a:r>
                        <a:rPr lang="zh-CN" altLang="en-US" dirty="0" smtClean="0">
                          <a:solidFill>
                            <a:schemeClr val="tx1"/>
                          </a:solidFill>
                          <a:latin typeface="Microsoft YaHei" charset="-122"/>
                          <a:ea typeface="Microsoft YaHei" charset="-122"/>
                          <a:cs typeface="Microsoft YaHei" charset="-122"/>
                        </a:rPr>
                        <a:t>远程广播，电报，电话，传真，搜救，飞机与舰船通信，船</a:t>
                      </a:r>
                      <a:r>
                        <a:rPr lang="en-US" altLang="zh-CN" dirty="0" smtClean="0">
                          <a:solidFill>
                            <a:schemeClr val="tx1"/>
                          </a:solidFill>
                          <a:latin typeface="Microsoft YaHei" charset="-122"/>
                          <a:ea typeface="Microsoft YaHei" charset="-122"/>
                          <a:cs typeface="Microsoft YaHei" charset="-122"/>
                        </a:rPr>
                        <a:t>-</a:t>
                      </a:r>
                      <a:r>
                        <a:rPr lang="zh-CN" altLang="en-US" dirty="0" smtClean="0">
                          <a:solidFill>
                            <a:schemeClr val="tx1"/>
                          </a:solidFill>
                          <a:latin typeface="Microsoft YaHei" charset="-122"/>
                          <a:ea typeface="Microsoft YaHei" charset="-122"/>
                          <a:cs typeface="Microsoft YaHei" charset="-122"/>
                        </a:rPr>
                        <a:t>岸通信</a:t>
                      </a:r>
                      <a:endParaRPr lang="zh-CN" altLang="en-US" dirty="0">
                        <a:solidFill>
                          <a:schemeClr val="tx1"/>
                        </a:solidFill>
                        <a:latin typeface="Microsoft YaHei" charset="-122"/>
                        <a:ea typeface="Microsoft YaHei" charset="-122"/>
                        <a:cs typeface="Microsoft YaHei" charset="-122"/>
                      </a:endParaRPr>
                    </a:p>
                  </a:txBody>
                  <a:tcPr anchor="ctr"/>
                </a:tc>
              </a:tr>
              <a:tr h="493594">
                <a:tc>
                  <a:txBody>
                    <a:bodyPr/>
                    <a:lstStyle/>
                    <a:p>
                      <a:pPr marL="0" marR="0" indent="0" algn="ctr" defTabSz="914400" rtl="0" eaLnBrk="1" fontAlgn="auto" latinLnBrk="0" hangingPunct="1">
                        <a:lnSpc>
                          <a:spcPct val="150000"/>
                        </a:lnSpc>
                        <a:spcBef>
                          <a:spcPts val="0"/>
                        </a:spcBef>
                        <a:spcAft>
                          <a:spcPts val="0"/>
                        </a:spcAft>
                        <a:buClrTx/>
                        <a:buSzTx/>
                        <a:buFontTx/>
                        <a:buNone/>
                        <a:defRPr/>
                      </a:pPr>
                      <a:r>
                        <a:rPr lang="en-US" altLang="zh-CN" dirty="0" smtClean="0">
                          <a:solidFill>
                            <a:schemeClr val="tx1"/>
                          </a:solidFill>
                          <a:latin typeface="Microsoft YaHei" charset="-122"/>
                          <a:ea typeface="Microsoft YaHei" charset="-122"/>
                          <a:cs typeface="Microsoft YaHei" charset="-122"/>
                        </a:rPr>
                        <a:t>30-300 MHz</a:t>
                      </a:r>
                      <a:endParaRPr lang="zh-CN" altLang="en-US" dirty="0" smtClean="0">
                        <a:solidFill>
                          <a:schemeClr val="tx1"/>
                        </a:solidFill>
                        <a:latin typeface="Microsoft YaHei" charset="-122"/>
                        <a:ea typeface="Microsoft YaHei" charset="-122"/>
                        <a:cs typeface="Microsoft YaHei" charset="-122"/>
                      </a:endParaRPr>
                    </a:p>
                  </a:txBody>
                  <a:tcPr anchor="ctr"/>
                </a:tc>
                <a:tc>
                  <a:txBody>
                    <a:bodyPr/>
                    <a:lstStyle/>
                    <a:p>
                      <a:pPr algn="ctr">
                        <a:lnSpc>
                          <a:spcPct val="150000"/>
                        </a:lnSpc>
                      </a:pPr>
                      <a:r>
                        <a:rPr lang="zh-CN" altLang="en-US" dirty="0" smtClean="0">
                          <a:solidFill>
                            <a:schemeClr val="tx1"/>
                          </a:solidFill>
                          <a:latin typeface="Microsoft YaHei" charset="-122"/>
                          <a:ea typeface="Microsoft YaHei" charset="-122"/>
                          <a:cs typeface="Microsoft YaHei" charset="-122"/>
                        </a:rPr>
                        <a:t>甚高频（</a:t>
                      </a:r>
                      <a:r>
                        <a:rPr lang="en-US" altLang="zh-CN" dirty="0" smtClean="0">
                          <a:solidFill>
                            <a:schemeClr val="tx1"/>
                          </a:solidFill>
                          <a:latin typeface="Microsoft YaHei" charset="-122"/>
                          <a:ea typeface="Microsoft YaHei" charset="-122"/>
                          <a:cs typeface="Microsoft YaHei" charset="-122"/>
                        </a:rPr>
                        <a:t>VHF</a:t>
                      </a:r>
                      <a:r>
                        <a:rPr lang="zh-CN" altLang="en-US" dirty="0" smtClean="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tc>
                <a:tc>
                  <a:txBody>
                    <a:bodyPr/>
                    <a:lstStyle/>
                    <a:p>
                      <a:pPr>
                        <a:lnSpc>
                          <a:spcPct val="150000"/>
                        </a:lnSpc>
                      </a:pPr>
                      <a:r>
                        <a:rPr lang="zh-CN" altLang="en-US" dirty="0" smtClean="0">
                          <a:solidFill>
                            <a:schemeClr val="tx1"/>
                          </a:solidFill>
                          <a:latin typeface="Microsoft YaHei" charset="-122"/>
                          <a:ea typeface="Microsoft YaHei" charset="-122"/>
                          <a:cs typeface="Microsoft YaHei" charset="-122"/>
                        </a:rPr>
                        <a:t>电视，调频广播，陆地交通，空中交通管制，出租汽车，警察，导航，飞机通信</a:t>
                      </a:r>
                      <a:endParaRPr lang="zh-CN" altLang="en-US" dirty="0">
                        <a:solidFill>
                          <a:schemeClr val="tx1"/>
                        </a:solidFill>
                        <a:latin typeface="Microsoft YaHei" charset="-122"/>
                        <a:ea typeface="Microsoft YaHei" charset="-122"/>
                        <a:cs typeface="Microsoft YaHei" charset="-122"/>
                      </a:endParaRPr>
                    </a:p>
                  </a:txBody>
                  <a:tcPr anchor="ctr"/>
                </a:tc>
              </a:tr>
            </a:tbl>
          </a:graphicData>
        </a:graphic>
      </p:graphicFrame>
      <p:grpSp>
        <p:nvGrpSpPr>
          <p:cNvPr id="6" name="组合 5"/>
          <p:cNvGrpSpPr/>
          <p:nvPr/>
        </p:nvGrpSpPr>
        <p:grpSpPr>
          <a:xfrm>
            <a:off x="0" y="1247009"/>
            <a:ext cx="563526" cy="4363982"/>
            <a:chOff x="0" y="1356334"/>
            <a:chExt cx="563526" cy="4363982"/>
          </a:xfrm>
        </p:grpSpPr>
        <p:sp>
          <p:nvSpPr>
            <p:cNvPr id="7" name="矩形 6"/>
            <p:cNvSpPr/>
            <p:nvPr/>
          </p:nvSpPr>
          <p:spPr>
            <a:xfrm>
              <a:off x="0" y="1356334"/>
              <a:ext cx="563526" cy="205072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导引型传输介质</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0" y="3428318"/>
              <a:ext cx="563526" cy="229199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非导引型传输介质</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6.2 </a:t>
            </a:r>
            <a:r>
              <a:rPr lang="zh-CN" altLang="en-US" sz="2800" b="1" dirty="0">
                <a:latin typeface="黑体" panose="02010609060101010101" pitchFamily="49" charset="-122"/>
                <a:ea typeface="黑体" panose="02010609060101010101" pitchFamily="49" charset="-122"/>
                <a:sym typeface="+mn-ea"/>
              </a:rPr>
              <a:t>物理介质</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非</a:t>
            </a:r>
            <a:r>
              <a:rPr lang="zh-CN" altLang="en-US" sz="2800" b="0" dirty="0" smtClean="0">
                <a:solidFill>
                  <a:schemeClr val="tx1"/>
                </a:solidFill>
                <a:latin typeface="黑体" panose="02010609060101010101" pitchFamily="49" charset="-122"/>
                <a:ea typeface="黑体" panose="02010609060101010101" pitchFamily="49" charset="-122"/>
                <a:sym typeface="+mn-ea"/>
              </a:rPr>
              <a:t>导引型传输介质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aphicFrame>
        <p:nvGraphicFramePr>
          <p:cNvPr id="5" name="表格 4"/>
          <p:cNvGraphicFramePr>
            <a:graphicFrameLocks noGrp="1"/>
          </p:cNvGraphicFramePr>
          <p:nvPr>
            <p:extLst>
              <p:ext uri="{D42A27DB-BD31-4B8C-83A1-F6EECF244321}">
                <p14:modId xmlns:p14="http://schemas.microsoft.com/office/powerpoint/2010/main" val="933797654"/>
              </p:ext>
            </p:extLst>
          </p:nvPr>
        </p:nvGraphicFramePr>
        <p:xfrm>
          <a:off x="757881" y="1829015"/>
          <a:ext cx="11098761" cy="4846320"/>
        </p:xfrm>
        <a:graphic>
          <a:graphicData uri="http://schemas.openxmlformats.org/drawingml/2006/table">
            <a:tbl>
              <a:tblPr firstRow="1" bandRow="1">
                <a:tableStyleId>{5940675A-B579-460E-94D1-54222C63F5DA}</a:tableStyleId>
              </a:tblPr>
              <a:tblGrid>
                <a:gridCol w="1995951"/>
                <a:gridCol w="2690037"/>
                <a:gridCol w="6412773"/>
              </a:tblGrid>
              <a:tr h="493594">
                <a:tc>
                  <a:txBody>
                    <a:bodyPr/>
                    <a:lstStyle/>
                    <a:p>
                      <a:pPr algn="ctr">
                        <a:lnSpc>
                          <a:spcPct val="150000"/>
                        </a:lnSpc>
                      </a:pPr>
                      <a:r>
                        <a:rPr lang="zh-CN" altLang="en-US" dirty="0" smtClean="0">
                          <a:solidFill>
                            <a:schemeClr val="tx1"/>
                          </a:solidFill>
                          <a:latin typeface="Microsoft YaHei" charset="-122"/>
                          <a:ea typeface="Microsoft YaHei" charset="-122"/>
                          <a:cs typeface="Microsoft YaHei" charset="-122"/>
                        </a:rPr>
                        <a:t>频段</a:t>
                      </a:r>
                      <a:endParaRPr lang="zh-CN" altLang="en-US" dirty="0">
                        <a:solidFill>
                          <a:schemeClr val="tx1"/>
                        </a:solidFill>
                        <a:latin typeface="Microsoft YaHei" charset="-122"/>
                        <a:ea typeface="Microsoft YaHei" charset="-122"/>
                        <a:cs typeface="Microsoft YaHei" charset="-122"/>
                      </a:endParaRPr>
                    </a:p>
                  </a:txBody>
                  <a:tcPr anchor="ctr">
                    <a:solidFill>
                      <a:schemeClr val="accent2">
                        <a:lumMod val="40000"/>
                        <a:lumOff val="60000"/>
                      </a:schemeClr>
                    </a:solidFill>
                  </a:tcPr>
                </a:tc>
                <a:tc>
                  <a:txBody>
                    <a:bodyPr/>
                    <a:lstStyle/>
                    <a:p>
                      <a:pPr algn="ctr">
                        <a:lnSpc>
                          <a:spcPct val="150000"/>
                        </a:lnSpc>
                      </a:pPr>
                      <a:r>
                        <a:rPr lang="zh-CN" altLang="en-US" dirty="0" smtClean="0">
                          <a:solidFill>
                            <a:schemeClr val="tx1"/>
                          </a:solidFill>
                          <a:latin typeface="Microsoft YaHei" charset="-122"/>
                          <a:ea typeface="Microsoft YaHei" charset="-122"/>
                          <a:cs typeface="Microsoft YaHei" charset="-122"/>
                        </a:rPr>
                        <a:t>名称</a:t>
                      </a:r>
                      <a:endParaRPr lang="zh-CN" altLang="en-US" dirty="0">
                        <a:solidFill>
                          <a:schemeClr val="tx1"/>
                        </a:solidFill>
                        <a:latin typeface="Microsoft YaHei" charset="-122"/>
                        <a:ea typeface="Microsoft YaHei" charset="-122"/>
                        <a:cs typeface="Microsoft YaHei" charset="-122"/>
                      </a:endParaRPr>
                    </a:p>
                  </a:txBody>
                  <a:tcPr anchor="ctr">
                    <a:solidFill>
                      <a:schemeClr val="accent2">
                        <a:lumMod val="40000"/>
                        <a:lumOff val="60000"/>
                      </a:schemeClr>
                    </a:solidFill>
                  </a:tcPr>
                </a:tc>
                <a:tc>
                  <a:txBody>
                    <a:bodyPr/>
                    <a:lstStyle/>
                    <a:p>
                      <a:pPr algn="ctr">
                        <a:lnSpc>
                          <a:spcPct val="150000"/>
                        </a:lnSpc>
                      </a:pPr>
                      <a:r>
                        <a:rPr lang="zh-CN" altLang="en-US" dirty="0" smtClean="0">
                          <a:solidFill>
                            <a:schemeClr val="tx1"/>
                          </a:solidFill>
                          <a:latin typeface="Microsoft YaHei" charset="-122"/>
                          <a:ea typeface="Microsoft YaHei" charset="-122"/>
                          <a:cs typeface="Microsoft YaHei" charset="-122"/>
                        </a:rPr>
                        <a:t>典型应用</a:t>
                      </a:r>
                      <a:endParaRPr lang="zh-CN" altLang="en-US" dirty="0">
                        <a:solidFill>
                          <a:schemeClr val="tx1"/>
                        </a:solidFill>
                        <a:latin typeface="Microsoft YaHei" charset="-122"/>
                        <a:ea typeface="Microsoft YaHei" charset="-122"/>
                        <a:cs typeface="Microsoft YaHei" charset="-122"/>
                      </a:endParaRPr>
                    </a:p>
                  </a:txBody>
                  <a:tcPr anchor="ctr">
                    <a:solidFill>
                      <a:schemeClr val="accent2">
                        <a:lumMod val="40000"/>
                        <a:lumOff val="60000"/>
                      </a:schemeClr>
                    </a:solidFill>
                  </a:tcPr>
                </a:tc>
              </a:tr>
              <a:tr h="493594">
                <a:tc>
                  <a:txBody>
                    <a:bodyPr/>
                    <a:lstStyle/>
                    <a:p>
                      <a:pPr algn="ctr">
                        <a:lnSpc>
                          <a:spcPct val="150000"/>
                        </a:lnSpc>
                      </a:pPr>
                      <a:r>
                        <a:rPr lang="en-US" altLang="zh-CN" dirty="0" smtClean="0">
                          <a:solidFill>
                            <a:schemeClr val="tx1"/>
                          </a:solidFill>
                          <a:latin typeface="Microsoft YaHei" charset="-122"/>
                          <a:ea typeface="Microsoft YaHei" charset="-122"/>
                          <a:cs typeface="Microsoft YaHei" charset="-122"/>
                        </a:rPr>
                        <a:t>0.3-3 GHz</a:t>
                      </a:r>
                      <a:endParaRPr lang="zh-CN" altLang="en-US" dirty="0">
                        <a:solidFill>
                          <a:schemeClr val="tx1"/>
                        </a:solidFill>
                        <a:latin typeface="Microsoft YaHei" charset="-122"/>
                        <a:ea typeface="Microsoft YaHei" charset="-122"/>
                        <a:cs typeface="Microsoft YaHei" charset="-122"/>
                      </a:endParaRPr>
                    </a:p>
                  </a:txBody>
                  <a:tcPr anchor="ctr"/>
                </a:tc>
                <a:tc>
                  <a:txBody>
                    <a:bodyPr/>
                    <a:lstStyle/>
                    <a:p>
                      <a:pPr algn="ctr">
                        <a:lnSpc>
                          <a:spcPct val="150000"/>
                        </a:lnSpc>
                      </a:pPr>
                      <a:r>
                        <a:rPr lang="zh-CN" altLang="en-US" dirty="0" smtClean="0">
                          <a:solidFill>
                            <a:schemeClr val="tx1"/>
                          </a:solidFill>
                          <a:latin typeface="Microsoft YaHei" charset="-122"/>
                          <a:ea typeface="Microsoft YaHei" charset="-122"/>
                          <a:cs typeface="Microsoft YaHei" charset="-122"/>
                        </a:rPr>
                        <a:t>特高频（</a:t>
                      </a:r>
                      <a:r>
                        <a:rPr lang="en-US" altLang="zh-CN" dirty="0" smtClean="0">
                          <a:solidFill>
                            <a:schemeClr val="tx1"/>
                          </a:solidFill>
                          <a:latin typeface="Microsoft YaHei" charset="-122"/>
                          <a:ea typeface="Microsoft YaHei" charset="-122"/>
                          <a:cs typeface="Microsoft YaHei" charset="-122"/>
                        </a:rPr>
                        <a:t>UHF</a:t>
                      </a:r>
                      <a:r>
                        <a:rPr lang="zh-CN" altLang="en-US" dirty="0" smtClean="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tc>
                <a:tc>
                  <a:txBody>
                    <a:bodyPr/>
                    <a:lstStyle/>
                    <a:p>
                      <a:pPr>
                        <a:lnSpc>
                          <a:spcPct val="150000"/>
                        </a:lnSpc>
                      </a:pPr>
                      <a:r>
                        <a:rPr lang="zh-CN" altLang="en-US" dirty="0" smtClean="0">
                          <a:solidFill>
                            <a:schemeClr val="tx1"/>
                          </a:solidFill>
                          <a:latin typeface="Microsoft YaHei" charset="-122"/>
                          <a:ea typeface="Microsoft YaHei" charset="-122"/>
                          <a:cs typeface="Microsoft YaHei" charset="-122"/>
                        </a:rPr>
                        <a:t>电视，蜂窝网，微波链路，无线电探空仪，导航，卫星通信，</a:t>
                      </a:r>
                      <a:r>
                        <a:rPr lang="en-US" altLang="zh-CN" dirty="0" smtClean="0">
                          <a:solidFill>
                            <a:schemeClr val="tx1"/>
                          </a:solidFill>
                          <a:latin typeface="Microsoft YaHei" charset="-122"/>
                          <a:ea typeface="Microsoft YaHei" charset="-122"/>
                          <a:cs typeface="Microsoft YaHei" charset="-122"/>
                        </a:rPr>
                        <a:t>GPS</a:t>
                      </a:r>
                      <a:r>
                        <a:rPr lang="zh-CN" altLang="en-US" dirty="0" smtClean="0">
                          <a:solidFill>
                            <a:schemeClr val="tx1"/>
                          </a:solidFill>
                          <a:latin typeface="Microsoft YaHei" charset="-122"/>
                          <a:ea typeface="Microsoft YaHei" charset="-122"/>
                          <a:cs typeface="Microsoft YaHei" charset="-122"/>
                        </a:rPr>
                        <a:t>，监视雷达，无线电高度计</a:t>
                      </a:r>
                      <a:endParaRPr lang="zh-CN" altLang="en-US" dirty="0">
                        <a:solidFill>
                          <a:schemeClr val="tx1"/>
                        </a:solidFill>
                        <a:latin typeface="Microsoft YaHei" charset="-122"/>
                        <a:ea typeface="Microsoft YaHei" charset="-122"/>
                        <a:cs typeface="Microsoft YaHei" charset="-122"/>
                      </a:endParaRPr>
                    </a:p>
                  </a:txBody>
                  <a:tcPr anchor="ctr"/>
                </a:tc>
              </a:tr>
              <a:tr h="493594">
                <a:tc>
                  <a:txBody>
                    <a:bodyPr/>
                    <a:lstStyle/>
                    <a:p>
                      <a:pPr marL="0" marR="0" indent="0" algn="ctr" defTabSz="914400" rtl="0" eaLnBrk="1" fontAlgn="auto" latinLnBrk="0" hangingPunct="1">
                        <a:lnSpc>
                          <a:spcPct val="150000"/>
                        </a:lnSpc>
                        <a:spcBef>
                          <a:spcPts val="0"/>
                        </a:spcBef>
                        <a:spcAft>
                          <a:spcPts val="0"/>
                        </a:spcAft>
                        <a:buClrTx/>
                        <a:buSzTx/>
                        <a:buFontTx/>
                        <a:buNone/>
                        <a:defRPr/>
                      </a:pPr>
                      <a:r>
                        <a:rPr lang="en-US" altLang="zh-CN" dirty="0" smtClean="0">
                          <a:solidFill>
                            <a:schemeClr val="tx1"/>
                          </a:solidFill>
                          <a:latin typeface="Microsoft YaHei" charset="-122"/>
                          <a:ea typeface="Microsoft YaHei" charset="-122"/>
                          <a:cs typeface="Microsoft YaHei" charset="-122"/>
                        </a:rPr>
                        <a:t>3-30 GHz</a:t>
                      </a:r>
                      <a:endParaRPr lang="zh-CN" altLang="en-US" dirty="0" smtClean="0">
                        <a:solidFill>
                          <a:schemeClr val="tx1"/>
                        </a:solidFill>
                        <a:latin typeface="Microsoft YaHei" charset="-122"/>
                        <a:ea typeface="Microsoft YaHei" charset="-122"/>
                        <a:cs typeface="Microsoft YaHei" charset="-122"/>
                      </a:endParaRPr>
                    </a:p>
                  </a:txBody>
                  <a:tcPr anchor="ctr"/>
                </a:tc>
                <a:tc>
                  <a:txBody>
                    <a:bodyPr/>
                    <a:lstStyle/>
                    <a:p>
                      <a:pPr algn="ctr">
                        <a:lnSpc>
                          <a:spcPct val="150000"/>
                        </a:lnSpc>
                      </a:pPr>
                      <a:r>
                        <a:rPr lang="zh-CN" altLang="en-US" dirty="0" smtClean="0">
                          <a:solidFill>
                            <a:schemeClr val="tx1"/>
                          </a:solidFill>
                          <a:latin typeface="Microsoft YaHei" charset="-122"/>
                          <a:ea typeface="Microsoft YaHei" charset="-122"/>
                          <a:cs typeface="Microsoft YaHei" charset="-122"/>
                        </a:rPr>
                        <a:t>超高频（</a:t>
                      </a:r>
                      <a:r>
                        <a:rPr lang="en-US" altLang="zh-CN" dirty="0" smtClean="0">
                          <a:solidFill>
                            <a:schemeClr val="tx1"/>
                          </a:solidFill>
                          <a:latin typeface="Microsoft YaHei" charset="-122"/>
                          <a:ea typeface="Microsoft YaHei" charset="-122"/>
                          <a:cs typeface="Microsoft YaHei" charset="-122"/>
                        </a:rPr>
                        <a:t>SHF</a:t>
                      </a:r>
                      <a:r>
                        <a:rPr lang="zh-CN" altLang="en-US" dirty="0" smtClean="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tc>
                <a:tc>
                  <a:txBody>
                    <a:bodyPr/>
                    <a:lstStyle/>
                    <a:p>
                      <a:pPr>
                        <a:lnSpc>
                          <a:spcPct val="150000"/>
                        </a:lnSpc>
                      </a:pPr>
                      <a:r>
                        <a:rPr lang="zh-CN" altLang="en-US" dirty="0" smtClean="0">
                          <a:solidFill>
                            <a:schemeClr val="tx1"/>
                          </a:solidFill>
                          <a:latin typeface="Microsoft YaHei" charset="-122"/>
                          <a:ea typeface="Microsoft YaHei" charset="-122"/>
                          <a:cs typeface="Microsoft YaHei" charset="-122"/>
                        </a:rPr>
                        <a:t>卫星通信，无线电高度计，微波链路，机载雷达，气象雷达，公用陆地移动通信</a:t>
                      </a:r>
                      <a:endParaRPr lang="zh-CN" altLang="en-US" dirty="0">
                        <a:solidFill>
                          <a:schemeClr val="tx1"/>
                        </a:solidFill>
                        <a:latin typeface="Microsoft YaHei" charset="-122"/>
                        <a:ea typeface="Microsoft YaHei" charset="-122"/>
                        <a:cs typeface="Microsoft YaHei" charset="-122"/>
                      </a:endParaRPr>
                    </a:p>
                  </a:txBody>
                  <a:tcPr anchor="ctr"/>
                </a:tc>
              </a:tr>
              <a:tr h="493594">
                <a:tc>
                  <a:txBody>
                    <a:bodyPr/>
                    <a:lstStyle/>
                    <a:p>
                      <a:pPr marL="0" marR="0" indent="0" algn="ctr" defTabSz="914400" rtl="0" eaLnBrk="1" fontAlgn="auto" latinLnBrk="0" hangingPunct="1">
                        <a:lnSpc>
                          <a:spcPct val="150000"/>
                        </a:lnSpc>
                        <a:spcBef>
                          <a:spcPts val="0"/>
                        </a:spcBef>
                        <a:spcAft>
                          <a:spcPts val="0"/>
                        </a:spcAft>
                        <a:buClrTx/>
                        <a:buSzTx/>
                        <a:buFontTx/>
                        <a:buNone/>
                        <a:defRPr/>
                      </a:pPr>
                      <a:r>
                        <a:rPr lang="en-US" altLang="zh-CN" dirty="0" smtClean="0">
                          <a:solidFill>
                            <a:schemeClr val="tx1"/>
                          </a:solidFill>
                          <a:latin typeface="Microsoft YaHei" charset="-122"/>
                          <a:ea typeface="Microsoft YaHei" charset="-122"/>
                          <a:cs typeface="Microsoft YaHei" charset="-122"/>
                        </a:rPr>
                        <a:t>30-300 GHz</a:t>
                      </a:r>
                      <a:endParaRPr lang="zh-CN" altLang="en-US" dirty="0" smtClean="0">
                        <a:solidFill>
                          <a:schemeClr val="tx1"/>
                        </a:solidFill>
                        <a:latin typeface="Microsoft YaHei" charset="-122"/>
                        <a:ea typeface="Microsoft YaHei" charset="-122"/>
                        <a:cs typeface="Microsoft YaHei" charset="-122"/>
                      </a:endParaRPr>
                    </a:p>
                  </a:txBody>
                  <a:tcPr anchor="ctr"/>
                </a:tc>
                <a:tc>
                  <a:txBody>
                    <a:bodyPr/>
                    <a:lstStyle/>
                    <a:p>
                      <a:pPr algn="ctr">
                        <a:lnSpc>
                          <a:spcPct val="150000"/>
                        </a:lnSpc>
                      </a:pPr>
                      <a:r>
                        <a:rPr lang="zh-CN" altLang="en-US" dirty="0" smtClean="0">
                          <a:solidFill>
                            <a:schemeClr val="tx1"/>
                          </a:solidFill>
                          <a:latin typeface="Microsoft YaHei" charset="-122"/>
                          <a:ea typeface="Microsoft YaHei" charset="-122"/>
                          <a:cs typeface="Microsoft YaHei" charset="-122"/>
                        </a:rPr>
                        <a:t>极高频（</a:t>
                      </a:r>
                      <a:r>
                        <a:rPr lang="en-US" altLang="zh-CN" dirty="0" smtClean="0">
                          <a:solidFill>
                            <a:schemeClr val="tx1"/>
                          </a:solidFill>
                          <a:latin typeface="Microsoft YaHei" charset="-122"/>
                          <a:ea typeface="Microsoft YaHei" charset="-122"/>
                          <a:cs typeface="Microsoft YaHei" charset="-122"/>
                        </a:rPr>
                        <a:t>EHF</a:t>
                      </a:r>
                      <a:r>
                        <a:rPr lang="zh-CN" altLang="en-US" dirty="0" smtClean="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tc>
                <a:tc>
                  <a:txBody>
                    <a:bodyPr/>
                    <a:lstStyle/>
                    <a:p>
                      <a:pPr>
                        <a:lnSpc>
                          <a:spcPct val="150000"/>
                        </a:lnSpc>
                      </a:pPr>
                      <a:r>
                        <a:rPr lang="zh-CN" altLang="en-US" dirty="0" smtClean="0">
                          <a:solidFill>
                            <a:schemeClr val="tx1"/>
                          </a:solidFill>
                          <a:latin typeface="Microsoft YaHei" charset="-122"/>
                          <a:ea typeface="Microsoft YaHei" charset="-122"/>
                          <a:cs typeface="Microsoft YaHei" charset="-122"/>
                        </a:rPr>
                        <a:t>雷达着陆系统，卫星通信，移动通信，铁路业务</a:t>
                      </a:r>
                      <a:endParaRPr lang="zh-CN" altLang="en-US" dirty="0">
                        <a:solidFill>
                          <a:schemeClr val="tx1"/>
                        </a:solidFill>
                        <a:latin typeface="Microsoft YaHei" charset="-122"/>
                        <a:ea typeface="Microsoft YaHei" charset="-122"/>
                        <a:cs typeface="Microsoft YaHei" charset="-122"/>
                      </a:endParaRPr>
                    </a:p>
                  </a:txBody>
                  <a:tcPr anchor="ctr"/>
                </a:tc>
              </a:tr>
              <a:tr h="493594">
                <a:tc>
                  <a:txBody>
                    <a:bodyPr/>
                    <a:lstStyle/>
                    <a:p>
                      <a:pPr marL="0" marR="0" indent="0" algn="ctr" defTabSz="914400" rtl="0" eaLnBrk="1" fontAlgn="auto" latinLnBrk="0" hangingPunct="1">
                        <a:lnSpc>
                          <a:spcPct val="150000"/>
                        </a:lnSpc>
                        <a:spcBef>
                          <a:spcPts val="0"/>
                        </a:spcBef>
                        <a:spcAft>
                          <a:spcPts val="0"/>
                        </a:spcAft>
                        <a:buClrTx/>
                        <a:buSzTx/>
                        <a:buFontTx/>
                        <a:buNone/>
                        <a:defRPr/>
                      </a:pPr>
                      <a:r>
                        <a:rPr lang="en-US" altLang="zh-CN" dirty="0" smtClean="0">
                          <a:solidFill>
                            <a:schemeClr val="tx1"/>
                          </a:solidFill>
                          <a:latin typeface="Microsoft YaHei" charset="-122"/>
                          <a:ea typeface="Microsoft YaHei" charset="-122"/>
                          <a:cs typeface="Microsoft YaHei" charset="-122"/>
                        </a:rPr>
                        <a:t>300 GHz-3 THz</a:t>
                      </a:r>
                      <a:endParaRPr lang="zh-CN" altLang="en-US" dirty="0" smtClean="0">
                        <a:solidFill>
                          <a:schemeClr val="tx1"/>
                        </a:solidFill>
                        <a:latin typeface="Microsoft YaHei" charset="-122"/>
                        <a:ea typeface="Microsoft YaHei" charset="-122"/>
                        <a:cs typeface="Microsoft YaHei" charset="-122"/>
                      </a:endParaRPr>
                    </a:p>
                  </a:txBody>
                  <a:tcPr anchor="ctr"/>
                </a:tc>
                <a:tc>
                  <a:txBody>
                    <a:bodyPr/>
                    <a:lstStyle/>
                    <a:p>
                      <a:pPr algn="ctr">
                        <a:lnSpc>
                          <a:spcPct val="150000"/>
                        </a:lnSpc>
                      </a:pPr>
                      <a:r>
                        <a:rPr lang="zh-CN" altLang="en-US" dirty="0" smtClean="0">
                          <a:solidFill>
                            <a:schemeClr val="tx1"/>
                          </a:solidFill>
                          <a:latin typeface="Microsoft YaHei" charset="-122"/>
                          <a:ea typeface="Microsoft YaHei" charset="-122"/>
                          <a:cs typeface="Microsoft YaHei" charset="-122"/>
                        </a:rPr>
                        <a:t>亚毫米波（</a:t>
                      </a:r>
                      <a:r>
                        <a:rPr lang="en-US" altLang="zh-CN" dirty="0" smtClean="0">
                          <a:solidFill>
                            <a:schemeClr val="tx1"/>
                          </a:solidFill>
                          <a:latin typeface="Microsoft YaHei" charset="-122"/>
                          <a:ea typeface="Microsoft YaHei" charset="-122"/>
                          <a:cs typeface="Microsoft YaHei" charset="-122"/>
                        </a:rPr>
                        <a:t>0.1-1mm</a:t>
                      </a:r>
                      <a:r>
                        <a:rPr lang="zh-CN" altLang="en-US" dirty="0" smtClean="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tc>
                <a:tc>
                  <a:txBody>
                    <a:bodyPr/>
                    <a:lstStyle/>
                    <a:p>
                      <a:pPr>
                        <a:lnSpc>
                          <a:spcPct val="150000"/>
                        </a:lnSpc>
                      </a:pPr>
                      <a:r>
                        <a:rPr lang="zh-CN" altLang="en-US" dirty="0" smtClean="0">
                          <a:solidFill>
                            <a:schemeClr val="tx1"/>
                          </a:solidFill>
                          <a:latin typeface="Microsoft YaHei" charset="-122"/>
                          <a:ea typeface="Microsoft YaHei" charset="-122"/>
                          <a:cs typeface="Microsoft YaHei" charset="-122"/>
                        </a:rPr>
                        <a:t>尚未划分，实验应用</a:t>
                      </a:r>
                      <a:endParaRPr lang="zh-CN" altLang="en-US" dirty="0">
                        <a:solidFill>
                          <a:schemeClr val="tx1"/>
                        </a:solidFill>
                        <a:latin typeface="Microsoft YaHei" charset="-122"/>
                        <a:ea typeface="Microsoft YaHei" charset="-122"/>
                        <a:cs typeface="Microsoft YaHei" charset="-122"/>
                      </a:endParaRPr>
                    </a:p>
                  </a:txBody>
                  <a:tcPr anchor="ctr"/>
                </a:tc>
              </a:tr>
              <a:tr h="493594">
                <a:tc>
                  <a:txBody>
                    <a:bodyPr/>
                    <a:lstStyle/>
                    <a:p>
                      <a:pPr marL="0" marR="0" indent="0" algn="ctr" defTabSz="914400" rtl="0" eaLnBrk="1" fontAlgn="auto" latinLnBrk="0" hangingPunct="1">
                        <a:lnSpc>
                          <a:spcPct val="150000"/>
                        </a:lnSpc>
                        <a:spcBef>
                          <a:spcPts val="0"/>
                        </a:spcBef>
                        <a:spcAft>
                          <a:spcPts val="0"/>
                        </a:spcAft>
                        <a:buClrTx/>
                        <a:buSzTx/>
                        <a:buFontTx/>
                        <a:buNone/>
                        <a:defRPr/>
                      </a:pPr>
                      <a:r>
                        <a:rPr lang="en-US" altLang="zh-CN" dirty="0" smtClean="0">
                          <a:solidFill>
                            <a:schemeClr val="tx1"/>
                          </a:solidFill>
                          <a:latin typeface="Microsoft YaHei" charset="-122"/>
                          <a:ea typeface="Microsoft YaHei" charset="-122"/>
                          <a:cs typeface="Microsoft YaHei" charset="-122"/>
                        </a:rPr>
                        <a:t>40-430 THz</a:t>
                      </a:r>
                      <a:endParaRPr lang="zh-CN" altLang="en-US" dirty="0" smtClean="0">
                        <a:solidFill>
                          <a:schemeClr val="tx1"/>
                        </a:solidFill>
                        <a:latin typeface="Microsoft YaHei" charset="-122"/>
                        <a:ea typeface="Microsoft YaHei" charset="-122"/>
                        <a:cs typeface="Microsoft YaHei" charset="-122"/>
                      </a:endParaRPr>
                    </a:p>
                  </a:txBody>
                  <a:tcPr anchor="ctr"/>
                </a:tc>
                <a:tc>
                  <a:txBody>
                    <a:bodyPr/>
                    <a:lstStyle/>
                    <a:p>
                      <a:pPr algn="ctr">
                        <a:lnSpc>
                          <a:spcPct val="150000"/>
                        </a:lnSpc>
                      </a:pPr>
                      <a:r>
                        <a:rPr lang="zh-CN" altLang="en-US" dirty="0" smtClean="0">
                          <a:solidFill>
                            <a:schemeClr val="tx1"/>
                          </a:solidFill>
                          <a:latin typeface="Microsoft YaHei" charset="-122"/>
                          <a:ea typeface="Microsoft YaHei" charset="-122"/>
                          <a:cs typeface="Microsoft YaHei" charset="-122"/>
                        </a:rPr>
                        <a:t>红外线（</a:t>
                      </a:r>
                      <a:r>
                        <a:rPr lang="en-US" altLang="zh-CN" dirty="0" smtClean="0">
                          <a:solidFill>
                            <a:schemeClr val="tx1"/>
                          </a:solidFill>
                          <a:latin typeface="Microsoft YaHei" charset="-122"/>
                          <a:ea typeface="Microsoft YaHei" charset="-122"/>
                          <a:cs typeface="Microsoft YaHei" charset="-122"/>
                        </a:rPr>
                        <a:t>7-0.7</a:t>
                      </a:r>
                      <a:r>
                        <a:rPr lang="el-GR" altLang="zh-CN" dirty="0" smtClean="0">
                          <a:solidFill>
                            <a:schemeClr val="tx1"/>
                          </a:solidFill>
                          <a:latin typeface="Microsoft YaHei" charset="-122"/>
                          <a:ea typeface="Microsoft YaHei" charset="-122"/>
                          <a:cs typeface="Microsoft YaHei" charset="-122"/>
                        </a:rPr>
                        <a:t>μ</a:t>
                      </a:r>
                      <a:r>
                        <a:rPr lang="en-US" altLang="zh-CN" dirty="0" smtClean="0">
                          <a:solidFill>
                            <a:schemeClr val="tx1"/>
                          </a:solidFill>
                          <a:latin typeface="Microsoft YaHei" charset="-122"/>
                          <a:ea typeface="Microsoft YaHei" charset="-122"/>
                          <a:cs typeface="Microsoft YaHei" charset="-122"/>
                        </a:rPr>
                        <a:t>m</a:t>
                      </a:r>
                      <a:r>
                        <a:rPr lang="zh-CN" altLang="en-US" dirty="0" smtClean="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tc>
                <a:tc>
                  <a:txBody>
                    <a:bodyPr/>
                    <a:lstStyle/>
                    <a:p>
                      <a:pPr>
                        <a:lnSpc>
                          <a:spcPct val="150000"/>
                        </a:lnSpc>
                      </a:pPr>
                      <a:r>
                        <a:rPr lang="zh-CN" altLang="en-US" dirty="0" smtClean="0">
                          <a:solidFill>
                            <a:schemeClr val="tx1"/>
                          </a:solidFill>
                          <a:latin typeface="Microsoft YaHei" charset="-122"/>
                          <a:ea typeface="Microsoft YaHei" charset="-122"/>
                          <a:cs typeface="Microsoft YaHei" charset="-122"/>
                        </a:rPr>
                        <a:t>光通信系统</a:t>
                      </a:r>
                      <a:endParaRPr lang="zh-CN" altLang="en-US" dirty="0">
                        <a:solidFill>
                          <a:schemeClr val="tx1"/>
                        </a:solidFill>
                        <a:latin typeface="Microsoft YaHei" charset="-122"/>
                        <a:ea typeface="Microsoft YaHei" charset="-122"/>
                        <a:cs typeface="Microsoft YaHei" charset="-122"/>
                      </a:endParaRPr>
                    </a:p>
                  </a:txBody>
                  <a:tcPr anchor="ctr"/>
                </a:tc>
              </a:tr>
              <a:tr h="493594">
                <a:tc>
                  <a:txBody>
                    <a:bodyPr/>
                    <a:lstStyle/>
                    <a:p>
                      <a:pPr marL="0" marR="0" indent="0" algn="ctr" defTabSz="914400" rtl="0" eaLnBrk="1" fontAlgn="auto" latinLnBrk="0" hangingPunct="1">
                        <a:lnSpc>
                          <a:spcPct val="150000"/>
                        </a:lnSpc>
                        <a:spcBef>
                          <a:spcPts val="0"/>
                        </a:spcBef>
                        <a:spcAft>
                          <a:spcPts val="0"/>
                        </a:spcAft>
                        <a:buClrTx/>
                        <a:buSzTx/>
                        <a:buFontTx/>
                        <a:buNone/>
                        <a:defRPr/>
                      </a:pPr>
                      <a:r>
                        <a:rPr lang="en-US" altLang="zh-CN" dirty="0" smtClean="0">
                          <a:solidFill>
                            <a:schemeClr val="tx1"/>
                          </a:solidFill>
                          <a:latin typeface="Microsoft YaHei" charset="-122"/>
                          <a:ea typeface="Microsoft YaHei" charset="-122"/>
                          <a:cs typeface="Microsoft YaHei" charset="-122"/>
                        </a:rPr>
                        <a:t>430-750 THz</a:t>
                      </a:r>
                      <a:endParaRPr lang="zh-CN" altLang="en-US" dirty="0" smtClean="0">
                        <a:solidFill>
                          <a:schemeClr val="tx1"/>
                        </a:solidFill>
                        <a:latin typeface="Microsoft YaHei" charset="-122"/>
                        <a:ea typeface="Microsoft YaHei" charset="-122"/>
                        <a:cs typeface="Microsoft YaHei" charset="-122"/>
                      </a:endParaRPr>
                    </a:p>
                  </a:txBody>
                  <a:tcPr anchor="ctr"/>
                </a:tc>
                <a:tc>
                  <a:txBody>
                    <a:bodyPr/>
                    <a:lstStyle/>
                    <a:p>
                      <a:pPr algn="ctr">
                        <a:lnSpc>
                          <a:spcPct val="150000"/>
                        </a:lnSpc>
                      </a:pPr>
                      <a:r>
                        <a:rPr lang="zh-CN" altLang="en-US" dirty="0" smtClean="0">
                          <a:solidFill>
                            <a:schemeClr val="tx1"/>
                          </a:solidFill>
                          <a:latin typeface="Microsoft YaHei" charset="-122"/>
                          <a:ea typeface="Microsoft YaHei" charset="-122"/>
                          <a:cs typeface="Microsoft YaHei" charset="-122"/>
                        </a:rPr>
                        <a:t>可见光（</a:t>
                      </a:r>
                      <a:r>
                        <a:rPr lang="en-US" altLang="zh-CN" dirty="0" smtClean="0">
                          <a:solidFill>
                            <a:schemeClr val="tx1"/>
                          </a:solidFill>
                          <a:latin typeface="Microsoft YaHei" charset="-122"/>
                          <a:ea typeface="Microsoft YaHei" charset="-122"/>
                          <a:cs typeface="Microsoft YaHei" charset="-122"/>
                        </a:rPr>
                        <a:t>0.7-0.4</a:t>
                      </a:r>
                      <a:r>
                        <a:rPr lang="el-GR" altLang="zh-CN" dirty="0" smtClean="0">
                          <a:solidFill>
                            <a:schemeClr val="tx1"/>
                          </a:solidFill>
                          <a:latin typeface="Microsoft YaHei" charset="-122"/>
                          <a:ea typeface="Microsoft YaHei" charset="-122"/>
                          <a:cs typeface="Microsoft YaHei" charset="-122"/>
                        </a:rPr>
                        <a:t>μ</a:t>
                      </a:r>
                      <a:r>
                        <a:rPr lang="en-US" altLang="zh-CN" dirty="0" smtClean="0">
                          <a:solidFill>
                            <a:schemeClr val="tx1"/>
                          </a:solidFill>
                          <a:latin typeface="Microsoft YaHei" charset="-122"/>
                          <a:ea typeface="Microsoft YaHei" charset="-122"/>
                          <a:cs typeface="Microsoft YaHei" charset="-122"/>
                        </a:rPr>
                        <a:t>m</a:t>
                      </a:r>
                      <a:r>
                        <a:rPr lang="zh-CN" altLang="en-US" dirty="0" smtClean="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tc>
                <a:tc>
                  <a:txBody>
                    <a:bodyPr/>
                    <a:lstStyle/>
                    <a:p>
                      <a:pPr>
                        <a:lnSpc>
                          <a:spcPct val="150000"/>
                        </a:lnSpc>
                      </a:pPr>
                      <a:r>
                        <a:rPr lang="zh-CN" altLang="en-US" dirty="0" smtClean="0">
                          <a:solidFill>
                            <a:schemeClr val="tx1"/>
                          </a:solidFill>
                          <a:latin typeface="Microsoft YaHei" charset="-122"/>
                          <a:ea typeface="Microsoft YaHei" charset="-122"/>
                          <a:cs typeface="Microsoft YaHei" charset="-122"/>
                        </a:rPr>
                        <a:t>光通信系统</a:t>
                      </a:r>
                      <a:endParaRPr lang="zh-CN" altLang="en-US" dirty="0">
                        <a:solidFill>
                          <a:schemeClr val="tx1"/>
                        </a:solidFill>
                        <a:latin typeface="Microsoft YaHei" charset="-122"/>
                        <a:ea typeface="Microsoft YaHei" charset="-122"/>
                        <a:cs typeface="Microsoft YaHei" charset="-122"/>
                      </a:endParaRPr>
                    </a:p>
                  </a:txBody>
                  <a:tcPr anchor="ctr"/>
                </a:tc>
              </a:tr>
              <a:tr h="493594">
                <a:tc>
                  <a:txBody>
                    <a:bodyPr/>
                    <a:lstStyle/>
                    <a:p>
                      <a:pPr marL="0" marR="0" indent="0" algn="ctr" defTabSz="914400" rtl="0" eaLnBrk="1" fontAlgn="auto" latinLnBrk="0" hangingPunct="1">
                        <a:lnSpc>
                          <a:spcPct val="150000"/>
                        </a:lnSpc>
                        <a:spcBef>
                          <a:spcPts val="0"/>
                        </a:spcBef>
                        <a:spcAft>
                          <a:spcPts val="0"/>
                        </a:spcAft>
                        <a:buClrTx/>
                        <a:buSzTx/>
                        <a:buFontTx/>
                        <a:buNone/>
                        <a:defRPr/>
                      </a:pPr>
                      <a:r>
                        <a:rPr lang="en-US" altLang="zh-CN" dirty="0" smtClean="0">
                          <a:solidFill>
                            <a:schemeClr val="tx1"/>
                          </a:solidFill>
                          <a:latin typeface="Microsoft YaHei" charset="-122"/>
                          <a:ea typeface="Microsoft YaHei" charset="-122"/>
                          <a:cs typeface="Microsoft YaHei" charset="-122"/>
                        </a:rPr>
                        <a:t>750-3000 THz</a:t>
                      </a:r>
                      <a:endParaRPr lang="zh-CN" altLang="en-US" dirty="0" smtClean="0">
                        <a:solidFill>
                          <a:schemeClr val="tx1"/>
                        </a:solidFill>
                        <a:latin typeface="Microsoft YaHei" charset="-122"/>
                        <a:ea typeface="Microsoft YaHei" charset="-122"/>
                        <a:cs typeface="Microsoft YaHei" charset="-122"/>
                      </a:endParaRPr>
                    </a:p>
                  </a:txBody>
                  <a:tcPr anchor="ctr"/>
                </a:tc>
                <a:tc>
                  <a:txBody>
                    <a:bodyPr/>
                    <a:lstStyle/>
                    <a:p>
                      <a:pPr algn="ctr">
                        <a:lnSpc>
                          <a:spcPct val="150000"/>
                        </a:lnSpc>
                      </a:pPr>
                      <a:r>
                        <a:rPr lang="zh-CN" altLang="en-US" dirty="0" smtClean="0">
                          <a:solidFill>
                            <a:schemeClr val="tx1"/>
                          </a:solidFill>
                          <a:latin typeface="Microsoft YaHei" charset="-122"/>
                          <a:ea typeface="Microsoft YaHei" charset="-122"/>
                          <a:cs typeface="Microsoft YaHei" charset="-122"/>
                        </a:rPr>
                        <a:t>紫外线（</a:t>
                      </a:r>
                      <a:r>
                        <a:rPr lang="en-US" altLang="zh-CN" dirty="0" smtClean="0">
                          <a:solidFill>
                            <a:schemeClr val="tx1"/>
                          </a:solidFill>
                          <a:latin typeface="Microsoft YaHei" charset="-122"/>
                          <a:ea typeface="Microsoft YaHei" charset="-122"/>
                          <a:cs typeface="Microsoft YaHei" charset="-122"/>
                        </a:rPr>
                        <a:t>0.4-0.1</a:t>
                      </a:r>
                      <a:r>
                        <a:rPr lang="el-GR" altLang="zh-CN" dirty="0" smtClean="0">
                          <a:solidFill>
                            <a:schemeClr val="tx1"/>
                          </a:solidFill>
                          <a:latin typeface="Microsoft YaHei" charset="-122"/>
                          <a:ea typeface="Microsoft YaHei" charset="-122"/>
                          <a:cs typeface="Microsoft YaHei" charset="-122"/>
                        </a:rPr>
                        <a:t>μ</a:t>
                      </a:r>
                      <a:r>
                        <a:rPr lang="en-US" altLang="zh-CN" dirty="0" smtClean="0">
                          <a:solidFill>
                            <a:schemeClr val="tx1"/>
                          </a:solidFill>
                          <a:latin typeface="Microsoft YaHei" charset="-122"/>
                          <a:ea typeface="Microsoft YaHei" charset="-122"/>
                          <a:cs typeface="Microsoft YaHei" charset="-122"/>
                        </a:rPr>
                        <a:t>m</a:t>
                      </a:r>
                      <a:r>
                        <a:rPr lang="zh-CN" altLang="en-US" dirty="0" smtClean="0">
                          <a:solidFill>
                            <a:schemeClr val="tx1"/>
                          </a:solidFill>
                          <a:latin typeface="Microsoft YaHei" charset="-122"/>
                          <a:ea typeface="Microsoft YaHei" charset="-122"/>
                          <a:cs typeface="Microsoft YaHei" charset="-122"/>
                        </a:rPr>
                        <a:t>）</a:t>
                      </a:r>
                      <a:endParaRPr lang="zh-CN" altLang="en-US" dirty="0">
                        <a:solidFill>
                          <a:schemeClr val="tx1"/>
                        </a:solidFill>
                        <a:latin typeface="Microsoft YaHei" charset="-122"/>
                        <a:ea typeface="Microsoft YaHei" charset="-122"/>
                        <a:cs typeface="Microsoft YaHei" charset="-122"/>
                      </a:endParaRPr>
                    </a:p>
                  </a:txBody>
                  <a:tcPr anchor="ctr"/>
                </a:tc>
                <a:tc>
                  <a:txBody>
                    <a:bodyPr/>
                    <a:lstStyle/>
                    <a:p>
                      <a:pPr>
                        <a:lnSpc>
                          <a:spcPct val="150000"/>
                        </a:lnSpc>
                      </a:pPr>
                      <a:r>
                        <a:rPr lang="zh-CN" altLang="en-US" dirty="0" smtClean="0">
                          <a:solidFill>
                            <a:schemeClr val="tx1"/>
                          </a:solidFill>
                          <a:latin typeface="Microsoft YaHei" charset="-122"/>
                          <a:ea typeface="Microsoft YaHei" charset="-122"/>
                          <a:cs typeface="Microsoft YaHei" charset="-122"/>
                        </a:rPr>
                        <a:t>光通信系统</a:t>
                      </a:r>
                      <a:endParaRPr lang="zh-CN" altLang="en-US" dirty="0">
                        <a:solidFill>
                          <a:schemeClr val="tx1"/>
                        </a:solidFill>
                        <a:latin typeface="Microsoft YaHei" charset="-122"/>
                        <a:ea typeface="Microsoft YaHei" charset="-122"/>
                        <a:cs typeface="Microsoft YaHei" charset="-122"/>
                      </a:endParaRPr>
                    </a:p>
                  </a:txBody>
                  <a:tcPr anchor="ctr"/>
                </a:tc>
              </a:tr>
            </a:tbl>
          </a:graphicData>
        </a:graphic>
      </p:graphicFrame>
      <p:grpSp>
        <p:nvGrpSpPr>
          <p:cNvPr id="6" name="组合 5"/>
          <p:cNvGrpSpPr/>
          <p:nvPr/>
        </p:nvGrpSpPr>
        <p:grpSpPr>
          <a:xfrm>
            <a:off x="0" y="1247009"/>
            <a:ext cx="563526" cy="4363982"/>
            <a:chOff x="0" y="1356334"/>
            <a:chExt cx="563526" cy="4363982"/>
          </a:xfrm>
        </p:grpSpPr>
        <p:sp>
          <p:nvSpPr>
            <p:cNvPr id="7" name="矩形 6"/>
            <p:cNvSpPr/>
            <p:nvPr/>
          </p:nvSpPr>
          <p:spPr>
            <a:xfrm>
              <a:off x="0" y="1356334"/>
              <a:ext cx="563526" cy="205072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导引型传输介质</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0" y="3428318"/>
              <a:ext cx="563526" cy="229199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非导引型传输介质</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1</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在下列有线信道中</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在有线电视网络中应用很普遍</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smtClean="0">
                <a:solidFill>
                  <a:schemeClr val="tx1"/>
                </a:solidFill>
                <a:latin typeface="黑体" panose="02010609060101010101" pitchFamily="49" charset="-122"/>
                <a:ea typeface="黑体" panose="02010609060101010101" pitchFamily="49" charset="-122"/>
              </a:rPr>
              <a:t>架空明线</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smtClean="0">
                <a:solidFill>
                  <a:schemeClr val="tx1"/>
                </a:solidFill>
                <a:latin typeface="黑体" panose="02010609060101010101" pitchFamily="49" charset="-122"/>
                <a:ea typeface="黑体" panose="02010609060101010101" pitchFamily="49" charset="-122"/>
              </a:rPr>
              <a:t>双绞线</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smtClean="0">
                <a:solidFill>
                  <a:schemeClr val="tx1"/>
                </a:solidFill>
                <a:latin typeface="黑体" panose="02010609060101010101" pitchFamily="49" charset="-122"/>
                <a:ea typeface="黑体" panose="02010609060101010101" pitchFamily="49" charset="-122"/>
              </a:rPr>
              <a:t>同轴电缆</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光纤</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pic>
        <p:nvPicPr>
          <p:cNvPr id="5" name="图片 4"/>
          <p:cNvPicPr>
            <a:picLocks noChangeAspect="1"/>
          </p:cNvPicPr>
          <p:nvPr/>
        </p:nvPicPr>
        <p:blipFill>
          <a:blip r:embed="rId3"/>
          <a:stretch>
            <a:fillRect/>
          </a:stretch>
        </p:blipFill>
        <p:spPr>
          <a:xfrm>
            <a:off x="9928738" y="4777435"/>
            <a:ext cx="1603209" cy="1603209"/>
          </a:xfrm>
          <a:prstGeom prst="rect">
            <a:avLst/>
          </a:prstGeom>
        </p:spPr>
      </p:pic>
    </p:spTree>
    <p:extLst>
      <p:ext uri="{BB962C8B-B14F-4D97-AF65-F5344CB8AC3E}">
        <p14:creationId xmlns:p14="http://schemas.microsoft.com/office/powerpoint/2010/main" val="5683533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1</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在下列有线信道中</a:t>
            </a:r>
            <a:r>
              <a:rPr lang="zh-CN" altLang="en-US" sz="2400" b="0" dirty="0" smtClean="0">
                <a:solidFill>
                  <a:schemeClr val="tx1"/>
                </a:solidFill>
                <a:latin typeface="黑体" panose="02010609060101010101" pitchFamily="49" charset="-122"/>
                <a:ea typeface="黑体" panose="02010609060101010101" pitchFamily="49" charset="-122"/>
              </a:rPr>
              <a:t>，（  </a:t>
            </a:r>
            <a:r>
              <a:rPr lang="en-US" altLang="zh-CN" sz="2400" b="0" dirty="0" smtClean="0">
                <a:solidFill>
                  <a:srgbClr val="FF0000"/>
                </a:solidFill>
                <a:latin typeface="黑体" panose="02010609060101010101" pitchFamily="49" charset="-122"/>
                <a:ea typeface="黑体" panose="02010609060101010101" pitchFamily="49" charset="-122"/>
              </a:rPr>
              <a:t>C</a:t>
            </a:r>
            <a:r>
              <a:rPr lang="zh-CN" altLang="en-US" sz="2400" b="0" dirty="0" smtClean="0">
                <a:solidFill>
                  <a:srgbClr val="FF0000"/>
                </a:solidFill>
                <a:latin typeface="黑体" panose="02010609060101010101" pitchFamily="49" charset="-122"/>
                <a:ea typeface="黑体" panose="02010609060101010101" pitchFamily="49" charset="-122"/>
              </a:rPr>
              <a:t> </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在有线电视网络中应用很普遍</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smtClean="0">
                <a:solidFill>
                  <a:schemeClr val="tx1"/>
                </a:solidFill>
                <a:latin typeface="黑体" panose="02010609060101010101" pitchFamily="49" charset="-122"/>
                <a:ea typeface="黑体" panose="02010609060101010101" pitchFamily="49" charset="-122"/>
              </a:rPr>
              <a:t>架空明线</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smtClean="0">
                <a:solidFill>
                  <a:schemeClr val="tx1"/>
                </a:solidFill>
                <a:latin typeface="黑体" panose="02010609060101010101" pitchFamily="49" charset="-122"/>
                <a:ea typeface="黑体" panose="02010609060101010101" pitchFamily="49" charset="-122"/>
              </a:rPr>
              <a:t>双绞线</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C:</a:t>
            </a:r>
            <a:r>
              <a:rPr lang="zh-CN" altLang="en-US" sz="2400" b="0" dirty="0" smtClean="0">
                <a:solidFill>
                  <a:srgbClr val="FF0000"/>
                </a:solidFill>
                <a:latin typeface="黑体" panose="02010609060101010101" pitchFamily="49" charset="-122"/>
                <a:ea typeface="黑体" panose="02010609060101010101" pitchFamily="49" charset="-122"/>
              </a:rPr>
              <a:t>同轴电缆</a:t>
            </a:r>
            <a:endParaRPr lang="en-US" altLang="zh-CN" sz="2400" b="0" dirty="0" smtClean="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光纤</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pic>
        <p:nvPicPr>
          <p:cNvPr id="5" name="图片 4"/>
          <p:cNvPicPr>
            <a:picLocks noChangeAspect="1"/>
          </p:cNvPicPr>
          <p:nvPr/>
        </p:nvPicPr>
        <p:blipFill>
          <a:blip r:embed="rId3"/>
          <a:stretch>
            <a:fillRect/>
          </a:stretch>
        </p:blipFill>
        <p:spPr>
          <a:xfrm>
            <a:off x="9928738" y="4777435"/>
            <a:ext cx="1603209" cy="1603209"/>
          </a:xfrm>
          <a:prstGeom prst="rect">
            <a:avLst/>
          </a:prstGeom>
        </p:spPr>
      </p:pic>
    </p:spTree>
    <p:extLst>
      <p:ext uri="{BB962C8B-B14F-4D97-AF65-F5344CB8AC3E}">
        <p14:creationId xmlns:p14="http://schemas.microsoft.com/office/powerpoint/2010/main" val="1768498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2</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在下列有线信道中，将两根相互绝缘的铜线并排绞合在一起可以减少对相邻导线的电磁干扰的线称为（       ）</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smtClean="0">
                <a:solidFill>
                  <a:schemeClr val="tx1"/>
                </a:solidFill>
                <a:latin typeface="黑体" panose="02010609060101010101" pitchFamily="49" charset="-122"/>
                <a:ea typeface="黑体" panose="02010609060101010101" pitchFamily="49" charset="-122"/>
              </a:rPr>
              <a:t>架空明线</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smtClean="0">
                <a:solidFill>
                  <a:schemeClr val="tx1"/>
                </a:solidFill>
                <a:latin typeface="黑体" panose="02010609060101010101" pitchFamily="49" charset="-122"/>
                <a:ea typeface="黑体" panose="02010609060101010101" pitchFamily="49" charset="-122"/>
              </a:rPr>
              <a:t>双绞线</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smtClean="0">
                <a:solidFill>
                  <a:schemeClr val="tx1"/>
                </a:solidFill>
                <a:latin typeface="黑体" panose="02010609060101010101" pitchFamily="49" charset="-122"/>
                <a:ea typeface="黑体" panose="02010609060101010101" pitchFamily="49" charset="-122"/>
              </a:rPr>
              <a:t>同轴电缆</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光纤</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pic>
        <p:nvPicPr>
          <p:cNvPr id="5" name="图片 4"/>
          <p:cNvPicPr>
            <a:picLocks noChangeAspect="1"/>
          </p:cNvPicPr>
          <p:nvPr/>
        </p:nvPicPr>
        <p:blipFill>
          <a:blip r:embed="rId3"/>
          <a:stretch>
            <a:fillRect/>
          </a:stretch>
        </p:blipFill>
        <p:spPr>
          <a:xfrm>
            <a:off x="9928738" y="4777435"/>
            <a:ext cx="1603209" cy="1603209"/>
          </a:xfrm>
          <a:prstGeom prst="rect">
            <a:avLst/>
          </a:prstGeom>
        </p:spPr>
      </p:pic>
    </p:spTree>
    <p:extLst>
      <p:ext uri="{BB962C8B-B14F-4D97-AF65-F5344CB8AC3E}">
        <p14:creationId xmlns:p14="http://schemas.microsoft.com/office/powerpoint/2010/main" val="1977589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2</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在下列有线信道中，将两根相互绝缘的铜线并排绞合在一起可以减少对相邻导线的电磁干扰的线称为（    </a:t>
            </a:r>
            <a:r>
              <a:rPr lang="en-US" altLang="zh-CN" sz="2400" b="0" dirty="0" smtClean="0">
                <a:solidFill>
                  <a:srgbClr val="FF0000"/>
                </a:solidFill>
                <a:latin typeface="黑体" panose="02010609060101010101" pitchFamily="49" charset="-122"/>
                <a:ea typeface="黑体" panose="02010609060101010101" pitchFamily="49" charset="-122"/>
              </a:rPr>
              <a:t>B</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smtClean="0">
                <a:solidFill>
                  <a:schemeClr val="tx1"/>
                </a:solidFill>
                <a:latin typeface="黑体" panose="02010609060101010101" pitchFamily="49" charset="-122"/>
                <a:ea typeface="黑体" panose="02010609060101010101" pitchFamily="49" charset="-122"/>
              </a:rPr>
              <a:t>架空明线</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B:</a:t>
            </a:r>
            <a:r>
              <a:rPr lang="zh-CN" altLang="en-US" sz="2400" b="0" dirty="0" smtClean="0">
                <a:solidFill>
                  <a:srgbClr val="FF0000"/>
                </a:solidFill>
                <a:latin typeface="黑体" panose="02010609060101010101" pitchFamily="49" charset="-122"/>
                <a:ea typeface="黑体" panose="02010609060101010101" pitchFamily="49" charset="-122"/>
              </a:rPr>
              <a:t>双绞线</a:t>
            </a:r>
            <a:endParaRPr lang="en-US" altLang="zh-CN" sz="2400" b="0" dirty="0" smtClean="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smtClean="0">
                <a:solidFill>
                  <a:schemeClr val="tx1"/>
                </a:solidFill>
                <a:latin typeface="黑体" panose="02010609060101010101" pitchFamily="49" charset="-122"/>
                <a:ea typeface="黑体" panose="02010609060101010101" pitchFamily="49" charset="-122"/>
              </a:rPr>
              <a:t>同轴电缆</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光纤</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pic>
        <p:nvPicPr>
          <p:cNvPr id="5" name="图片 4"/>
          <p:cNvPicPr>
            <a:picLocks noChangeAspect="1"/>
          </p:cNvPicPr>
          <p:nvPr/>
        </p:nvPicPr>
        <p:blipFill>
          <a:blip r:embed="rId3"/>
          <a:stretch>
            <a:fillRect/>
          </a:stretch>
        </p:blipFill>
        <p:spPr>
          <a:xfrm>
            <a:off x="9928738" y="4777435"/>
            <a:ext cx="1603209" cy="1603209"/>
          </a:xfrm>
          <a:prstGeom prst="rect">
            <a:avLst/>
          </a:prstGeom>
        </p:spPr>
      </p:pic>
    </p:spTree>
    <p:extLst>
      <p:ext uri="{BB962C8B-B14F-4D97-AF65-F5344CB8AC3E}">
        <p14:creationId xmlns:p14="http://schemas.microsoft.com/office/powerpoint/2010/main" val="15779077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3</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根据电磁波频率、通信距离与位置的不同，电磁波的传播分类不包括</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地</a:t>
            </a:r>
            <a:r>
              <a:rPr lang="zh-CN" altLang="en-US" sz="2400" b="0" dirty="0" smtClean="0">
                <a:solidFill>
                  <a:schemeClr val="tx1"/>
                </a:solidFill>
                <a:latin typeface="黑体" panose="02010609060101010101" pitchFamily="49" charset="-122"/>
                <a:ea typeface="黑体" panose="02010609060101010101" pitchFamily="49" charset="-122"/>
              </a:rPr>
              <a:t>波传播</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天波</a:t>
            </a:r>
            <a:r>
              <a:rPr lang="zh-CN" altLang="en-US" sz="2400" b="0" dirty="0" smtClean="0">
                <a:solidFill>
                  <a:schemeClr val="tx1"/>
                </a:solidFill>
                <a:latin typeface="黑体" panose="02010609060101010101" pitchFamily="49" charset="-122"/>
                <a:ea typeface="黑体" panose="02010609060101010101" pitchFamily="49" charset="-122"/>
              </a:rPr>
              <a:t>传播</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视线</a:t>
            </a:r>
            <a:r>
              <a:rPr lang="zh-CN" altLang="en-US" sz="2400" b="0" dirty="0" smtClean="0">
                <a:solidFill>
                  <a:schemeClr val="tx1"/>
                </a:solidFill>
                <a:latin typeface="黑体" panose="02010609060101010101" pitchFamily="49" charset="-122"/>
                <a:ea typeface="黑体" panose="02010609060101010101" pitchFamily="49" charset="-122"/>
              </a:rPr>
              <a:t>传播</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空间传输</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pic>
        <p:nvPicPr>
          <p:cNvPr id="5" name="图片 4"/>
          <p:cNvPicPr>
            <a:picLocks noChangeAspect="1"/>
          </p:cNvPicPr>
          <p:nvPr/>
        </p:nvPicPr>
        <p:blipFill>
          <a:blip r:embed="rId3"/>
          <a:stretch>
            <a:fillRect/>
          </a:stretch>
        </p:blipFill>
        <p:spPr>
          <a:xfrm>
            <a:off x="9928738" y="4777435"/>
            <a:ext cx="1603209" cy="1603209"/>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3</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根据电磁波频率、通信距离与位置的不同，电磁波的传播分类不包括</a:t>
            </a:r>
            <a:r>
              <a:rPr lang="zh-CN" altLang="en-US" sz="2400" b="0" dirty="0" smtClean="0">
                <a:solidFill>
                  <a:schemeClr val="tx1"/>
                </a:solidFill>
                <a:latin typeface="黑体" panose="02010609060101010101" pitchFamily="49" charset="-122"/>
                <a:ea typeface="黑体" panose="02010609060101010101" pitchFamily="49" charset="-122"/>
              </a:rPr>
              <a:t>（ </a:t>
            </a:r>
            <a:r>
              <a:rPr lang="en-US" altLang="zh-CN" sz="2400" b="0" dirty="0" smtClean="0">
                <a:solidFill>
                  <a:srgbClr val="FF0000"/>
                </a:solidFill>
                <a:latin typeface="黑体" panose="02010609060101010101" pitchFamily="49" charset="-122"/>
                <a:ea typeface="黑体" panose="02010609060101010101" pitchFamily="49" charset="-122"/>
              </a:rPr>
              <a:t>D</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地</a:t>
            </a:r>
            <a:r>
              <a:rPr lang="zh-CN" altLang="en-US" sz="2400" b="0" dirty="0" smtClean="0">
                <a:solidFill>
                  <a:schemeClr val="tx1"/>
                </a:solidFill>
                <a:latin typeface="黑体" panose="02010609060101010101" pitchFamily="49" charset="-122"/>
                <a:ea typeface="黑体" panose="02010609060101010101" pitchFamily="49" charset="-122"/>
              </a:rPr>
              <a:t>波传播</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天波</a:t>
            </a:r>
            <a:r>
              <a:rPr lang="zh-CN" altLang="en-US" sz="2400" b="0" dirty="0" smtClean="0">
                <a:solidFill>
                  <a:schemeClr val="tx1"/>
                </a:solidFill>
                <a:latin typeface="黑体" panose="02010609060101010101" pitchFamily="49" charset="-122"/>
                <a:ea typeface="黑体" panose="02010609060101010101" pitchFamily="49" charset="-122"/>
              </a:rPr>
              <a:t>传播</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视线</a:t>
            </a:r>
            <a:r>
              <a:rPr lang="zh-CN" altLang="en-US" sz="2400" b="0" dirty="0" smtClean="0">
                <a:solidFill>
                  <a:schemeClr val="tx1"/>
                </a:solidFill>
                <a:latin typeface="黑体" panose="02010609060101010101" pitchFamily="49" charset="-122"/>
                <a:ea typeface="黑体" panose="02010609060101010101" pitchFamily="49" charset="-122"/>
              </a:rPr>
              <a:t>传播</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D:</a:t>
            </a:r>
            <a:r>
              <a:rPr lang="zh-CN" altLang="en-US" sz="2400" b="0" dirty="0">
                <a:solidFill>
                  <a:srgbClr val="FF0000"/>
                </a:solidFill>
                <a:latin typeface="黑体" panose="02010609060101010101" pitchFamily="49" charset="-122"/>
                <a:ea typeface="黑体" panose="02010609060101010101" pitchFamily="49" charset="-122"/>
              </a:rPr>
              <a:t>空间传输</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pic>
        <p:nvPicPr>
          <p:cNvPr id="5" name="图片 4"/>
          <p:cNvPicPr>
            <a:picLocks noChangeAspect="1"/>
          </p:cNvPicPr>
          <p:nvPr/>
        </p:nvPicPr>
        <p:blipFill>
          <a:blip r:embed="rId3"/>
          <a:stretch>
            <a:fillRect/>
          </a:stretch>
        </p:blipFill>
        <p:spPr>
          <a:xfrm>
            <a:off x="9928738" y="4777435"/>
            <a:ext cx="1603209" cy="160320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6.1 </a:t>
            </a:r>
            <a:r>
              <a:rPr lang="zh-CN" altLang="en-US" sz="2800" b="1" dirty="0">
                <a:latin typeface="黑体" panose="02010609060101010101" pitchFamily="49" charset="-122"/>
                <a:ea typeface="黑体" panose="02010609060101010101" pitchFamily="49" charset="-122"/>
                <a:sym typeface="+mn-ea"/>
              </a:rPr>
              <a:t>数据通信基础</a:t>
            </a:r>
          </a:p>
        </p:txBody>
      </p:sp>
      <p:sp>
        <p:nvSpPr>
          <p:cNvPr id="11"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：数据通信基本概念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12" name="TextBox 11"/>
          <p:cNvSpPr txBox="1"/>
          <p:nvPr/>
        </p:nvSpPr>
        <p:spPr>
          <a:xfrm>
            <a:off x="840105" y="2138045"/>
            <a:ext cx="10487660" cy="1200329"/>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二、通信（了解）</a:t>
            </a:r>
          </a:p>
          <a:p>
            <a:pPr>
              <a:lnSpc>
                <a:spcPct val="150000"/>
              </a:lnSpc>
            </a:pPr>
            <a:r>
              <a:rPr lang="zh-CN" altLang="en-US" sz="2400" dirty="0" smtClean="0">
                <a:latin typeface="Microsoft YaHei" charset="-122"/>
                <a:ea typeface="Microsoft YaHei" charset="-122"/>
                <a:cs typeface="Microsoft YaHei" charset="-122"/>
              </a:rPr>
              <a:t>通信：在一点精确或近似地再生另一点的信息。</a:t>
            </a:r>
            <a:endParaRPr lang="en-US" altLang="zh-CN" sz="2400" dirty="0" smtClean="0">
              <a:latin typeface="Microsoft YaHei" charset="-122"/>
              <a:ea typeface="Microsoft YaHei" charset="-122"/>
              <a:cs typeface="Microsoft YaHei" charset="-122"/>
            </a:endParaRPr>
          </a:p>
        </p:txBody>
      </p:sp>
      <p:grpSp>
        <p:nvGrpSpPr>
          <p:cNvPr id="6" name="组合 5"/>
          <p:cNvGrpSpPr/>
          <p:nvPr/>
        </p:nvGrpSpPr>
        <p:grpSpPr>
          <a:xfrm>
            <a:off x="0" y="1356334"/>
            <a:ext cx="563526" cy="4145333"/>
            <a:chOff x="0" y="267176"/>
            <a:chExt cx="563526" cy="4145333"/>
          </a:xfrm>
        </p:grpSpPr>
        <p:sp>
          <p:nvSpPr>
            <p:cNvPr id="7" name="矩形 6"/>
            <p:cNvSpPr/>
            <p:nvPr/>
          </p:nvSpPr>
          <p:spPr>
            <a:xfrm>
              <a:off x="0" y="267176"/>
              <a:ext cx="563526" cy="205072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数据通信基本概念</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8" name="矩形 7"/>
            <p:cNvSpPr/>
            <p:nvPr/>
          </p:nvSpPr>
          <p:spPr>
            <a:xfrm>
              <a:off x="0" y="2339160"/>
              <a:ext cx="563526" cy="207334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数据通信系统模型</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6964" y="3817803"/>
            <a:ext cx="2538943" cy="2538943"/>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4672" y="2617474"/>
            <a:ext cx="4697725" cy="4697725"/>
          </a:xfrm>
          <a:prstGeom prst="rect">
            <a:avLst/>
          </a:prstGeom>
        </p:spPr>
      </p:pic>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3561" y="3817803"/>
            <a:ext cx="2538943" cy="2538943"/>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4</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在电磁波的传输中，频率高于</a:t>
            </a:r>
            <a:r>
              <a:rPr lang="en-US" altLang="zh-CN" sz="2400" b="0" dirty="0">
                <a:solidFill>
                  <a:schemeClr val="tx1"/>
                </a:solidFill>
                <a:latin typeface="黑体" panose="02010609060101010101" pitchFamily="49" charset="-122"/>
                <a:ea typeface="黑体" panose="02010609060101010101" pitchFamily="49" charset="-122"/>
              </a:rPr>
              <a:t>30MHz</a:t>
            </a:r>
            <a:r>
              <a:rPr lang="zh-CN" altLang="en-US" sz="2400" b="0" dirty="0">
                <a:solidFill>
                  <a:schemeClr val="tx1"/>
                </a:solidFill>
                <a:latin typeface="黑体" panose="02010609060101010101" pitchFamily="49" charset="-122"/>
                <a:ea typeface="黑体" panose="02010609060101010101" pitchFamily="49" charset="-122"/>
              </a:rPr>
              <a:t>的电磁波通常采用视线无障碍的点对点直线传播，称为</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地</a:t>
            </a:r>
            <a:r>
              <a:rPr lang="zh-CN" altLang="en-US" sz="2400" b="0" dirty="0" smtClean="0">
                <a:solidFill>
                  <a:schemeClr val="tx1"/>
                </a:solidFill>
                <a:latin typeface="黑体" panose="02010609060101010101" pitchFamily="49" charset="-122"/>
                <a:ea typeface="黑体" panose="02010609060101010101" pitchFamily="49" charset="-122"/>
              </a:rPr>
              <a:t>波传播</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天波</a:t>
            </a:r>
            <a:r>
              <a:rPr lang="zh-CN" altLang="en-US" sz="2400" b="0" dirty="0" smtClean="0">
                <a:solidFill>
                  <a:schemeClr val="tx1"/>
                </a:solidFill>
                <a:latin typeface="黑体" panose="02010609060101010101" pitchFamily="49" charset="-122"/>
                <a:ea typeface="黑体" panose="02010609060101010101" pitchFamily="49" charset="-122"/>
              </a:rPr>
              <a:t>传播</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视线</a:t>
            </a:r>
            <a:r>
              <a:rPr lang="zh-CN" altLang="en-US" sz="2400" b="0" dirty="0" smtClean="0">
                <a:solidFill>
                  <a:schemeClr val="tx1"/>
                </a:solidFill>
                <a:latin typeface="黑体" panose="02010609060101010101" pitchFamily="49" charset="-122"/>
                <a:ea typeface="黑体" panose="02010609060101010101" pitchFamily="49" charset="-122"/>
              </a:rPr>
              <a:t>传播</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电离层反射波</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pic>
        <p:nvPicPr>
          <p:cNvPr id="5" name="图片 4"/>
          <p:cNvPicPr>
            <a:picLocks noChangeAspect="1"/>
          </p:cNvPicPr>
          <p:nvPr/>
        </p:nvPicPr>
        <p:blipFill>
          <a:blip r:embed="rId3"/>
          <a:stretch>
            <a:fillRect/>
          </a:stretch>
        </p:blipFill>
        <p:spPr>
          <a:xfrm>
            <a:off x="9928738" y="4777435"/>
            <a:ext cx="1603209" cy="1603209"/>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4</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在电磁波的传输中，频率高于</a:t>
            </a:r>
            <a:r>
              <a:rPr lang="en-US" altLang="zh-CN" sz="2400" b="0" dirty="0">
                <a:solidFill>
                  <a:schemeClr val="tx1"/>
                </a:solidFill>
                <a:latin typeface="黑体" panose="02010609060101010101" pitchFamily="49" charset="-122"/>
                <a:ea typeface="黑体" panose="02010609060101010101" pitchFamily="49" charset="-122"/>
              </a:rPr>
              <a:t>30MHz</a:t>
            </a:r>
            <a:r>
              <a:rPr lang="zh-CN" altLang="en-US" sz="2400" b="0" dirty="0">
                <a:solidFill>
                  <a:schemeClr val="tx1"/>
                </a:solidFill>
                <a:latin typeface="黑体" panose="02010609060101010101" pitchFamily="49" charset="-122"/>
                <a:ea typeface="黑体" panose="02010609060101010101" pitchFamily="49" charset="-122"/>
              </a:rPr>
              <a:t>的电磁波通常采用视线无障碍的点对点直线传播，称为</a:t>
            </a:r>
            <a:r>
              <a:rPr lang="zh-CN" altLang="en-US" sz="2400" b="0" dirty="0" smtClean="0">
                <a:solidFill>
                  <a:schemeClr val="tx1"/>
                </a:solidFill>
                <a:latin typeface="黑体" panose="02010609060101010101" pitchFamily="49" charset="-122"/>
                <a:ea typeface="黑体" panose="02010609060101010101" pitchFamily="49" charset="-122"/>
              </a:rPr>
              <a:t>（  </a:t>
            </a:r>
            <a:r>
              <a:rPr lang="en-US" altLang="zh-CN" sz="2400" b="0" dirty="0" smtClean="0">
                <a:solidFill>
                  <a:srgbClr val="FF0000"/>
                </a:solidFill>
                <a:latin typeface="黑体" panose="02010609060101010101" pitchFamily="49" charset="-122"/>
                <a:ea typeface="黑体" panose="02010609060101010101" pitchFamily="49" charset="-122"/>
              </a:rPr>
              <a:t>C</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地</a:t>
            </a:r>
            <a:r>
              <a:rPr lang="zh-CN" altLang="en-US" sz="2400" b="0" dirty="0" smtClean="0">
                <a:solidFill>
                  <a:schemeClr val="tx1"/>
                </a:solidFill>
                <a:latin typeface="黑体" panose="02010609060101010101" pitchFamily="49" charset="-122"/>
                <a:ea typeface="黑体" panose="02010609060101010101" pitchFamily="49" charset="-122"/>
              </a:rPr>
              <a:t>波传播</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天波</a:t>
            </a:r>
            <a:r>
              <a:rPr lang="zh-CN" altLang="en-US" sz="2400" b="0" dirty="0" smtClean="0">
                <a:solidFill>
                  <a:schemeClr val="tx1"/>
                </a:solidFill>
                <a:latin typeface="黑体" panose="02010609060101010101" pitchFamily="49" charset="-122"/>
                <a:ea typeface="黑体" panose="02010609060101010101" pitchFamily="49" charset="-122"/>
              </a:rPr>
              <a:t>传播</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C:</a:t>
            </a:r>
            <a:r>
              <a:rPr lang="zh-CN" altLang="en-US" sz="2400" b="0" dirty="0">
                <a:solidFill>
                  <a:srgbClr val="FF0000"/>
                </a:solidFill>
                <a:latin typeface="黑体" panose="02010609060101010101" pitchFamily="49" charset="-122"/>
                <a:ea typeface="黑体" panose="02010609060101010101" pitchFamily="49" charset="-122"/>
              </a:rPr>
              <a:t>视线</a:t>
            </a:r>
            <a:r>
              <a:rPr lang="zh-CN" altLang="en-US" sz="2400" b="0" dirty="0" smtClean="0">
                <a:solidFill>
                  <a:srgbClr val="FF0000"/>
                </a:solidFill>
                <a:latin typeface="黑体" panose="02010609060101010101" pitchFamily="49" charset="-122"/>
                <a:ea typeface="黑体" panose="02010609060101010101" pitchFamily="49" charset="-122"/>
              </a:rPr>
              <a:t>传播</a:t>
            </a:r>
            <a:endParaRPr lang="en-US" altLang="zh-CN" sz="2400" b="0" dirty="0" smtClean="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电离层反射波</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pic>
        <p:nvPicPr>
          <p:cNvPr id="5" name="图片 4"/>
          <p:cNvPicPr>
            <a:picLocks noChangeAspect="1"/>
          </p:cNvPicPr>
          <p:nvPr/>
        </p:nvPicPr>
        <p:blipFill>
          <a:blip r:embed="rId3"/>
          <a:stretch>
            <a:fillRect/>
          </a:stretch>
        </p:blipFill>
        <p:spPr>
          <a:xfrm>
            <a:off x="9928738" y="4777435"/>
            <a:ext cx="1603209" cy="1603209"/>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5</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下列不属于导引型传输介质的是</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smtClean="0">
                <a:solidFill>
                  <a:schemeClr val="tx1"/>
                </a:solidFill>
                <a:latin typeface="黑体" panose="02010609060101010101" pitchFamily="49" charset="-122"/>
                <a:ea typeface="黑体" panose="02010609060101010101" pitchFamily="49" charset="-122"/>
              </a:rPr>
              <a:t>架空明线</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双绞线</a:t>
            </a:r>
            <a:r>
              <a:rPr lang="zh-CN" altLang="en-US" sz="2400" b="0" dirty="0" smtClean="0">
                <a:solidFill>
                  <a:schemeClr val="tx1"/>
                </a:solidFill>
                <a:latin typeface="黑体" panose="02010609060101010101" pitchFamily="49" charset="-122"/>
                <a:ea typeface="黑体" panose="02010609060101010101" pitchFamily="49" charset="-122"/>
              </a:rPr>
              <a:t>电缆</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smtClean="0">
                <a:solidFill>
                  <a:schemeClr val="tx1"/>
                </a:solidFill>
                <a:latin typeface="黑体" panose="02010609060101010101" pitchFamily="49" charset="-122"/>
                <a:ea typeface="黑体" panose="02010609060101010101" pitchFamily="49" charset="-122"/>
              </a:rPr>
              <a:t>电磁波</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光纤</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pic>
        <p:nvPicPr>
          <p:cNvPr id="5" name="图片 4"/>
          <p:cNvPicPr>
            <a:picLocks noChangeAspect="1"/>
          </p:cNvPicPr>
          <p:nvPr/>
        </p:nvPicPr>
        <p:blipFill>
          <a:blip r:embed="rId3"/>
          <a:stretch>
            <a:fillRect/>
          </a:stretch>
        </p:blipFill>
        <p:spPr>
          <a:xfrm>
            <a:off x="9928738" y="4777435"/>
            <a:ext cx="1603209" cy="1603209"/>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5</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下列不属于导引型传输介质的是</a:t>
            </a:r>
            <a:r>
              <a:rPr lang="zh-CN" altLang="en-US" sz="2400" b="0" dirty="0" smtClean="0">
                <a:solidFill>
                  <a:schemeClr val="tx1"/>
                </a:solidFill>
                <a:latin typeface="黑体" panose="02010609060101010101" pitchFamily="49" charset="-122"/>
                <a:ea typeface="黑体" panose="02010609060101010101" pitchFamily="49" charset="-122"/>
              </a:rPr>
              <a:t>（    </a:t>
            </a:r>
            <a:r>
              <a:rPr lang="en-US" altLang="zh-CN" sz="2400" b="0" dirty="0" smtClean="0">
                <a:solidFill>
                  <a:srgbClr val="FF0000"/>
                </a:solidFill>
                <a:latin typeface="黑体" panose="02010609060101010101" pitchFamily="49" charset="-122"/>
                <a:ea typeface="黑体" panose="02010609060101010101" pitchFamily="49" charset="-122"/>
              </a:rPr>
              <a:t>C</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smtClean="0">
                <a:solidFill>
                  <a:schemeClr val="tx1"/>
                </a:solidFill>
                <a:latin typeface="黑体" panose="02010609060101010101" pitchFamily="49" charset="-122"/>
                <a:ea typeface="黑体" panose="02010609060101010101" pitchFamily="49" charset="-122"/>
              </a:rPr>
              <a:t>架空明线</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双绞线</a:t>
            </a:r>
            <a:r>
              <a:rPr lang="zh-CN" altLang="en-US" sz="2400" b="0" dirty="0" smtClean="0">
                <a:solidFill>
                  <a:schemeClr val="tx1"/>
                </a:solidFill>
                <a:latin typeface="黑体" panose="02010609060101010101" pitchFamily="49" charset="-122"/>
                <a:ea typeface="黑体" panose="02010609060101010101" pitchFamily="49" charset="-122"/>
              </a:rPr>
              <a:t>电缆</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C:</a:t>
            </a:r>
            <a:r>
              <a:rPr lang="zh-CN" altLang="en-US" sz="2400" b="0" dirty="0" smtClean="0">
                <a:solidFill>
                  <a:srgbClr val="FF0000"/>
                </a:solidFill>
                <a:latin typeface="黑体" panose="02010609060101010101" pitchFamily="49" charset="-122"/>
                <a:ea typeface="黑体" panose="02010609060101010101" pitchFamily="49" charset="-122"/>
              </a:rPr>
              <a:t>电磁波</a:t>
            </a:r>
            <a:endParaRPr lang="en-US" altLang="zh-CN" sz="2400" b="0" dirty="0" smtClean="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光纤</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pic>
        <p:nvPicPr>
          <p:cNvPr id="5" name="图片 4"/>
          <p:cNvPicPr>
            <a:picLocks noChangeAspect="1"/>
          </p:cNvPicPr>
          <p:nvPr/>
        </p:nvPicPr>
        <p:blipFill>
          <a:blip r:embed="rId3"/>
          <a:stretch>
            <a:fillRect/>
          </a:stretch>
        </p:blipFill>
        <p:spPr>
          <a:xfrm>
            <a:off x="9928738" y="4777435"/>
            <a:ext cx="1603209" cy="1603209"/>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en-US" altLang="zh-CN" sz="2800" b="1" dirty="0" smtClean="0">
                <a:latin typeface="黑体" panose="02010609060101010101" pitchFamily="49" charset="-122"/>
                <a:ea typeface="黑体" panose="02010609060101010101" pitchFamily="49" charset="-122"/>
                <a:sym typeface="+mn-ea"/>
              </a:rPr>
              <a:t>6.3 </a:t>
            </a:r>
            <a:r>
              <a:rPr lang="zh-CN" altLang="en-US" sz="2800" b="1" dirty="0" smtClean="0">
                <a:latin typeface="黑体" panose="02010609060101010101" pitchFamily="49" charset="-122"/>
                <a:ea typeface="黑体" panose="02010609060101010101" pitchFamily="49" charset="-122"/>
                <a:sym typeface="+mn-ea"/>
              </a:rPr>
              <a:t>信道与信道容量</a:t>
            </a:r>
            <a:endParaRPr lang="zh-CN" altLang="en-US" sz="2800" b="1" dirty="0">
              <a:latin typeface="黑体" panose="02010609060101010101" pitchFamily="49" charset="-122"/>
              <a:ea typeface="黑体" panose="02010609060101010101" pitchFamily="49" charset="-122"/>
              <a:sym typeface="+mn-ea"/>
            </a:endParaRPr>
          </a:p>
        </p:txBody>
      </p:sp>
      <p:sp>
        <p:nvSpPr>
          <p:cNvPr id="7" name="文本框 6"/>
          <p:cNvSpPr txBox="1"/>
          <p:nvPr/>
        </p:nvSpPr>
        <p:spPr>
          <a:xfrm>
            <a:off x="1205387" y="1340458"/>
            <a:ext cx="9249256" cy="559769"/>
          </a:xfrm>
          <a:prstGeom prst="rect">
            <a:avLst/>
          </a:prstGeom>
          <a:noFill/>
        </p:spPr>
        <p:txBody>
          <a:bodyPr wrap="square" rtlCol="0">
            <a:spAutoFit/>
          </a:bodyPr>
          <a:lstStyle/>
          <a:p>
            <a:pPr>
              <a:lnSpc>
                <a:spcPct val="150000"/>
              </a:lnSpc>
            </a:pPr>
            <a:r>
              <a:rPr lang="zh-CN" altLang="en-US" sz="2400" b="1" dirty="0" smtClean="0">
                <a:latin typeface="黑体" panose="02010609060101010101" pitchFamily="49" charset="-122"/>
                <a:ea typeface="黑体" panose="02010609060101010101" pitchFamily="49" charset="-122"/>
                <a:sym typeface="+mn-ea"/>
              </a:rPr>
              <a:t>本节知识点：</a:t>
            </a:r>
            <a:endParaRPr lang="en-US" altLang="zh-CN" sz="2400" b="1" dirty="0" smtClean="0">
              <a:latin typeface="黑体" panose="02010609060101010101" pitchFamily="49" charset="-122"/>
              <a:ea typeface="黑体" panose="02010609060101010101" pitchFamily="49" charset="-122"/>
              <a:sym typeface="+mn-ea"/>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0330" y="2400189"/>
            <a:ext cx="6724650" cy="2695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35025" y="2138093"/>
            <a:ext cx="10286954" cy="2862322"/>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一、信道：通信系统中</a:t>
            </a:r>
            <a:r>
              <a:rPr lang="zh-CN" altLang="en-US" sz="2400" dirty="0" smtClean="0">
                <a:solidFill>
                  <a:srgbClr val="FF0000"/>
                </a:solidFill>
                <a:latin typeface="Microsoft YaHei" charset="-122"/>
                <a:ea typeface="Microsoft YaHei" charset="-122"/>
                <a:cs typeface="Microsoft YaHei" charset="-122"/>
              </a:rPr>
              <a:t>连接</a:t>
            </a:r>
            <a:r>
              <a:rPr lang="zh-CN" altLang="en-US" sz="2400" dirty="0" smtClean="0">
                <a:latin typeface="Microsoft YaHei" charset="-122"/>
                <a:ea typeface="Microsoft YaHei" charset="-122"/>
                <a:cs typeface="Microsoft YaHei" charset="-122"/>
              </a:rPr>
              <a:t>发送端与接收端的通信设备，实现从发送端到接收端的信号传送。</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分为广义信道和狭义信道。</a:t>
            </a:r>
          </a:p>
          <a:p>
            <a:pPr>
              <a:lnSpc>
                <a:spcPct val="150000"/>
              </a:lnSpc>
            </a:pPr>
            <a:r>
              <a:rPr lang="zh-CN" altLang="en-US" sz="2400" dirty="0" smtClean="0">
                <a:latin typeface="Microsoft YaHei" charset="-122"/>
                <a:ea typeface="Microsoft YaHei" charset="-122"/>
                <a:cs typeface="Microsoft YaHei" charset="-122"/>
              </a:rPr>
              <a:t>狭义信道：信号传输介质。</a:t>
            </a:r>
          </a:p>
          <a:p>
            <a:pPr>
              <a:lnSpc>
                <a:spcPct val="150000"/>
              </a:lnSpc>
            </a:pPr>
            <a:r>
              <a:rPr lang="zh-CN" altLang="en-US" sz="2400" dirty="0" smtClean="0">
                <a:latin typeface="Microsoft YaHei" charset="-122"/>
                <a:ea typeface="Microsoft YaHei" charset="-122"/>
                <a:cs typeface="Microsoft YaHei" charset="-122"/>
              </a:rPr>
              <a:t>广义信道：包括信号传输介质和通信系统的一些变换装置。</a:t>
            </a:r>
          </a:p>
        </p:txBody>
      </p:sp>
      <p:sp>
        <p:nvSpPr>
          <p:cNvPr id="4"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6.3 </a:t>
            </a:r>
            <a:r>
              <a:rPr lang="zh-CN" altLang="en-US" sz="2800" b="1" dirty="0">
                <a:latin typeface="黑体" panose="02010609060101010101" pitchFamily="49" charset="-122"/>
                <a:ea typeface="黑体" panose="02010609060101010101" pitchFamily="49" charset="-122"/>
                <a:sym typeface="+mn-ea"/>
              </a:rPr>
              <a:t>信道与信道容量</a:t>
            </a:r>
          </a:p>
        </p:txBody>
      </p:sp>
      <p:sp>
        <p:nvSpPr>
          <p:cNvPr id="5"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：信道分类与模型</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pSp>
        <p:nvGrpSpPr>
          <p:cNvPr id="6" name="组合 5"/>
          <p:cNvGrpSpPr/>
          <p:nvPr/>
        </p:nvGrpSpPr>
        <p:grpSpPr>
          <a:xfrm>
            <a:off x="0" y="736528"/>
            <a:ext cx="563526" cy="5384945"/>
            <a:chOff x="0" y="1247009"/>
            <a:chExt cx="563526" cy="5384945"/>
          </a:xfrm>
        </p:grpSpPr>
        <p:sp>
          <p:nvSpPr>
            <p:cNvPr id="7" name="矩形 6"/>
            <p:cNvSpPr/>
            <p:nvPr/>
          </p:nvSpPr>
          <p:spPr>
            <a:xfrm>
              <a:off x="0" y="1247009"/>
              <a:ext cx="563526" cy="205072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信道分类与模型</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8" name="矩形 7"/>
            <p:cNvSpPr/>
            <p:nvPr/>
          </p:nvSpPr>
          <p:spPr>
            <a:xfrm>
              <a:off x="0" y="3318993"/>
              <a:ext cx="563526" cy="188032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信道传输特性</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0" y="5221660"/>
              <a:ext cx="563526" cy="141029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信道容量</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6.3 </a:t>
            </a:r>
            <a:r>
              <a:rPr lang="zh-CN" altLang="en-US" sz="2800" b="1" dirty="0">
                <a:latin typeface="黑体" panose="02010609060101010101" pitchFamily="49" charset="-122"/>
                <a:ea typeface="黑体" panose="02010609060101010101" pitchFamily="49" charset="-122"/>
                <a:sym typeface="+mn-ea"/>
              </a:rPr>
              <a:t>信道与信道容量</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：信道分类与模型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pSp>
        <p:nvGrpSpPr>
          <p:cNvPr id="28" name="组合 27"/>
          <p:cNvGrpSpPr/>
          <p:nvPr/>
        </p:nvGrpSpPr>
        <p:grpSpPr>
          <a:xfrm>
            <a:off x="1097560" y="3280810"/>
            <a:ext cx="9876698" cy="3067373"/>
            <a:chOff x="952995" y="3237733"/>
            <a:chExt cx="9876698" cy="3067373"/>
          </a:xfrm>
        </p:grpSpPr>
        <p:sp>
          <p:nvSpPr>
            <p:cNvPr id="5" name="矩形 4"/>
            <p:cNvSpPr/>
            <p:nvPr/>
          </p:nvSpPr>
          <p:spPr>
            <a:xfrm>
              <a:off x="2169045" y="3271194"/>
              <a:ext cx="575883" cy="106752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Microsoft YaHei" charset="-122"/>
                  <a:ea typeface="Microsoft YaHei" charset="-122"/>
                  <a:cs typeface="Microsoft YaHei" charset="-122"/>
                </a:rPr>
                <a:t>编码器</a:t>
              </a:r>
              <a:endParaRPr lang="zh-CN" altLang="en-US" dirty="0">
                <a:solidFill>
                  <a:schemeClr val="tx1"/>
                </a:solidFill>
                <a:latin typeface="Microsoft YaHei" charset="-122"/>
                <a:ea typeface="Microsoft YaHei" charset="-122"/>
                <a:cs typeface="Microsoft YaHei" charset="-122"/>
              </a:endParaRPr>
            </a:p>
          </p:txBody>
        </p:sp>
        <p:cxnSp>
          <p:nvCxnSpPr>
            <p:cNvPr id="6" name="直接箭头连接符 5"/>
            <p:cNvCxnSpPr>
              <a:stCxn id="7" idx="6"/>
              <a:endCxn id="5" idx="1"/>
            </p:cNvCxnSpPr>
            <p:nvPr/>
          </p:nvCxnSpPr>
          <p:spPr>
            <a:xfrm>
              <a:off x="1763695" y="3804957"/>
              <a:ext cx="40535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952995" y="3406940"/>
              <a:ext cx="810700" cy="79603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Microsoft YaHei" charset="-122"/>
                  <a:ea typeface="Microsoft YaHei" charset="-122"/>
                  <a:cs typeface="Microsoft YaHei" charset="-122"/>
                </a:rPr>
                <a:t>信源</a:t>
              </a:r>
              <a:endParaRPr lang="zh-CN" altLang="en-US" dirty="0">
                <a:solidFill>
                  <a:schemeClr val="tx1"/>
                </a:solidFill>
                <a:latin typeface="Microsoft YaHei" charset="-122"/>
                <a:ea typeface="Microsoft YaHei" charset="-122"/>
                <a:cs typeface="Microsoft YaHei" charset="-122"/>
              </a:endParaRPr>
            </a:p>
          </p:txBody>
        </p:sp>
        <p:cxnSp>
          <p:nvCxnSpPr>
            <p:cNvPr id="10" name="直接箭头连接符 9"/>
            <p:cNvCxnSpPr/>
            <p:nvPr/>
          </p:nvCxnSpPr>
          <p:spPr>
            <a:xfrm>
              <a:off x="2744928" y="3804956"/>
              <a:ext cx="40535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3150278" y="3271104"/>
              <a:ext cx="575883" cy="106752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charset="-122"/>
                  <a:ea typeface="Microsoft YaHei" charset="-122"/>
                  <a:cs typeface="Microsoft YaHei" charset="-122"/>
                </a:rPr>
                <a:t>调制</a:t>
              </a:r>
              <a:r>
                <a:rPr lang="zh-CN" altLang="en-US" dirty="0" smtClean="0">
                  <a:solidFill>
                    <a:schemeClr val="tx1"/>
                  </a:solidFill>
                  <a:latin typeface="Microsoft YaHei" charset="-122"/>
                  <a:ea typeface="Microsoft YaHei" charset="-122"/>
                  <a:cs typeface="Microsoft YaHei" charset="-122"/>
                </a:rPr>
                <a:t>器</a:t>
              </a:r>
              <a:endParaRPr lang="zh-CN" altLang="en-US" dirty="0">
                <a:solidFill>
                  <a:schemeClr val="tx1"/>
                </a:solidFill>
                <a:latin typeface="Microsoft YaHei" charset="-122"/>
                <a:ea typeface="Microsoft YaHei" charset="-122"/>
                <a:cs typeface="Microsoft YaHei" charset="-122"/>
              </a:endParaRPr>
            </a:p>
          </p:txBody>
        </p:sp>
        <p:cxnSp>
          <p:nvCxnSpPr>
            <p:cNvPr id="12" name="直接箭头连接符 11"/>
            <p:cNvCxnSpPr/>
            <p:nvPr/>
          </p:nvCxnSpPr>
          <p:spPr>
            <a:xfrm>
              <a:off x="3735127" y="3804866"/>
              <a:ext cx="40535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4827181" y="3781888"/>
              <a:ext cx="40535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4140477" y="3271195"/>
              <a:ext cx="686704" cy="106752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Microsoft YaHei" charset="-122"/>
                  <a:ea typeface="Microsoft YaHei" charset="-122"/>
                  <a:cs typeface="Microsoft YaHei" charset="-122"/>
                </a:rPr>
                <a:t>发射设备</a:t>
              </a:r>
              <a:endParaRPr lang="zh-CN" altLang="en-US" dirty="0">
                <a:solidFill>
                  <a:schemeClr val="tx1"/>
                </a:solidFill>
                <a:latin typeface="Microsoft YaHei" charset="-122"/>
                <a:ea typeface="Microsoft YaHei" charset="-122"/>
                <a:cs typeface="Microsoft YaHei" charset="-122"/>
              </a:endParaRPr>
            </a:p>
          </p:txBody>
        </p:sp>
        <p:cxnSp>
          <p:nvCxnSpPr>
            <p:cNvPr id="16" name="直接箭头连接符 15"/>
            <p:cNvCxnSpPr/>
            <p:nvPr/>
          </p:nvCxnSpPr>
          <p:spPr>
            <a:xfrm>
              <a:off x="6534488" y="3781889"/>
              <a:ext cx="40535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6939838" y="3271195"/>
              <a:ext cx="686704" cy="106752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charset="-122"/>
                  <a:ea typeface="Microsoft YaHei" charset="-122"/>
                  <a:cs typeface="Microsoft YaHei" charset="-122"/>
                </a:rPr>
                <a:t>接收</a:t>
              </a:r>
              <a:r>
                <a:rPr lang="zh-CN" altLang="en-US" dirty="0" smtClean="0">
                  <a:solidFill>
                    <a:schemeClr val="tx1"/>
                  </a:solidFill>
                  <a:latin typeface="Microsoft YaHei" charset="-122"/>
                  <a:ea typeface="Microsoft YaHei" charset="-122"/>
                  <a:cs typeface="Microsoft YaHei" charset="-122"/>
                </a:rPr>
                <a:t>设备</a:t>
              </a:r>
              <a:endParaRPr lang="zh-CN" altLang="en-US" dirty="0">
                <a:solidFill>
                  <a:schemeClr val="tx1"/>
                </a:solidFill>
                <a:latin typeface="Microsoft YaHei" charset="-122"/>
                <a:ea typeface="Microsoft YaHei" charset="-122"/>
                <a:cs typeface="Microsoft YaHei" charset="-122"/>
              </a:endParaRPr>
            </a:p>
          </p:txBody>
        </p:sp>
        <p:sp>
          <p:nvSpPr>
            <p:cNvPr id="18" name="矩形 17"/>
            <p:cNvSpPr/>
            <p:nvPr/>
          </p:nvSpPr>
          <p:spPr>
            <a:xfrm>
              <a:off x="8031892" y="3237735"/>
              <a:ext cx="575883" cy="106752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Microsoft YaHei" charset="-122"/>
                  <a:ea typeface="Microsoft YaHei" charset="-122"/>
                  <a:cs typeface="Microsoft YaHei" charset="-122"/>
                </a:rPr>
                <a:t>解调器</a:t>
              </a:r>
              <a:endParaRPr lang="zh-CN" altLang="en-US" dirty="0">
                <a:solidFill>
                  <a:schemeClr val="tx1"/>
                </a:solidFill>
                <a:latin typeface="Microsoft YaHei" charset="-122"/>
                <a:ea typeface="Microsoft YaHei" charset="-122"/>
                <a:cs typeface="Microsoft YaHei" charset="-122"/>
              </a:endParaRPr>
            </a:p>
          </p:txBody>
        </p:sp>
        <p:cxnSp>
          <p:nvCxnSpPr>
            <p:cNvPr id="19" name="直接箭头连接符 18"/>
            <p:cNvCxnSpPr/>
            <p:nvPr/>
          </p:nvCxnSpPr>
          <p:spPr>
            <a:xfrm>
              <a:off x="7626542" y="3771499"/>
              <a:ext cx="40535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8604342" y="3771497"/>
              <a:ext cx="40535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9009692" y="3237733"/>
              <a:ext cx="575883" cy="106752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charset="-122"/>
                  <a:ea typeface="Microsoft YaHei" charset="-122"/>
                  <a:cs typeface="Microsoft YaHei" charset="-122"/>
                </a:rPr>
                <a:t>译码</a:t>
              </a:r>
              <a:r>
                <a:rPr lang="zh-CN" altLang="en-US" dirty="0" smtClean="0">
                  <a:solidFill>
                    <a:schemeClr val="tx1"/>
                  </a:solidFill>
                  <a:latin typeface="Microsoft YaHei" charset="-122"/>
                  <a:ea typeface="Microsoft YaHei" charset="-122"/>
                  <a:cs typeface="Microsoft YaHei" charset="-122"/>
                </a:rPr>
                <a:t>器</a:t>
              </a:r>
              <a:endParaRPr lang="zh-CN" altLang="en-US" dirty="0">
                <a:solidFill>
                  <a:schemeClr val="tx1"/>
                </a:solidFill>
                <a:latin typeface="Microsoft YaHei" charset="-122"/>
                <a:ea typeface="Microsoft YaHei" charset="-122"/>
                <a:cs typeface="Microsoft YaHei" charset="-122"/>
              </a:endParaRPr>
            </a:p>
          </p:txBody>
        </p:sp>
        <p:cxnSp>
          <p:nvCxnSpPr>
            <p:cNvPr id="23" name="直接箭头连接符 22"/>
            <p:cNvCxnSpPr/>
            <p:nvPr/>
          </p:nvCxnSpPr>
          <p:spPr>
            <a:xfrm>
              <a:off x="9613643" y="3771495"/>
              <a:ext cx="40535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10018993" y="3373478"/>
              <a:ext cx="810700" cy="79603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Microsoft YaHei" charset="-122"/>
                  <a:ea typeface="Microsoft YaHei" charset="-122"/>
                  <a:cs typeface="Microsoft YaHei" charset="-122"/>
                </a:rPr>
                <a:t>信宿</a:t>
              </a:r>
              <a:endParaRPr lang="zh-CN" altLang="en-US" dirty="0">
                <a:solidFill>
                  <a:schemeClr val="tx1"/>
                </a:solidFill>
                <a:latin typeface="Microsoft YaHei" charset="-122"/>
                <a:ea typeface="Microsoft YaHei" charset="-122"/>
                <a:cs typeface="Microsoft YaHei" charset="-122"/>
              </a:endParaRPr>
            </a:p>
          </p:txBody>
        </p:sp>
        <p:sp>
          <p:nvSpPr>
            <p:cNvPr id="25" name="矩形 24"/>
            <p:cNvSpPr/>
            <p:nvPr/>
          </p:nvSpPr>
          <p:spPr>
            <a:xfrm>
              <a:off x="5259132" y="3474976"/>
              <a:ext cx="1301957" cy="59303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Microsoft YaHei" charset="-122"/>
                  <a:ea typeface="Microsoft YaHei" charset="-122"/>
                  <a:cs typeface="Microsoft YaHei" charset="-122"/>
                </a:rPr>
                <a:t>传输介质</a:t>
              </a:r>
              <a:endParaRPr lang="zh-CN" altLang="en-US" dirty="0">
                <a:solidFill>
                  <a:schemeClr val="tx1"/>
                </a:solidFill>
                <a:latin typeface="Microsoft YaHei" charset="-122"/>
                <a:ea typeface="Microsoft YaHei" charset="-122"/>
                <a:cs typeface="Microsoft YaHei" charset="-122"/>
              </a:endParaRPr>
            </a:p>
          </p:txBody>
        </p:sp>
        <p:sp>
          <p:nvSpPr>
            <p:cNvPr id="27" name="TextBox 26"/>
            <p:cNvSpPr txBox="1"/>
            <p:nvPr/>
          </p:nvSpPr>
          <p:spPr>
            <a:xfrm>
              <a:off x="4622566" y="5904996"/>
              <a:ext cx="4008362" cy="400110"/>
            </a:xfrm>
            <a:prstGeom prst="rect">
              <a:avLst/>
            </a:prstGeom>
            <a:noFill/>
          </p:spPr>
          <p:txBody>
            <a:bodyPr wrap="square" rtlCol="0">
              <a:spAutoFit/>
            </a:bodyPr>
            <a:lstStyle/>
            <a:p>
              <a:r>
                <a:rPr lang="zh-CN" altLang="en-US" sz="2000" dirty="0" smtClean="0">
                  <a:latin typeface="Microsoft YaHei" charset="-122"/>
                  <a:ea typeface="Microsoft YaHei" charset="-122"/>
                  <a:cs typeface="Microsoft YaHei" charset="-122"/>
                </a:rPr>
                <a:t>广义信道的分类与组成</a:t>
              </a:r>
              <a:endParaRPr lang="zh-CN" altLang="en-US" sz="2000" dirty="0">
                <a:latin typeface="Microsoft YaHei" charset="-122"/>
                <a:ea typeface="Microsoft YaHei" charset="-122"/>
                <a:cs typeface="Microsoft YaHei" charset="-122"/>
              </a:endParaRPr>
            </a:p>
          </p:txBody>
        </p:sp>
      </p:grpSp>
      <p:grpSp>
        <p:nvGrpSpPr>
          <p:cNvPr id="33" name="组合 32"/>
          <p:cNvGrpSpPr/>
          <p:nvPr/>
        </p:nvGrpSpPr>
        <p:grpSpPr>
          <a:xfrm>
            <a:off x="0" y="736528"/>
            <a:ext cx="563526" cy="5384945"/>
            <a:chOff x="0" y="1247009"/>
            <a:chExt cx="563526" cy="5384945"/>
          </a:xfrm>
        </p:grpSpPr>
        <p:sp>
          <p:nvSpPr>
            <p:cNvPr id="30" name="矩形 29"/>
            <p:cNvSpPr/>
            <p:nvPr/>
          </p:nvSpPr>
          <p:spPr>
            <a:xfrm>
              <a:off x="0" y="1247009"/>
              <a:ext cx="563526" cy="205072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信道分类与模型</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31" name="矩形 30"/>
            <p:cNvSpPr/>
            <p:nvPr/>
          </p:nvSpPr>
          <p:spPr>
            <a:xfrm>
              <a:off x="0" y="3318993"/>
              <a:ext cx="563526" cy="188032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信道传输特性</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32" name="矩形 31"/>
            <p:cNvSpPr/>
            <p:nvPr/>
          </p:nvSpPr>
          <p:spPr>
            <a:xfrm>
              <a:off x="0" y="5221660"/>
              <a:ext cx="563526" cy="141029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信道容量</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6.3 </a:t>
            </a:r>
            <a:r>
              <a:rPr lang="zh-CN" altLang="en-US" sz="2800" b="1" dirty="0">
                <a:latin typeface="黑体" panose="02010609060101010101" pitchFamily="49" charset="-122"/>
                <a:ea typeface="黑体" panose="02010609060101010101" pitchFamily="49" charset="-122"/>
                <a:sym typeface="+mn-ea"/>
              </a:rPr>
              <a:t>信道与信道容量</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：信道分类与模型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pSp>
        <p:nvGrpSpPr>
          <p:cNvPr id="28" name="组合 27"/>
          <p:cNvGrpSpPr/>
          <p:nvPr/>
        </p:nvGrpSpPr>
        <p:grpSpPr>
          <a:xfrm>
            <a:off x="1097560" y="2329078"/>
            <a:ext cx="9876698" cy="3253562"/>
            <a:chOff x="952995" y="2286001"/>
            <a:chExt cx="9876698" cy="3253562"/>
          </a:xfrm>
        </p:grpSpPr>
        <p:sp>
          <p:nvSpPr>
            <p:cNvPr id="5" name="矩形 4"/>
            <p:cNvSpPr/>
            <p:nvPr/>
          </p:nvSpPr>
          <p:spPr>
            <a:xfrm>
              <a:off x="2169045" y="3271194"/>
              <a:ext cx="575883" cy="106752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Microsoft YaHei" charset="-122"/>
                  <a:ea typeface="Microsoft YaHei" charset="-122"/>
                  <a:cs typeface="Microsoft YaHei" charset="-122"/>
                </a:rPr>
                <a:t>编码器</a:t>
              </a:r>
              <a:endParaRPr lang="zh-CN" altLang="en-US" dirty="0">
                <a:solidFill>
                  <a:schemeClr val="tx1"/>
                </a:solidFill>
                <a:latin typeface="Microsoft YaHei" charset="-122"/>
                <a:ea typeface="Microsoft YaHei" charset="-122"/>
                <a:cs typeface="Microsoft YaHei" charset="-122"/>
              </a:endParaRPr>
            </a:p>
          </p:txBody>
        </p:sp>
        <p:cxnSp>
          <p:nvCxnSpPr>
            <p:cNvPr id="6" name="直接箭头连接符 5"/>
            <p:cNvCxnSpPr>
              <a:stCxn id="7" idx="6"/>
              <a:endCxn id="5" idx="1"/>
            </p:cNvCxnSpPr>
            <p:nvPr/>
          </p:nvCxnSpPr>
          <p:spPr>
            <a:xfrm>
              <a:off x="1763695" y="3804957"/>
              <a:ext cx="40535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952995" y="3406940"/>
              <a:ext cx="810700" cy="79603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Microsoft YaHei" charset="-122"/>
                  <a:ea typeface="Microsoft YaHei" charset="-122"/>
                  <a:cs typeface="Microsoft YaHei" charset="-122"/>
                </a:rPr>
                <a:t>信源</a:t>
              </a:r>
              <a:endParaRPr lang="zh-CN" altLang="en-US" dirty="0">
                <a:solidFill>
                  <a:schemeClr val="tx1"/>
                </a:solidFill>
                <a:latin typeface="Microsoft YaHei" charset="-122"/>
                <a:ea typeface="Microsoft YaHei" charset="-122"/>
                <a:cs typeface="Microsoft YaHei" charset="-122"/>
              </a:endParaRPr>
            </a:p>
          </p:txBody>
        </p:sp>
        <p:cxnSp>
          <p:nvCxnSpPr>
            <p:cNvPr id="10" name="直接箭头连接符 9"/>
            <p:cNvCxnSpPr/>
            <p:nvPr/>
          </p:nvCxnSpPr>
          <p:spPr>
            <a:xfrm>
              <a:off x="2744928" y="3804956"/>
              <a:ext cx="40535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3150278" y="3271104"/>
              <a:ext cx="575883" cy="106752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charset="-122"/>
                  <a:ea typeface="Microsoft YaHei" charset="-122"/>
                  <a:cs typeface="Microsoft YaHei" charset="-122"/>
                </a:rPr>
                <a:t>调制</a:t>
              </a:r>
              <a:r>
                <a:rPr lang="zh-CN" altLang="en-US" dirty="0" smtClean="0">
                  <a:solidFill>
                    <a:schemeClr val="tx1"/>
                  </a:solidFill>
                  <a:latin typeface="Microsoft YaHei" charset="-122"/>
                  <a:ea typeface="Microsoft YaHei" charset="-122"/>
                  <a:cs typeface="Microsoft YaHei" charset="-122"/>
                </a:rPr>
                <a:t>器</a:t>
              </a:r>
              <a:endParaRPr lang="zh-CN" altLang="en-US" dirty="0">
                <a:solidFill>
                  <a:schemeClr val="tx1"/>
                </a:solidFill>
                <a:latin typeface="Microsoft YaHei" charset="-122"/>
                <a:ea typeface="Microsoft YaHei" charset="-122"/>
                <a:cs typeface="Microsoft YaHei" charset="-122"/>
              </a:endParaRPr>
            </a:p>
          </p:txBody>
        </p:sp>
        <p:cxnSp>
          <p:nvCxnSpPr>
            <p:cNvPr id="12" name="直接箭头连接符 11"/>
            <p:cNvCxnSpPr/>
            <p:nvPr/>
          </p:nvCxnSpPr>
          <p:spPr>
            <a:xfrm>
              <a:off x="3735127" y="3804866"/>
              <a:ext cx="40535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4827181" y="3781888"/>
              <a:ext cx="40535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4140477" y="3271195"/>
              <a:ext cx="686704" cy="106752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Microsoft YaHei" charset="-122"/>
                  <a:ea typeface="Microsoft YaHei" charset="-122"/>
                  <a:cs typeface="Microsoft YaHei" charset="-122"/>
                </a:rPr>
                <a:t>发射设备</a:t>
              </a:r>
              <a:endParaRPr lang="zh-CN" altLang="en-US" dirty="0">
                <a:solidFill>
                  <a:schemeClr val="tx1"/>
                </a:solidFill>
                <a:latin typeface="Microsoft YaHei" charset="-122"/>
                <a:ea typeface="Microsoft YaHei" charset="-122"/>
                <a:cs typeface="Microsoft YaHei" charset="-122"/>
              </a:endParaRPr>
            </a:p>
          </p:txBody>
        </p:sp>
        <p:cxnSp>
          <p:nvCxnSpPr>
            <p:cNvPr id="16" name="直接箭头连接符 15"/>
            <p:cNvCxnSpPr/>
            <p:nvPr/>
          </p:nvCxnSpPr>
          <p:spPr>
            <a:xfrm>
              <a:off x="6534488" y="3781889"/>
              <a:ext cx="40535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6939838" y="3271195"/>
              <a:ext cx="686704" cy="106752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charset="-122"/>
                  <a:ea typeface="Microsoft YaHei" charset="-122"/>
                  <a:cs typeface="Microsoft YaHei" charset="-122"/>
                </a:rPr>
                <a:t>接收</a:t>
              </a:r>
              <a:r>
                <a:rPr lang="zh-CN" altLang="en-US" dirty="0" smtClean="0">
                  <a:solidFill>
                    <a:schemeClr val="tx1"/>
                  </a:solidFill>
                  <a:latin typeface="Microsoft YaHei" charset="-122"/>
                  <a:ea typeface="Microsoft YaHei" charset="-122"/>
                  <a:cs typeface="Microsoft YaHei" charset="-122"/>
                </a:rPr>
                <a:t>设备</a:t>
              </a:r>
              <a:endParaRPr lang="zh-CN" altLang="en-US" dirty="0">
                <a:solidFill>
                  <a:schemeClr val="tx1"/>
                </a:solidFill>
                <a:latin typeface="Microsoft YaHei" charset="-122"/>
                <a:ea typeface="Microsoft YaHei" charset="-122"/>
                <a:cs typeface="Microsoft YaHei" charset="-122"/>
              </a:endParaRPr>
            </a:p>
          </p:txBody>
        </p:sp>
        <p:sp>
          <p:nvSpPr>
            <p:cNvPr id="18" name="矩形 17"/>
            <p:cNvSpPr/>
            <p:nvPr/>
          </p:nvSpPr>
          <p:spPr>
            <a:xfrm>
              <a:off x="8031892" y="3237735"/>
              <a:ext cx="575883" cy="106752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Microsoft YaHei" charset="-122"/>
                  <a:ea typeface="Microsoft YaHei" charset="-122"/>
                  <a:cs typeface="Microsoft YaHei" charset="-122"/>
                </a:rPr>
                <a:t>解调器</a:t>
              </a:r>
              <a:endParaRPr lang="zh-CN" altLang="en-US" dirty="0">
                <a:solidFill>
                  <a:schemeClr val="tx1"/>
                </a:solidFill>
                <a:latin typeface="Microsoft YaHei" charset="-122"/>
                <a:ea typeface="Microsoft YaHei" charset="-122"/>
                <a:cs typeface="Microsoft YaHei" charset="-122"/>
              </a:endParaRPr>
            </a:p>
          </p:txBody>
        </p:sp>
        <p:cxnSp>
          <p:nvCxnSpPr>
            <p:cNvPr id="19" name="直接箭头连接符 18"/>
            <p:cNvCxnSpPr/>
            <p:nvPr/>
          </p:nvCxnSpPr>
          <p:spPr>
            <a:xfrm>
              <a:off x="7626542" y="3771499"/>
              <a:ext cx="40535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8604342" y="3771497"/>
              <a:ext cx="40535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9009692" y="3237733"/>
              <a:ext cx="575883" cy="106752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charset="-122"/>
                  <a:ea typeface="Microsoft YaHei" charset="-122"/>
                  <a:cs typeface="Microsoft YaHei" charset="-122"/>
                </a:rPr>
                <a:t>译码</a:t>
              </a:r>
              <a:r>
                <a:rPr lang="zh-CN" altLang="en-US" dirty="0" smtClean="0">
                  <a:solidFill>
                    <a:schemeClr val="tx1"/>
                  </a:solidFill>
                  <a:latin typeface="Microsoft YaHei" charset="-122"/>
                  <a:ea typeface="Microsoft YaHei" charset="-122"/>
                  <a:cs typeface="Microsoft YaHei" charset="-122"/>
                </a:rPr>
                <a:t>器</a:t>
              </a:r>
              <a:endParaRPr lang="zh-CN" altLang="en-US" dirty="0">
                <a:solidFill>
                  <a:schemeClr val="tx1"/>
                </a:solidFill>
                <a:latin typeface="Microsoft YaHei" charset="-122"/>
                <a:ea typeface="Microsoft YaHei" charset="-122"/>
                <a:cs typeface="Microsoft YaHei" charset="-122"/>
              </a:endParaRPr>
            </a:p>
          </p:txBody>
        </p:sp>
        <p:cxnSp>
          <p:nvCxnSpPr>
            <p:cNvPr id="23" name="直接箭头连接符 22"/>
            <p:cNvCxnSpPr/>
            <p:nvPr/>
          </p:nvCxnSpPr>
          <p:spPr>
            <a:xfrm>
              <a:off x="9613643" y="3771495"/>
              <a:ext cx="40535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10018993" y="3373478"/>
              <a:ext cx="810700" cy="79603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Microsoft YaHei" charset="-122"/>
                  <a:ea typeface="Microsoft YaHei" charset="-122"/>
                  <a:cs typeface="Microsoft YaHei" charset="-122"/>
                </a:rPr>
                <a:t>信宿</a:t>
              </a:r>
              <a:endParaRPr lang="zh-CN" altLang="en-US" dirty="0">
                <a:solidFill>
                  <a:schemeClr val="tx1"/>
                </a:solidFill>
                <a:latin typeface="Microsoft YaHei" charset="-122"/>
                <a:ea typeface="Microsoft YaHei" charset="-122"/>
                <a:cs typeface="Microsoft YaHei" charset="-122"/>
              </a:endParaRPr>
            </a:p>
          </p:txBody>
        </p:sp>
        <p:sp>
          <p:nvSpPr>
            <p:cNvPr id="25" name="矩形 24"/>
            <p:cNvSpPr/>
            <p:nvPr/>
          </p:nvSpPr>
          <p:spPr>
            <a:xfrm>
              <a:off x="5259132" y="3474976"/>
              <a:ext cx="1301957" cy="59303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Microsoft YaHei" charset="-122"/>
                  <a:ea typeface="Microsoft YaHei" charset="-122"/>
                  <a:cs typeface="Microsoft YaHei" charset="-122"/>
                </a:rPr>
                <a:t>传输介质</a:t>
              </a:r>
              <a:endParaRPr lang="zh-CN" altLang="en-US" dirty="0">
                <a:solidFill>
                  <a:schemeClr val="tx1"/>
                </a:solidFill>
                <a:latin typeface="Microsoft YaHei" charset="-122"/>
                <a:ea typeface="Microsoft YaHei" charset="-122"/>
                <a:cs typeface="Microsoft YaHei" charset="-122"/>
              </a:endParaRPr>
            </a:p>
          </p:txBody>
        </p:sp>
        <p:sp>
          <p:nvSpPr>
            <p:cNvPr id="26" name="矩形 25"/>
            <p:cNvSpPr/>
            <p:nvPr/>
          </p:nvSpPr>
          <p:spPr>
            <a:xfrm>
              <a:off x="2947603" y="2286001"/>
              <a:ext cx="5859414" cy="325356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zh-CN" altLang="en-US" dirty="0">
                  <a:solidFill>
                    <a:schemeClr val="tx1"/>
                  </a:solidFill>
                  <a:latin typeface="Microsoft YaHei" charset="-122"/>
                  <a:ea typeface="Microsoft YaHei" charset="-122"/>
                  <a:cs typeface="Microsoft YaHei" charset="-122"/>
                </a:rPr>
                <a:t>编码</a:t>
              </a:r>
              <a:r>
                <a:rPr lang="zh-CN" altLang="en-US" dirty="0" smtClean="0">
                  <a:solidFill>
                    <a:schemeClr val="tx1"/>
                  </a:solidFill>
                  <a:latin typeface="Microsoft YaHei" charset="-122"/>
                  <a:ea typeface="Microsoft YaHei" charset="-122"/>
                  <a:cs typeface="Microsoft YaHei" charset="-122"/>
                </a:rPr>
                <a:t>信道</a:t>
              </a:r>
              <a:endParaRPr lang="zh-CN" altLang="en-US" dirty="0">
                <a:solidFill>
                  <a:schemeClr val="tx1"/>
                </a:solidFill>
                <a:latin typeface="Microsoft YaHei" charset="-122"/>
                <a:ea typeface="Microsoft YaHei" charset="-122"/>
                <a:cs typeface="Microsoft YaHei" charset="-122"/>
              </a:endParaRPr>
            </a:p>
          </p:txBody>
        </p:sp>
      </p:grpSp>
      <p:grpSp>
        <p:nvGrpSpPr>
          <p:cNvPr id="33" name="组合 32"/>
          <p:cNvGrpSpPr/>
          <p:nvPr/>
        </p:nvGrpSpPr>
        <p:grpSpPr>
          <a:xfrm>
            <a:off x="0" y="736528"/>
            <a:ext cx="563526" cy="5384945"/>
            <a:chOff x="0" y="1247009"/>
            <a:chExt cx="563526" cy="5384945"/>
          </a:xfrm>
        </p:grpSpPr>
        <p:sp>
          <p:nvSpPr>
            <p:cNvPr id="30" name="矩形 29"/>
            <p:cNvSpPr/>
            <p:nvPr/>
          </p:nvSpPr>
          <p:spPr>
            <a:xfrm>
              <a:off x="0" y="1247009"/>
              <a:ext cx="563526" cy="205072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信道分类与模型</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31" name="矩形 30"/>
            <p:cNvSpPr/>
            <p:nvPr/>
          </p:nvSpPr>
          <p:spPr>
            <a:xfrm>
              <a:off x="0" y="3318993"/>
              <a:ext cx="563526" cy="188032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信道传输特性</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32" name="矩形 31"/>
            <p:cNvSpPr/>
            <p:nvPr/>
          </p:nvSpPr>
          <p:spPr>
            <a:xfrm>
              <a:off x="0" y="5221660"/>
              <a:ext cx="563526" cy="141029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信道容量</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
        <p:nvSpPr>
          <p:cNvPr id="2" name="矩形 1"/>
          <p:cNvSpPr/>
          <p:nvPr/>
        </p:nvSpPr>
        <p:spPr>
          <a:xfrm>
            <a:off x="1877836" y="5826247"/>
            <a:ext cx="8285722" cy="499624"/>
          </a:xfrm>
          <a:prstGeom prst="rect">
            <a:avLst/>
          </a:prstGeom>
        </p:spPr>
        <p:txBody>
          <a:bodyPr wrap="square">
            <a:spAutoFit/>
          </a:bodyPr>
          <a:lstStyle/>
          <a:p>
            <a:pPr>
              <a:lnSpc>
                <a:spcPct val="150000"/>
              </a:lnSpc>
            </a:pPr>
            <a:r>
              <a:rPr lang="zh-CN" altLang="en-US" sz="2000" dirty="0">
                <a:latin typeface="Microsoft YaHei" charset="-122"/>
                <a:ea typeface="Microsoft YaHei" charset="-122"/>
                <a:cs typeface="Microsoft YaHei" charset="-122"/>
              </a:rPr>
              <a:t>编码</a:t>
            </a:r>
            <a:r>
              <a:rPr lang="zh-CN" altLang="en-US" sz="2000" dirty="0" smtClean="0">
                <a:latin typeface="Microsoft YaHei" charset="-122"/>
                <a:ea typeface="Microsoft YaHei" charset="-122"/>
                <a:cs typeface="Microsoft YaHei" charset="-122"/>
              </a:rPr>
              <a:t>信道：数字</a:t>
            </a:r>
            <a:r>
              <a:rPr lang="zh-CN" altLang="en-US" sz="2000" dirty="0">
                <a:latin typeface="Microsoft YaHei" charset="-122"/>
                <a:ea typeface="Microsoft YaHei" charset="-122"/>
                <a:cs typeface="Microsoft YaHei" charset="-122"/>
              </a:rPr>
              <a:t>信号由编码器输出端传输到译码器输入端经过的部分。</a:t>
            </a:r>
            <a:endParaRPr lang="en-US" altLang="zh-CN"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9863732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6.3 </a:t>
            </a:r>
            <a:r>
              <a:rPr lang="zh-CN" altLang="en-US" sz="2800" b="1" dirty="0">
                <a:latin typeface="黑体" panose="02010609060101010101" pitchFamily="49" charset="-122"/>
                <a:ea typeface="黑体" panose="02010609060101010101" pitchFamily="49" charset="-122"/>
                <a:sym typeface="+mn-ea"/>
              </a:rPr>
              <a:t>信道与信道容量</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：信道分类与模型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pSp>
        <p:nvGrpSpPr>
          <p:cNvPr id="28" name="组合 27"/>
          <p:cNvGrpSpPr/>
          <p:nvPr/>
        </p:nvGrpSpPr>
        <p:grpSpPr>
          <a:xfrm>
            <a:off x="1097560" y="2892604"/>
            <a:ext cx="9876698" cy="2020186"/>
            <a:chOff x="952995" y="2849527"/>
            <a:chExt cx="9876698" cy="2020186"/>
          </a:xfrm>
        </p:grpSpPr>
        <p:sp>
          <p:nvSpPr>
            <p:cNvPr id="5" name="矩形 4"/>
            <p:cNvSpPr/>
            <p:nvPr/>
          </p:nvSpPr>
          <p:spPr>
            <a:xfrm>
              <a:off x="2169045" y="3271194"/>
              <a:ext cx="575883" cy="106752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Microsoft YaHei" charset="-122"/>
                  <a:ea typeface="Microsoft YaHei" charset="-122"/>
                  <a:cs typeface="Microsoft YaHei" charset="-122"/>
                </a:rPr>
                <a:t>编码器</a:t>
              </a:r>
              <a:endParaRPr lang="zh-CN" altLang="en-US" dirty="0">
                <a:solidFill>
                  <a:schemeClr val="tx1"/>
                </a:solidFill>
                <a:latin typeface="Microsoft YaHei" charset="-122"/>
                <a:ea typeface="Microsoft YaHei" charset="-122"/>
                <a:cs typeface="Microsoft YaHei" charset="-122"/>
              </a:endParaRPr>
            </a:p>
          </p:txBody>
        </p:sp>
        <p:cxnSp>
          <p:nvCxnSpPr>
            <p:cNvPr id="6" name="直接箭头连接符 5"/>
            <p:cNvCxnSpPr>
              <a:stCxn id="7" idx="6"/>
              <a:endCxn id="5" idx="1"/>
            </p:cNvCxnSpPr>
            <p:nvPr/>
          </p:nvCxnSpPr>
          <p:spPr>
            <a:xfrm>
              <a:off x="1763695" y="3804957"/>
              <a:ext cx="40535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952995" y="3406940"/>
              <a:ext cx="810700" cy="79603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Microsoft YaHei" charset="-122"/>
                  <a:ea typeface="Microsoft YaHei" charset="-122"/>
                  <a:cs typeface="Microsoft YaHei" charset="-122"/>
                </a:rPr>
                <a:t>信源</a:t>
              </a:r>
              <a:endParaRPr lang="zh-CN" altLang="en-US" dirty="0">
                <a:solidFill>
                  <a:schemeClr val="tx1"/>
                </a:solidFill>
                <a:latin typeface="Microsoft YaHei" charset="-122"/>
                <a:ea typeface="Microsoft YaHei" charset="-122"/>
                <a:cs typeface="Microsoft YaHei" charset="-122"/>
              </a:endParaRPr>
            </a:p>
          </p:txBody>
        </p:sp>
        <p:cxnSp>
          <p:nvCxnSpPr>
            <p:cNvPr id="10" name="直接箭头连接符 9"/>
            <p:cNvCxnSpPr/>
            <p:nvPr/>
          </p:nvCxnSpPr>
          <p:spPr>
            <a:xfrm>
              <a:off x="2744928" y="3804956"/>
              <a:ext cx="40535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3150278" y="3271104"/>
              <a:ext cx="575883" cy="106752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charset="-122"/>
                  <a:ea typeface="Microsoft YaHei" charset="-122"/>
                  <a:cs typeface="Microsoft YaHei" charset="-122"/>
                </a:rPr>
                <a:t>调制</a:t>
              </a:r>
              <a:r>
                <a:rPr lang="zh-CN" altLang="en-US" dirty="0" smtClean="0">
                  <a:solidFill>
                    <a:schemeClr val="tx1"/>
                  </a:solidFill>
                  <a:latin typeface="Microsoft YaHei" charset="-122"/>
                  <a:ea typeface="Microsoft YaHei" charset="-122"/>
                  <a:cs typeface="Microsoft YaHei" charset="-122"/>
                </a:rPr>
                <a:t>器</a:t>
              </a:r>
              <a:endParaRPr lang="zh-CN" altLang="en-US" dirty="0">
                <a:solidFill>
                  <a:schemeClr val="tx1"/>
                </a:solidFill>
                <a:latin typeface="Microsoft YaHei" charset="-122"/>
                <a:ea typeface="Microsoft YaHei" charset="-122"/>
                <a:cs typeface="Microsoft YaHei" charset="-122"/>
              </a:endParaRPr>
            </a:p>
          </p:txBody>
        </p:sp>
        <p:cxnSp>
          <p:nvCxnSpPr>
            <p:cNvPr id="12" name="直接箭头连接符 11"/>
            <p:cNvCxnSpPr/>
            <p:nvPr/>
          </p:nvCxnSpPr>
          <p:spPr>
            <a:xfrm>
              <a:off x="3735127" y="3804866"/>
              <a:ext cx="40535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3907731" y="2849527"/>
              <a:ext cx="3921486" cy="202018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zh-CN" altLang="en-US" dirty="0" smtClean="0">
                  <a:solidFill>
                    <a:schemeClr val="tx1"/>
                  </a:solidFill>
                  <a:latin typeface="Microsoft YaHei" charset="-122"/>
                  <a:ea typeface="Microsoft YaHei" charset="-122"/>
                  <a:cs typeface="Microsoft YaHei" charset="-122"/>
                </a:rPr>
                <a:t>调制信道</a:t>
              </a:r>
              <a:endParaRPr lang="zh-CN" altLang="en-US" dirty="0">
                <a:solidFill>
                  <a:schemeClr val="tx1"/>
                </a:solidFill>
                <a:latin typeface="Microsoft YaHei" charset="-122"/>
                <a:ea typeface="Microsoft YaHei" charset="-122"/>
                <a:cs typeface="Microsoft YaHei" charset="-122"/>
              </a:endParaRPr>
            </a:p>
          </p:txBody>
        </p:sp>
        <p:cxnSp>
          <p:nvCxnSpPr>
            <p:cNvPr id="14" name="直接箭头连接符 13"/>
            <p:cNvCxnSpPr/>
            <p:nvPr/>
          </p:nvCxnSpPr>
          <p:spPr>
            <a:xfrm>
              <a:off x="4827181" y="3781888"/>
              <a:ext cx="40535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4140477" y="3271195"/>
              <a:ext cx="686704" cy="106752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Microsoft YaHei" charset="-122"/>
                  <a:ea typeface="Microsoft YaHei" charset="-122"/>
                  <a:cs typeface="Microsoft YaHei" charset="-122"/>
                </a:rPr>
                <a:t>发射设备</a:t>
              </a:r>
              <a:endParaRPr lang="zh-CN" altLang="en-US" dirty="0">
                <a:solidFill>
                  <a:schemeClr val="tx1"/>
                </a:solidFill>
                <a:latin typeface="Microsoft YaHei" charset="-122"/>
                <a:ea typeface="Microsoft YaHei" charset="-122"/>
                <a:cs typeface="Microsoft YaHei" charset="-122"/>
              </a:endParaRPr>
            </a:p>
          </p:txBody>
        </p:sp>
        <p:cxnSp>
          <p:nvCxnSpPr>
            <p:cNvPr id="16" name="直接箭头连接符 15"/>
            <p:cNvCxnSpPr/>
            <p:nvPr/>
          </p:nvCxnSpPr>
          <p:spPr>
            <a:xfrm>
              <a:off x="6534488" y="3781889"/>
              <a:ext cx="40535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6939838" y="3271195"/>
              <a:ext cx="686704" cy="106752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charset="-122"/>
                  <a:ea typeface="Microsoft YaHei" charset="-122"/>
                  <a:cs typeface="Microsoft YaHei" charset="-122"/>
                </a:rPr>
                <a:t>接收</a:t>
              </a:r>
              <a:r>
                <a:rPr lang="zh-CN" altLang="en-US" dirty="0" smtClean="0">
                  <a:solidFill>
                    <a:schemeClr val="tx1"/>
                  </a:solidFill>
                  <a:latin typeface="Microsoft YaHei" charset="-122"/>
                  <a:ea typeface="Microsoft YaHei" charset="-122"/>
                  <a:cs typeface="Microsoft YaHei" charset="-122"/>
                </a:rPr>
                <a:t>设备</a:t>
              </a:r>
              <a:endParaRPr lang="zh-CN" altLang="en-US" dirty="0">
                <a:solidFill>
                  <a:schemeClr val="tx1"/>
                </a:solidFill>
                <a:latin typeface="Microsoft YaHei" charset="-122"/>
                <a:ea typeface="Microsoft YaHei" charset="-122"/>
                <a:cs typeface="Microsoft YaHei" charset="-122"/>
              </a:endParaRPr>
            </a:p>
          </p:txBody>
        </p:sp>
        <p:sp>
          <p:nvSpPr>
            <p:cNvPr id="18" name="矩形 17"/>
            <p:cNvSpPr/>
            <p:nvPr/>
          </p:nvSpPr>
          <p:spPr>
            <a:xfrm>
              <a:off x="8031892" y="3237735"/>
              <a:ext cx="575883" cy="106752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Microsoft YaHei" charset="-122"/>
                  <a:ea typeface="Microsoft YaHei" charset="-122"/>
                  <a:cs typeface="Microsoft YaHei" charset="-122"/>
                </a:rPr>
                <a:t>解调器</a:t>
              </a:r>
              <a:endParaRPr lang="zh-CN" altLang="en-US" dirty="0">
                <a:solidFill>
                  <a:schemeClr val="tx1"/>
                </a:solidFill>
                <a:latin typeface="Microsoft YaHei" charset="-122"/>
                <a:ea typeface="Microsoft YaHei" charset="-122"/>
                <a:cs typeface="Microsoft YaHei" charset="-122"/>
              </a:endParaRPr>
            </a:p>
          </p:txBody>
        </p:sp>
        <p:cxnSp>
          <p:nvCxnSpPr>
            <p:cNvPr id="19" name="直接箭头连接符 18"/>
            <p:cNvCxnSpPr/>
            <p:nvPr/>
          </p:nvCxnSpPr>
          <p:spPr>
            <a:xfrm>
              <a:off x="7626542" y="3771499"/>
              <a:ext cx="40535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8604342" y="3771497"/>
              <a:ext cx="40535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9009692" y="3237733"/>
              <a:ext cx="575883" cy="106752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charset="-122"/>
                  <a:ea typeface="Microsoft YaHei" charset="-122"/>
                  <a:cs typeface="Microsoft YaHei" charset="-122"/>
                </a:rPr>
                <a:t>译码</a:t>
              </a:r>
              <a:r>
                <a:rPr lang="zh-CN" altLang="en-US" dirty="0" smtClean="0">
                  <a:solidFill>
                    <a:schemeClr val="tx1"/>
                  </a:solidFill>
                  <a:latin typeface="Microsoft YaHei" charset="-122"/>
                  <a:ea typeface="Microsoft YaHei" charset="-122"/>
                  <a:cs typeface="Microsoft YaHei" charset="-122"/>
                </a:rPr>
                <a:t>器</a:t>
              </a:r>
              <a:endParaRPr lang="zh-CN" altLang="en-US" dirty="0">
                <a:solidFill>
                  <a:schemeClr val="tx1"/>
                </a:solidFill>
                <a:latin typeface="Microsoft YaHei" charset="-122"/>
                <a:ea typeface="Microsoft YaHei" charset="-122"/>
                <a:cs typeface="Microsoft YaHei" charset="-122"/>
              </a:endParaRPr>
            </a:p>
          </p:txBody>
        </p:sp>
        <p:cxnSp>
          <p:nvCxnSpPr>
            <p:cNvPr id="23" name="直接箭头连接符 22"/>
            <p:cNvCxnSpPr/>
            <p:nvPr/>
          </p:nvCxnSpPr>
          <p:spPr>
            <a:xfrm>
              <a:off x="9613643" y="3771495"/>
              <a:ext cx="40535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10018993" y="3373478"/>
              <a:ext cx="810700" cy="79603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Microsoft YaHei" charset="-122"/>
                  <a:ea typeface="Microsoft YaHei" charset="-122"/>
                  <a:cs typeface="Microsoft YaHei" charset="-122"/>
                </a:rPr>
                <a:t>信宿</a:t>
              </a:r>
              <a:endParaRPr lang="zh-CN" altLang="en-US" dirty="0">
                <a:solidFill>
                  <a:schemeClr val="tx1"/>
                </a:solidFill>
                <a:latin typeface="Microsoft YaHei" charset="-122"/>
                <a:ea typeface="Microsoft YaHei" charset="-122"/>
                <a:cs typeface="Microsoft YaHei" charset="-122"/>
              </a:endParaRPr>
            </a:p>
          </p:txBody>
        </p:sp>
        <p:sp>
          <p:nvSpPr>
            <p:cNvPr id="25" name="矩形 24"/>
            <p:cNvSpPr/>
            <p:nvPr/>
          </p:nvSpPr>
          <p:spPr>
            <a:xfrm>
              <a:off x="5259132" y="3474976"/>
              <a:ext cx="1301957" cy="59303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Microsoft YaHei" charset="-122"/>
                  <a:ea typeface="Microsoft YaHei" charset="-122"/>
                  <a:cs typeface="Microsoft YaHei" charset="-122"/>
                </a:rPr>
                <a:t>传输介质</a:t>
              </a:r>
              <a:endParaRPr lang="zh-CN" altLang="en-US" dirty="0">
                <a:solidFill>
                  <a:schemeClr val="tx1"/>
                </a:solidFill>
                <a:latin typeface="Microsoft YaHei" charset="-122"/>
                <a:ea typeface="Microsoft YaHei" charset="-122"/>
                <a:cs typeface="Microsoft YaHei" charset="-122"/>
              </a:endParaRPr>
            </a:p>
          </p:txBody>
        </p:sp>
      </p:grpSp>
      <p:grpSp>
        <p:nvGrpSpPr>
          <p:cNvPr id="33" name="组合 32"/>
          <p:cNvGrpSpPr/>
          <p:nvPr/>
        </p:nvGrpSpPr>
        <p:grpSpPr>
          <a:xfrm>
            <a:off x="0" y="736528"/>
            <a:ext cx="563526" cy="5384945"/>
            <a:chOff x="0" y="1247009"/>
            <a:chExt cx="563526" cy="5384945"/>
          </a:xfrm>
        </p:grpSpPr>
        <p:sp>
          <p:nvSpPr>
            <p:cNvPr id="30" name="矩形 29"/>
            <p:cNvSpPr/>
            <p:nvPr/>
          </p:nvSpPr>
          <p:spPr>
            <a:xfrm>
              <a:off x="0" y="1247009"/>
              <a:ext cx="563526" cy="205072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信道分类与模型</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31" name="矩形 30"/>
            <p:cNvSpPr/>
            <p:nvPr/>
          </p:nvSpPr>
          <p:spPr>
            <a:xfrm>
              <a:off x="0" y="3318993"/>
              <a:ext cx="563526" cy="188032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信道传输特性</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32" name="矩形 31"/>
            <p:cNvSpPr/>
            <p:nvPr/>
          </p:nvSpPr>
          <p:spPr>
            <a:xfrm>
              <a:off x="0" y="5221660"/>
              <a:ext cx="563526" cy="141029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信道容量</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
        <p:nvSpPr>
          <p:cNvPr id="2" name="矩形 1"/>
          <p:cNvSpPr/>
          <p:nvPr/>
        </p:nvSpPr>
        <p:spPr>
          <a:xfrm>
            <a:off x="2313610" y="5545812"/>
            <a:ext cx="8017506" cy="553998"/>
          </a:xfrm>
          <a:prstGeom prst="rect">
            <a:avLst/>
          </a:prstGeom>
        </p:spPr>
        <p:txBody>
          <a:bodyPr wrap="square">
            <a:spAutoFit/>
          </a:bodyPr>
          <a:lstStyle/>
          <a:p>
            <a:pPr>
              <a:lnSpc>
                <a:spcPct val="150000"/>
              </a:lnSpc>
            </a:pPr>
            <a:r>
              <a:rPr lang="zh-CN" altLang="en-US" sz="2000" dirty="0">
                <a:latin typeface="Microsoft YaHei" charset="-122"/>
                <a:ea typeface="Microsoft YaHei" charset="-122"/>
                <a:cs typeface="Microsoft YaHei" charset="-122"/>
              </a:rPr>
              <a:t>调制信道：从调制器的输出端传输到解调器的输入端经过的部分。</a:t>
            </a:r>
            <a:endParaRPr lang="en-US" altLang="zh-CN" sz="20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20297212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6.3 </a:t>
            </a:r>
            <a:r>
              <a:rPr lang="zh-CN" altLang="en-US" sz="2800" b="1" dirty="0">
                <a:latin typeface="黑体" panose="02010609060101010101" pitchFamily="49" charset="-122"/>
                <a:ea typeface="黑体" panose="02010609060101010101" pitchFamily="49" charset="-122"/>
                <a:sym typeface="+mn-ea"/>
              </a:rPr>
              <a:t>信道与信道容量</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：信道分类与模型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pSp>
        <p:nvGrpSpPr>
          <p:cNvPr id="28" name="组合 27"/>
          <p:cNvGrpSpPr/>
          <p:nvPr/>
        </p:nvGrpSpPr>
        <p:grpSpPr>
          <a:xfrm>
            <a:off x="1097560" y="2329078"/>
            <a:ext cx="9876698" cy="3253562"/>
            <a:chOff x="952995" y="2286001"/>
            <a:chExt cx="9876698" cy="3253562"/>
          </a:xfrm>
        </p:grpSpPr>
        <p:sp>
          <p:nvSpPr>
            <p:cNvPr id="5" name="矩形 4"/>
            <p:cNvSpPr/>
            <p:nvPr/>
          </p:nvSpPr>
          <p:spPr>
            <a:xfrm>
              <a:off x="2169045" y="3271194"/>
              <a:ext cx="575883" cy="106752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Microsoft YaHei" charset="-122"/>
                  <a:ea typeface="Microsoft YaHei" charset="-122"/>
                  <a:cs typeface="Microsoft YaHei" charset="-122"/>
                </a:rPr>
                <a:t>编码器</a:t>
              </a:r>
              <a:endParaRPr lang="zh-CN" altLang="en-US" dirty="0">
                <a:solidFill>
                  <a:schemeClr val="tx1"/>
                </a:solidFill>
                <a:latin typeface="Microsoft YaHei" charset="-122"/>
                <a:ea typeface="Microsoft YaHei" charset="-122"/>
                <a:cs typeface="Microsoft YaHei" charset="-122"/>
              </a:endParaRPr>
            </a:p>
          </p:txBody>
        </p:sp>
        <p:cxnSp>
          <p:nvCxnSpPr>
            <p:cNvPr id="6" name="直接箭头连接符 5"/>
            <p:cNvCxnSpPr>
              <a:stCxn id="7" idx="6"/>
              <a:endCxn id="5" idx="1"/>
            </p:cNvCxnSpPr>
            <p:nvPr/>
          </p:nvCxnSpPr>
          <p:spPr>
            <a:xfrm>
              <a:off x="1763695" y="3804957"/>
              <a:ext cx="40535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952995" y="3406940"/>
              <a:ext cx="810700" cy="79603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Microsoft YaHei" charset="-122"/>
                  <a:ea typeface="Microsoft YaHei" charset="-122"/>
                  <a:cs typeface="Microsoft YaHei" charset="-122"/>
                </a:rPr>
                <a:t>信源</a:t>
              </a:r>
              <a:endParaRPr lang="zh-CN" altLang="en-US" dirty="0">
                <a:solidFill>
                  <a:schemeClr val="tx1"/>
                </a:solidFill>
                <a:latin typeface="Microsoft YaHei" charset="-122"/>
                <a:ea typeface="Microsoft YaHei" charset="-122"/>
                <a:cs typeface="Microsoft YaHei" charset="-122"/>
              </a:endParaRPr>
            </a:p>
          </p:txBody>
        </p:sp>
        <p:cxnSp>
          <p:nvCxnSpPr>
            <p:cNvPr id="10" name="直接箭头连接符 9"/>
            <p:cNvCxnSpPr/>
            <p:nvPr/>
          </p:nvCxnSpPr>
          <p:spPr>
            <a:xfrm>
              <a:off x="2744928" y="3804956"/>
              <a:ext cx="40535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3150278" y="3271104"/>
              <a:ext cx="575883" cy="106752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charset="-122"/>
                  <a:ea typeface="Microsoft YaHei" charset="-122"/>
                  <a:cs typeface="Microsoft YaHei" charset="-122"/>
                </a:rPr>
                <a:t>调制</a:t>
              </a:r>
              <a:r>
                <a:rPr lang="zh-CN" altLang="en-US" dirty="0" smtClean="0">
                  <a:solidFill>
                    <a:schemeClr val="tx1"/>
                  </a:solidFill>
                  <a:latin typeface="Microsoft YaHei" charset="-122"/>
                  <a:ea typeface="Microsoft YaHei" charset="-122"/>
                  <a:cs typeface="Microsoft YaHei" charset="-122"/>
                </a:rPr>
                <a:t>器</a:t>
              </a:r>
              <a:endParaRPr lang="zh-CN" altLang="en-US" dirty="0">
                <a:solidFill>
                  <a:schemeClr val="tx1"/>
                </a:solidFill>
                <a:latin typeface="Microsoft YaHei" charset="-122"/>
                <a:ea typeface="Microsoft YaHei" charset="-122"/>
                <a:cs typeface="Microsoft YaHei" charset="-122"/>
              </a:endParaRPr>
            </a:p>
          </p:txBody>
        </p:sp>
        <p:cxnSp>
          <p:nvCxnSpPr>
            <p:cNvPr id="12" name="直接箭头连接符 11"/>
            <p:cNvCxnSpPr/>
            <p:nvPr/>
          </p:nvCxnSpPr>
          <p:spPr>
            <a:xfrm>
              <a:off x="3735127" y="3804866"/>
              <a:ext cx="40535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3907731" y="2849527"/>
              <a:ext cx="3921486" cy="202018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zh-CN" altLang="en-US" dirty="0" smtClean="0">
                  <a:solidFill>
                    <a:schemeClr val="tx1"/>
                  </a:solidFill>
                  <a:latin typeface="Microsoft YaHei" charset="-122"/>
                  <a:ea typeface="Microsoft YaHei" charset="-122"/>
                  <a:cs typeface="Microsoft YaHei" charset="-122"/>
                </a:rPr>
                <a:t>调制信道</a:t>
              </a:r>
              <a:endParaRPr lang="zh-CN" altLang="en-US" dirty="0">
                <a:solidFill>
                  <a:schemeClr val="tx1"/>
                </a:solidFill>
                <a:latin typeface="Microsoft YaHei" charset="-122"/>
                <a:ea typeface="Microsoft YaHei" charset="-122"/>
                <a:cs typeface="Microsoft YaHei" charset="-122"/>
              </a:endParaRPr>
            </a:p>
          </p:txBody>
        </p:sp>
        <p:cxnSp>
          <p:nvCxnSpPr>
            <p:cNvPr id="14" name="直接箭头连接符 13"/>
            <p:cNvCxnSpPr/>
            <p:nvPr/>
          </p:nvCxnSpPr>
          <p:spPr>
            <a:xfrm>
              <a:off x="4827181" y="3781888"/>
              <a:ext cx="40535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4140477" y="3271195"/>
              <a:ext cx="686704" cy="106752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Microsoft YaHei" charset="-122"/>
                  <a:ea typeface="Microsoft YaHei" charset="-122"/>
                  <a:cs typeface="Microsoft YaHei" charset="-122"/>
                </a:rPr>
                <a:t>发射设备</a:t>
              </a:r>
              <a:endParaRPr lang="zh-CN" altLang="en-US" dirty="0">
                <a:solidFill>
                  <a:schemeClr val="tx1"/>
                </a:solidFill>
                <a:latin typeface="Microsoft YaHei" charset="-122"/>
                <a:ea typeface="Microsoft YaHei" charset="-122"/>
                <a:cs typeface="Microsoft YaHei" charset="-122"/>
              </a:endParaRPr>
            </a:p>
          </p:txBody>
        </p:sp>
        <p:cxnSp>
          <p:nvCxnSpPr>
            <p:cNvPr id="16" name="直接箭头连接符 15"/>
            <p:cNvCxnSpPr/>
            <p:nvPr/>
          </p:nvCxnSpPr>
          <p:spPr>
            <a:xfrm>
              <a:off x="6534488" y="3781889"/>
              <a:ext cx="40535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6939838" y="3271195"/>
              <a:ext cx="686704" cy="106752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charset="-122"/>
                  <a:ea typeface="Microsoft YaHei" charset="-122"/>
                  <a:cs typeface="Microsoft YaHei" charset="-122"/>
                </a:rPr>
                <a:t>接收</a:t>
              </a:r>
              <a:r>
                <a:rPr lang="zh-CN" altLang="en-US" dirty="0" smtClean="0">
                  <a:solidFill>
                    <a:schemeClr val="tx1"/>
                  </a:solidFill>
                  <a:latin typeface="Microsoft YaHei" charset="-122"/>
                  <a:ea typeface="Microsoft YaHei" charset="-122"/>
                  <a:cs typeface="Microsoft YaHei" charset="-122"/>
                </a:rPr>
                <a:t>设备</a:t>
              </a:r>
              <a:endParaRPr lang="zh-CN" altLang="en-US" dirty="0">
                <a:solidFill>
                  <a:schemeClr val="tx1"/>
                </a:solidFill>
                <a:latin typeface="Microsoft YaHei" charset="-122"/>
                <a:ea typeface="Microsoft YaHei" charset="-122"/>
                <a:cs typeface="Microsoft YaHei" charset="-122"/>
              </a:endParaRPr>
            </a:p>
          </p:txBody>
        </p:sp>
        <p:sp>
          <p:nvSpPr>
            <p:cNvPr id="18" name="矩形 17"/>
            <p:cNvSpPr/>
            <p:nvPr/>
          </p:nvSpPr>
          <p:spPr>
            <a:xfrm>
              <a:off x="8031892" y="3237735"/>
              <a:ext cx="575883" cy="106752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Microsoft YaHei" charset="-122"/>
                  <a:ea typeface="Microsoft YaHei" charset="-122"/>
                  <a:cs typeface="Microsoft YaHei" charset="-122"/>
                </a:rPr>
                <a:t>解调器</a:t>
              </a:r>
              <a:endParaRPr lang="zh-CN" altLang="en-US" dirty="0">
                <a:solidFill>
                  <a:schemeClr val="tx1"/>
                </a:solidFill>
                <a:latin typeface="Microsoft YaHei" charset="-122"/>
                <a:ea typeface="Microsoft YaHei" charset="-122"/>
                <a:cs typeface="Microsoft YaHei" charset="-122"/>
              </a:endParaRPr>
            </a:p>
          </p:txBody>
        </p:sp>
        <p:cxnSp>
          <p:nvCxnSpPr>
            <p:cNvPr id="19" name="直接箭头连接符 18"/>
            <p:cNvCxnSpPr/>
            <p:nvPr/>
          </p:nvCxnSpPr>
          <p:spPr>
            <a:xfrm>
              <a:off x="7626542" y="3771499"/>
              <a:ext cx="40535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8604342" y="3771497"/>
              <a:ext cx="40535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9009692" y="3237733"/>
              <a:ext cx="575883" cy="106752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Microsoft YaHei" charset="-122"/>
                  <a:ea typeface="Microsoft YaHei" charset="-122"/>
                  <a:cs typeface="Microsoft YaHei" charset="-122"/>
                </a:rPr>
                <a:t>译码</a:t>
              </a:r>
              <a:r>
                <a:rPr lang="zh-CN" altLang="en-US" dirty="0" smtClean="0">
                  <a:solidFill>
                    <a:schemeClr val="tx1"/>
                  </a:solidFill>
                  <a:latin typeface="Microsoft YaHei" charset="-122"/>
                  <a:ea typeface="Microsoft YaHei" charset="-122"/>
                  <a:cs typeface="Microsoft YaHei" charset="-122"/>
                </a:rPr>
                <a:t>器</a:t>
              </a:r>
              <a:endParaRPr lang="zh-CN" altLang="en-US" dirty="0">
                <a:solidFill>
                  <a:schemeClr val="tx1"/>
                </a:solidFill>
                <a:latin typeface="Microsoft YaHei" charset="-122"/>
                <a:ea typeface="Microsoft YaHei" charset="-122"/>
                <a:cs typeface="Microsoft YaHei" charset="-122"/>
              </a:endParaRPr>
            </a:p>
          </p:txBody>
        </p:sp>
        <p:cxnSp>
          <p:nvCxnSpPr>
            <p:cNvPr id="23" name="直接箭头连接符 22"/>
            <p:cNvCxnSpPr/>
            <p:nvPr/>
          </p:nvCxnSpPr>
          <p:spPr>
            <a:xfrm>
              <a:off x="9613643" y="3771495"/>
              <a:ext cx="405350" cy="1"/>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10018993" y="3373478"/>
              <a:ext cx="810700" cy="796034"/>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Microsoft YaHei" charset="-122"/>
                  <a:ea typeface="Microsoft YaHei" charset="-122"/>
                  <a:cs typeface="Microsoft YaHei" charset="-122"/>
                </a:rPr>
                <a:t>信宿</a:t>
              </a:r>
              <a:endParaRPr lang="zh-CN" altLang="en-US" dirty="0">
                <a:solidFill>
                  <a:schemeClr val="tx1"/>
                </a:solidFill>
                <a:latin typeface="Microsoft YaHei" charset="-122"/>
                <a:ea typeface="Microsoft YaHei" charset="-122"/>
                <a:cs typeface="Microsoft YaHei" charset="-122"/>
              </a:endParaRPr>
            </a:p>
          </p:txBody>
        </p:sp>
        <p:sp>
          <p:nvSpPr>
            <p:cNvPr id="25" name="矩形 24"/>
            <p:cNvSpPr/>
            <p:nvPr/>
          </p:nvSpPr>
          <p:spPr>
            <a:xfrm>
              <a:off x="5259132" y="3474976"/>
              <a:ext cx="1301957" cy="59303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Microsoft YaHei" charset="-122"/>
                  <a:ea typeface="Microsoft YaHei" charset="-122"/>
                  <a:cs typeface="Microsoft YaHei" charset="-122"/>
                </a:rPr>
                <a:t>传输介质</a:t>
              </a:r>
              <a:endParaRPr lang="zh-CN" altLang="en-US" dirty="0">
                <a:solidFill>
                  <a:schemeClr val="tx1"/>
                </a:solidFill>
                <a:latin typeface="Microsoft YaHei" charset="-122"/>
                <a:ea typeface="Microsoft YaHei" charset="-122"/>
                <a:cs typeface="Microsoft YaHei" charset="-122"/>
              </a:endParaRPr>
            </a:p>
          </p:txBody>
        </p:sp>
        <p:sp>
          <p:nvSpPr>
            <p:cNvPr id="26" name="矩形 25"/>
            <p:cNvSpPr/>
            <p:nvPr/>
          </p:nvSpPr>
          <p:spPr>
            <a:xfrm>
              <a:off x="2947603" y="2286001"/>
              <a:ext cx="5859414" cy="325356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zh-CN" altLang="en-US" dirty="0">
                  <a:solidFill>
                    <a:schemeClr val="tx1"/>
                  </a:solidFill>
                  <a:latin typeface="Microsoft YaHei" charset="-122"/>
                  <a:ea typeface="Microsoft YaHei" charset="-122"/>
                  <a:cs typeface="Microsoft YaHei" charset="-122"/>
                </a:rPr>
                <a:t>编码</a:t>
              </a:r>
              <a:r>
                <a:rPr lang="zh-CN" altLang="en-US" dirty="0" smtClean="0">
                  <a:solidFill>
                    <a:schemeClr val="tx1"/>
                  </a:solidFill>
                  <a:latin typeface="Microsoft YaHei" charset="-122"/>
                  <a:ea typeface="Microsoft YaHei" charset="-122"/>
                  <a:cs typeface="Microsoft YaHei" charset="-122"/>
                </a:rPr>
                <a:t>信道</a:t>
              </a:r>
              <a:endParaRPr lang="zh-CN" altLang="en-US" dirty="0">
                <a:solidFill>
                  <a:schemeClr val="tx1"/>
                </a:solidFill>
                <a:latin typeface="Microsoft YaHei" charset="-122"/>
                <a:ea typeface="Microsoft YaHei" charset="-122"/>
                <a:cs typeface="Microsoft YaHei" charset="-122"/>
              </a:endParaRPr>
            </a:p>
          </p:txBody>
        </p:sp>
      </p:grpSp>
      <p:grpSp>
        <p:nvGrpSpPr>
          <p:cNvPr id="33" name="组合 32"/>
          <p:cNvGrpSpPr/>
          <p:nvPr/>
        </p:nvGrpSpPr>
        <p:grpSpPr>
          <a:xfrm>
            <a:off x="0" y="736528"/>
            <a:ext cx="563526" cy="5384945"/>
            <a:chOff x="0" y="1247009"/>
            <a:chExt cx="563526" cy="5384945"/>
          </a:xfrm>
        </p:grpSpPr>
        <p:sp>
          <p:nvSpPr>
            <p:cNvPr id="30" name="矩形 29"/>
            <p:cNvSpPr/>
            <p:nvPr/>
          </p:nvSpPr>
          <p:spPr>
            <a:xfrm>
              <a:off x="0" y="1247009"/>
              <a:ext cx="563526" cy="205072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信道分类与模型</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31" name="矩形 30"/>
            <p:cNvSpPr/>
            <p:nvPr/>
          </p:nvSpPr>
          <p:spPr>
            <a:xfrm>
              <a:off x="0" y="3318993"/>
              <a:ext cx="563526" cy="188032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信道传输特性</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32" name="矩形 31"/>
            <p:cNvSpPr/>
            <p:nvPr/>
          </p:nvSpPr>
          <p:spPr>
            <a:xfrm>
              <a:off x="0" y="5221660"/>
              <a:ext cx="563526" cy="141029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信道容量</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1108348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6.1 </a:t>
            </a:r>
            <a:r>
              <a:rPr lang="zh-CN" altLang="en-US" sz="2800" b="1" dirty="0">
                <a:latin typeface="黑体" panose="02010609060101010101" pitchFamily="49" charset="-122"/>
                <a:ea typeface="黑体" panose="02010609060101010101" pitchFamily="49" charset="-122"/>
                <a:sym typeface="+mn-ea"/>
              </a:rPr>
              <a:t>数据通信基础</a:t>
            </a:r>
          </a:p>
        </p:txBody>
      </p:sp>
      <p:sp>
        <p:nvSpPr>
          <p:cNvPr id="11"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：数据通信基本概念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12" name="TextBox 11"/>
          <p:cNvSpPr txBox="1"/>
          <p:nvPr/>
        </p:nvSpPr>
        <p:spPr>
          <a:xfrm>
            <a:off x="840105" y="2138045"/>
            <a:ext cx="10487660" cy="2862322"/>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二、通信（了解）</a:t>
            </a:r>
          </a:p>
          <a:p>
            <a:pPr>
              <a:lnSpc>
                <a:spcPct val="150000"/>
              </a:lnSpc>
            </a:pPr>
            <a:r>
              <a:rPr lang="zh-CN" altLang="en-US" sz="2400" dirty="0" smtClean="0">
                <a:latin typeface="Microsoft YaHei" charset="-122"/>
                <a:ea typeface="Microsoft YaHei" charset="-122"/>
                <a:cs typeface="Microsoft YaHei" charset="-122"/>
              </a:rPr>
              <a:t>通信：在一点精确或近似地再生另一点的信息。</a:t>
            </a:r>
            <a:endParaRPr lang="en-US" altLang="zh-CN" sz="2400" dirty="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通信系统：能够实现通信功能的各种技术、设备和方法的</a:t>
            </a:r>
            <a:r>
              <a:rPr lang="zh-CN" altLang="en-US" sz="2400" dirty="0" smtClean="0">
                <a:solidFill>
                  <a:srgbClr val="FF0000"/>
                </a:solidFill>
                <a:latin typeface="Microsoft YaHei" charset="-122"/>
                <a:ea typeface="Microsoft YaHei" charset="-122"/>
                <a:cs typeface="Microsoft YaHei" charset="-122"/>
              </a:rPr>
              <a:t>总体</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endParaRPr lang="zh-CN" altLang="en-US" sz="2400" dirty="0" smtClean="0">
              <a:latin typeface="手札体-简粗体" panose="03000700000000000000" pitchFamily="66" charset="-122"/>
              <a:ea typeface="手札体-简粗体" panose="03000700000000000000" pitchFamily="66" charset="-122"/>
            </a:endParaRPr>
          </a:p>
        </p:txBody>
      </p:sp>
      <p:grpSp>
        <p:nvGrpSpPr>
          <p:cNvPr id="6" name="组合 5"/>
          <p:cNvGrpSpPr/>
          <p:nvPr/>
        </p:nvGrpSpPr>
        <p:grpSpPr>
          <a:xfrm>
            <a:off x="0" y="1356334"/>
            <a:ext cx="563526" cy="4145333"/>
            <a:chOff x="0" y="267176"/>
            <a:chExt cx="563526" cy="4145333"/>
          </a:xfrm>
        </p:grpSpPr>
        <p:sp>
          <p:nvSpPr>
            <p:cNvPr id="7" name="矩形 6"/>
            <p:cNvSpPr/>
            <p:nvPr/>
          </p:nvSpPr>
          <p:spPr>
            <a:xfrm>
              <a:off x="0" y="267176"/>
              <a:ext cx="563526" cy="205072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数据通信基本概念</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8" name="矩形 7"/>
            <p:cNvSpPr/>
            <p:nvPr/>
          </p:nvSpPr>
          <p:spPr>
            <a:xfrm>
              <a:off x="0" y="2339160"/>
              <a:ext cx="563526" cy="207334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数据通信系统模型</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129543365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6.3 </a:t>
            </a:r>
            <a:r>
              <a:rPr lang="zh-CN" altLang="en-US" sz="2800" b="1" dirty="0">
                <a:latin typeface="黑体" panose="02010609060101010101" pitchFamily="49" charset="-122"/>
                <a:ea typeface="黑体" panose="02010609060101010101" pitchFamily="49" charset="-122"/>
                <a:sym typeface="+mn-ea"/>
              </a:rPr>
              <a:t>信道与信道容量</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：信道传输特性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6" name="TextBox 5"/>
          <p:cNvSpPr txBox="1"/>
          <p:nvPr/>
        </p:nvSpPr>
        <p:spPr>
          <a:xfrm>
            <a:off x="1135025" y="2138093"/>
            <a:ext cx="10002190" cy="2308324"/>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不同类型的信道对信号的影响差异较大：</a:t>
            </a:r>
          </a:p>
          <a:p>
            <a:pPr>
              <a:lnSpc>
                <a:spcPct val="150000"/>
              </a:lnSpc>
            </a:pPr>
            <a:r>
              <a:rPr lang="zh-CN" altLang="en-US" sz="2400" dirty="0">
                <a:latin typeface="Microsoft YaHei" charset="-122"/>
                <a:ea typeface="Microsoft YaHei" charset="-122"/>
                <a:cs typeface="Microsoft YaHei" charset="-122"/>
              </a:rPr>
              <a:t>随机参数信道</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随参信道</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：信号通过信道发生畸变是</a:t>
            </a:r>
            <a:r>
              <a:rPr lang="zh-CN" altLang="en-US" sz="2400" dirty="0" smtClean="0">
                <a:solidFill>
                  <a:srgbClr val="FF0000"/>
                </a:solidFill>
                <a:latin typeface="Microsoft YaHei" charset="-122"/>
                <a:ea typeface="Microsoft YaHei" charset="-122"/>
                <a:cs typeface="Microsoft YaHei" charset="-122"/>
              </a:rPr>
              <a:t>时变的</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恒定</a:t>
            </a:r>
            <a:r>
              <a:rPr lang="zh-CN" altLang="en-US" sz="2400" dirty="0">
                <a:latin typeface="Microsoft YaHei" charset="-122"/>
                <a:ea typeface="Microsoft YaHei" charset="-122"/>
                <a:cs typeface="Microsoft YaHei" charset="-122"/>
              </a:rPr>
              <a:t>参数信道</a:t>
            </a:r>
            <a:r>
              <a:rPr lang="en-US" altLang="zh-CN" sz="2400" dirty="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恒参信道</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a:t>
            </a:r>
            <a:r>
              <a:rPr lang="zh-CN" altLang="en-US" sz="2400" dirty="0">
                <a:latin typeface="Microsoft YaHei" charset="-122"/>
                <a:ea typeface="Microsoft YaHei" charset="-122"/>
                <a:cs typeface="Microsoft YaHei" charset="-122"/>
              </a:rPr>
              <a:t>信号通过信道发生畸变</a:t>
            </a:r>
            <a:r>
              <a:rPr lang="zh-CN" altLang="en-US" sz="2400" dirty="0" smtClean="0">
                <a:latin typeface="Microsoft YaHei" charset="-122"/>
                <a:ea typeface="Microsoft YaHei" charset="-122"/>
                <a:cs typeface="Microsoft YaHei" charset="-122"/>
              </a:rPr>
              <a:t>和</a:t>
            </a:r>
            <a:r>
              <a:rPr lang="zh-CN" altLang="en-US" sz="2400" dirty="0" smtClean="0">
                <a:solidFill>
                  <a:srgbClr val="FF0000"/>
                </a:solidFill>
                <a:latin typeface="Microsoft YaHei" charset="-122"/>
                <a:ea typeface="Microsoft YaHei" charset="-122"/>
                <a:cs typeface="Microsoft YaHei" charset="-122"/>
              </a:rPr>
              <a:t>时间无关</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   </a:t>
            </a:r>
            <a:endParaRPr lang="en-US" altLang="zh-CN" sz="2400" dirty="0" smtClean="0">
              <a:latin typeface="Microsoft YaHei" charset="-122"/>
              <a:ea typeface="Microsoft YaHei" charset="-122"/>
              <a:cs typeface="Microsoft YaHei" charset="-122"/>
            </a:endParaRPr>
          </a:p>
        </p:txBody>
      </p:sp>
      <p:grpSp>
        <p:nvGrpSpPr>
          <p:cNvPr id="7" name="组合 6"/>
          <p:cNvGrpSpPr/>
          <p:nvPr/>
        </p:nvGrpSpPr>
        <p:grpSpPr>
          <a:xfrm>
            <a:off x="0" y="736528"/>
            <a:ext cx="563526" cy="5384945"/>
            <a:chOff x="0" y="1247009"/>
            <a:chExt cx="563526" cy="5384945"/>
          </a:xfrm>
        </p:grpSpPr>
        <p:sp>
          <p:nvSpPr>
            <p:cNvPr id="8" name="矩形 7"/>
            <p:cNvSpPr/>
            <p:nvPr/>
          </p:nvSpPr>
          <p:spPr>
            <a:xfrm>
              <a:off x="0" y="1247009"/>
              <a:ext cx="563526" cy="205072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信道分类与模型</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0" y="3318993"/>
              <a:ext cx="563526" cy="1880328"/>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信道传输特性</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10" name="矩形 9"/>
            <p:cNvSpPr/>
            <p:nvPr/>
          </p:nvSpPr>
          <p:spPr>
            <a:xfrm>
              <a:off x="0" y="5221660"/>
              <a:ext cx="563526" cy="141029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信道容量</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6.3 </a:t>
            </a:r>
            <a:r>
              <a:rPr lang="zh-CN" altLang="en-US" sz="2800" b="1" dirty="0">
                <a:latin typeface="黑体" panose="02010609060101010101" pitchFamily="49" charset="-122"/>
                <a:ea typeface="黑体" panose="02010609060101010101" pitchFamily="49" charset="-122"/>
                <a:sym typeface="+mn-ea"/>
              </a:rPr>
              <a:t>信道与信道容量</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：信道传输特性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6" name="TextBox 5"/>
          <p:cNvSpPr txBox="1"/>
          <p:nvPr/>
        </p:nvSpPr>
        <p:spPr>
          <a:xfrm>
            <a:off x="1135025" y="2138093"/>
            <a:ext cx="10002190" cy="2862322"/>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一、恒参信道传输特性</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各种有线</a:t>
            </a:r>
            <a:r>
              <a:rPr lang="zh-CN" altLang="en-US" sz="2400" dirty="0">
                <a:latin typeface="Microsoft YaHei" charset="-122"/>
                <a:ea typeface="Microsoft YaHei" charset="-122"/>
                <a:cs typeface="Microsoft YaHei" charset="-122"/>
              </a:rPr>
              <a:t>信道和部分无线</a:t>
            </a:r>
            <a:r>
              <a:rPr lang="zh-CN" altLang="en-US" sz="2400" dirty="0" smtClean="0">
                <a:latin typeface="Microsoft YaHei" charset="-122"/>
                <a:ea typeface="Microsoft YaHei" charset="-122"/>
                <a:cs typeface="Microsoft YaHei" charset="-122"/>
              </a:rPr>
              <a:t>信道</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微波视线传播链路、卫星链路</a:t>
            </a:r>
            <a:r>
              <a:rPr lang="en-US" altLang="zh-CN" sz="2400" dirty="0" smtClean="0">
                <a:latin typeface="Microsoft YaHei" charset="-122"/>
                <a:ea typeface="Microsoft YaHei" charset="-122"/>
                <a:cs typeface="Microsoft YaHei" charset="-122"/>
              </a:rPr>
              <a:t>)</a:t>
            </a:r>
            <a:endParaRPr lang="en-US" altLang="zh-CN" sz="2400" dirty="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、对信号幅值产生</a:t>
            </a:r>
            <a:r>
              <a:rPr lang="zh-CN" altLang="en-US" sz="2400" dirty="0" smtClean="0">
                <a:solidFill>
                  <a:srgbClr val="FF0000"/>
                </a:solidFill>
                <a:latin typeface="Microsoft YaHei" charset="-122"/>
                <a:ea typeface="Microsoft YaHei" charset="-122"/>
                <a:cs typeface="Microsoft YaHei" charset="-122"/>
              </a:rPr>
              <a:t>固定的</a:t>
            </a:r>
            <a:r>
              <a:rPr lang="zh-CN" altLang="en-US" sz="2400" dirty="0" smtClean="0">
                <a:latin typeface="Microsoft YaHei" charset="-122"/>
                <a:ea typeface="Microsoft YaHei" charset="-122"/>
                <a:cs typeface="Microsoft YaHei" charset="-122"/>
              </a:rPr>
              <a:t>衰减</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2</a:t>
            </a:r>
            <a:r>
              <a:rPr lang="zh-CN" altLang="en-US" sz="2400" dirty="0" smtClean="0">
                <a:latin typeface="Microsoft YaHei" charset="-122"/>
                <a:ea typeface="Microsoft YaHei" charset="-122"/>
                <a:cs typeface="Microsoft YaHei" charset="-122"/>
              </a:rPr>
              <a:t>、对信号输出产生</a:t>
            </a:r>
            <a:r>
              <a:rPr lang="zh-CN" altLang="en-US" sz="2400" dirty="0" smtClean="0">
                <a:solidFill>
                  <a:srgbClr val="FF0000"/>
                </a:solidFill>
                <a:latin typeface="Microsoft YaHei" charset="-122"/>
                <a:ea typeface="Microsoft YaHei" charset="-122"/>
                <a:cs typeface="Microsoft YaHei" charset="-122"/>
              </a:rPr>
              <a:t>固定的</a:t>
            </a:r>
            <a:r>
              <a:rPr lang="zh-CN" altLang="en-US" sz="2400" dirty="0" smtClean="0">
                <a:latin typeface="Microsoft YaHei" charset="-122"/>
                <a:ea typeface="Microsoft YaHei" charset="-122"/>
                <a:cs typeface="Microsoft YaHei" charset="-122"/>
              </a:rPr>
              <a:t>时延</a:t>
            </a:r>
            <a:endParaRPr lang="en-US" altLang="zh-CN" sz="2400" dirty="0" smtClean="0">
              <a:latin typeface="Microsoft YaHei" charset="-122"/>
              <a:ea typeface="Microsoft YaHei" charset="-122"/>
              <a:cs typeface="Microsoft YaHei" charset="-122"/>
            </a:endParaRPr>
          </a:p>
        </p:txBody>
      </p:sp>
      <p:grpSp>
        <p:nvGrpSpPr>
          <p:cNvPr id="7" name="组合 6"/>
          <p:cNvGrpSpPr/>
          <p:nvPr/>
        </p:nvGrpSpPr>
        <p:grpSpPr>
          <a:xfrm>
            <a:off x="0" y="736528"/>
            <a:ext cx="563526" cy="5384945"/>
            <a:chOff x="0" y="1247009"/>
            <a:chExt cx="563526" cy="5384945"/>
          </a:xfrm>
        </p:grpSpPr>
        <p:sp>
          <p:nvSpPr>
            <p:cNvPr id="8" name="矩形 7"/>
            <p:cNvSpPr/>
            <p:nvPr/>
          </p:nvSpPr>
          <p:spPr>
            <a:xfrm>
              <a:off x="0" y="1247009"/>
              <a:ext cx="563526" cy="205072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信道分类与模型</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0" y="3318993"/>
              <a:ext cx="563526" cy="1880328"/>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信道传输特性</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10" name="矩形 9"/>
            <p:cNvSpPr/>
            <p:nvPr/>
          </p:nvSpPr>
          <p:spPr>
            <a:xfrm>
              <a:off x="0" y="5221660"/>
              <a:ext cx="563526" cy="141029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信道容量</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6.3 </a:t>
            </a:r>
            <a:r>
              <a:rPr lang="zh-CN" altLang="en-US" sz="2800" b="1" dirty="0">
                <a:latin typeface="黑体" panose="02010609060101010101" pitchFamily="49" charset="-122"/>
                <a:ea typeface="黑体" panose="02010609060101010101" pitchFamily="49" charset="-122"/>
                <a:sym typeface="+mn-ea"/>
              </a:rPr>
              <a:t>信道与信道容量</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：信道传输特性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6" name="TextBox 5"/>
          <p:cNvSpPr txBox="1"/>
          <p:nvPr/>
        </p:nvSpPr>
        <p:spPr>
          <a:xfrm>
            <a:off x="1135025" y="2138093"/>
            <a:ext cx="10002190" cy="3416320"/>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二、随</a:t>
            </a:r>
            <a:r>
              <a:rPr lang="zh-CN" altLang="en-US" sz="2400" dirty="0" smtClean="0">
                <a:latin typeface="Microsoft YaHei" charset="-122"/>
                <a:ea typeface="Microsoft YaHei" charset="-122"/>
                <a:cs typeface="Microsoft YaHei" charset="-122"/>
              </a:rPr>
              <a:t>参信道传输特性</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大部分</a:t>
            </a:r>
            <a:r>
              <a:rPr lang="zh-CN" altLang="en-US" sz="2400" dirty="0">
                <a:latin typeface="Microsoft YaHei" charset="-122"/>
                <a:ea typeface="Microsoft YaHei" charset="-122"/>
                <a:cs typeface="Microsoft YaHei" charset="-122"/>
              </a:rPr>
              <a:t>无线</a:t>
            </a:r>
            <a:r>
              <a:rPr lang="zh-CN" altLang="en-US" sz="2400" dirty="0" smtClean="0">
                <a:latin typeface="Microsoft YaHei" charset="-122"/>
                <a:ea typeface="Microsoft YaHei" charset="-122"/>
                <a:cs typeface="Microsoft YaHei" charset="-122"/>
              </a:rPr>
              <a:t>信道</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依靠地波和天波传播的无线电信道</a:t>
            </a:r>
            <a:r>
              <a:rPr lang="en-US" altLang="zh-CN" sz="2400" dirty="0" smtClean="0">
                <a:latin typeface="Microsoft YaHei" charset="-122"/>
                <a:ea typeface="Microsoft YaHei" charset="-122"/>
                <a:cs typeface="Microsoft YaHei" charset="-122"/>
              </a:rPr>
              <a:t>)</a:t>
            </a:r>
          </a:p>
          <a:p>
            <a:pPr>
              <a:lnSpc>
                <a:spcPct val="150000"/>
              </a:lnSpc>
            </a:pPr>
            <a:endParaRPr lang="en-US" altLang="zh-CN" sz="2400" dirty="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、信号的传输衰减随时间</a:t>
            </a:r>
            <a:r>
              <a:rPr lang="zh-CN" altLang="en-US" sz="2400" dirty="0" smtClean="0">
                <a:solidFill>
                  <a:srgbClr val="FF0000"/>
                </a:solidFill>
                <a:latin typeface="Microsoft YaHei" charset="-122"/>
                <a:ea typeface="Microsoft YaHei" charset="-122"/>
                <a:cs typeface="Microsoft YaHei" charset="-122"/>
              </a:rPr>
              <a:t>随机</a:t>
            </a:r>
            <a:r>
              <a:rPr lang="zh-CN" altLang="en-US" sz="2400" dirty="0" smtClean="0">
                <a:latin typeface="Microsoft YaHei" charset="-122"/>
                <a:ea typeface="Microsoft YaHei" charset="-122"/>
                <a:cs typeface="Microsoft YaHei" charset="-122"/>
              </a:rPr>
              <a:t>变化</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2</a:t>
            </a:r>
            <a:r>
              <a:rPr lang="zh-CN" altLang="en-US" sz="2400" dirty="0" smtClean="0">
                <a:latin typeface="Microsoft YaHei" charset="-122"/>
                <a:ea typeface="Microsoft YaHei" charset="-122"/>
                <a:cs typeface="Microsoft YaHei" charset="-122"/>
              </a:rPr>
              <a:t>、信号的传输时延随时间</a:t>
            </a:r>
            <a:r>
              <a:rPr lang="zh-CN" altLang="en-US" sz="2400" dirty="0" smtClean="0">
                <a:solidFill>
                  <a:srgbClr val="FF0000"/>
                </a:solidFill>
                <a:latin typeface="Microsoft YaHei" charset="-122"/>
                <a:ea typeface="Microsoft YaHei" charset="-122"/>
                <a:cs typeface="Microsoft YaHei" charset="-122"/>
              </a:rPr>
              <a:t>随机</a:t>
            </a:r>
            <a:r>
              <a:rPr lang="zh-CN" altLang="en-US" sz="2400" dirty="0" smtClean="0">
                <a:latin typeface="Microsoft YaHei" charset="-122"/>
                <a:ea typeface="Microsoft YaHei" charset="-122"/>
                <a:cs typeface="Microsoft YaHei" charset="-122"/>
              </a:rPr>
              <a:t>变化</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3</a:t>
            </a:r>
            <a:r>
              <a:rPr lang="zh-CN" altLang="en-US" sz="2400" dirty="0" smtClean="0">
                <a:latin typeface="Microsoft YaHei" charset="-122"/>
                <a:ea typeface="Microsoft YaHei" charset="-122"/>
                <a:cs typeface="Microsoft YaHei" charset="-122"/>
              </a:rPr>
              <a:t>、存在</a:t>
            </a:r>
            <a:r>
              <a:rPr lang="zh-CN" altLang="en-US" sz="2400" dirty="0" smtClean="0">
                <a:solidFill>
                  <a:srgbClr val="FF0000"/>
                </a:solidFill>
                <a:latin typeface="Microsoft YaHei" charset="-122"/>
                <a:ea typeface="Microsoft YaHei" charset="-122"/>
                <a:cs typeface="Microsoft YaHei" charset="-122"/>
              </a:rPr>
              <a:t>多径</a:t>
            </a:r>
            <a:r>
              <a:rPr lang="zh-CN" altLang="en-US" sz="2400" dirty="0" smtClean="0">
                <a:latin typeface="Microsoft YaHei" charset="-122"/>
                <a:ea typeface="Microsoft YaHei" charset="-122"/>
                <a:cs typeface="Microsoft YaHei" charset="-122"/>
              </a:rPr>
              <a:t>传播现象</a:t>
            </a:r>
            <a:endParaRPr lang="en-US" altLang="zh-CN" sz="2400" dirty="0" smtClean="0">
              <a:latin typeface="Microsoft YaHei" charset="-122"/>
              <a:ea typeface="Microsoft YaHei" charset="-122"/>
              <a:cs typeface="Microsoft YaHei" charset="-122"/>
            </a:endParaRPr>
          </a:p>
        </p:txBody>
      </p:sp>
      <p:grpSp>
        <p:nvGrpSpPr>
          <p:cNvPr id="7" name="组合 6"/>
          <p:cNvGrpSpPr/>
          <p:nvPr/>
        </p:nvGrpSpPr>
        <p:grpSpPr>
          <a:xfrm>
            <a:off x="0" y="736528"/>
            <a:ext cx="563526" cy="5384945"/>
            <a:chOff x="0" y="1247009"/>
            <a:chExt cx="563526" cy="5384945"/>
          </a:xfrm>
        </p:grpSpPr>
        <p:sp>
          <p:nvSpPr>
            <p:cNvPr id="8" name="矩形 7"/>
            <p:cNvSpPr/>
            <p:nvPr/>
          </p:nvSpPr>
          <p:spPr>
            <a:xfrm>
              <a:off x="0" y="1247009"/>
              <a:ext cx="563526" cy="205072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信道分类与模型</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0" y="3318993"/>
              <a:ext cx="563526" cy="1880328"/>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信道传输特性</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10" name="矩形 9"/>
            <p:cNvSpPr/>
            <p:nvPr/>
          </p:nvSpPr>
          <p:spPr>
            <a:xfrm>
              <a:off x="0" y="5221660"/>
              <a:ext cx="563526" cy="141029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信道容量</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6.3 </a:t>
            </a:r>
            <a:r>
              <a:rPr lang="zh-CN" altLang="en-US" sz="2800" b="1" dirty="0">
                <a:latin typeface="黑体" panose="02010609060101010101" pitchFamily="49" charset="-122"/>
                <a:ea typeface="黑体" panose="02010609060101010101" pitchFamily="49" charset="-122"/>
                <a:sym typeface="+mn-ea"/>
              </a:rPr>
              <a:t>信道与信道容量</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：信道传输特性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6" name="TextBox 5"/>
          <p:cNvSpPr txBox="1"/>
          <p:nvPr/>
        </p:nvSpPr>
        <p:spPr>
          <a:xfrm>
            <a:off x="1135025" y="2808512"/>
            <a:ext cx="10222786" cy="1754326"/>
          </a:xfrm>
          <a:prstGeom prst="rect">
            <a:avLst/>
          </a:prstGeom>
          <a:noFill/>
        </p:spPr>
        <p:txBody>
          <a:bodyPr wrap="square" rtlCol="0">
            <a:spAutoFit/>
          </a:bodyPr>
          <a:lstStyle/>
          <a:p>
            <a:pPr>
              <a:lnSpc>
                <a:spcPct val="150000"/>
              </a:lnSpc>
            </a:pPr>
            <a:r>
              <a:rPr lang="zh-CN" altLang="en-US" sz="2400" dirty="0">
                <a:latin typeface="Microsoft YaHei" charset="-122"/>
                <a:ea typeface="Microsoft YaHei" charset="-122"/>
                <a:cs typeface="Microsoft YaHei" charset="-122"/>
              </a:rPr>
              <a:t>信道的传输特性在很大程度上决定了信道的传输性能。可以描述信道性能的有带宽、 传输速率和信道容量。一般情况下，经常用</a:t>
            </a:r>
            <a:r>
              <a:rPr lang="zh-CN" altLang="en-US" sz="2400" dirty="0">
                <a:solidFill>
                  <a:srgbClr val="FF0000"/>
                </a:solidFill>
                <a:latin typeface="Microsoft YaHei" charset="-122"/>
                <a:ea typeface="Microsoft YaHei" charset="-122"/>
                <a:cs typeface="Microsoft YaHei" charset="-122"/>
              </a:rPr>
              <a:t>信道容量</a:t>
            </a:r>
            <a:r>
              <a:rPr lang="zh-CN" altLang="en-US" sz="2400" dirty="0">
                <a:latin typeface="Microsoft YaHei" charset="-122"/>
                <a:ea typeface="Microsoft YaHei" charset="-122"/>
                <a:cs typeface="Microsoft YaHei" charset="-122"/>
              </a:rPr>
              <a:t>来描述或衡量信道的传输能力。 </a:t>
            </a:r>
          </a:p>
        </p:txBody>
      </p:sp>
      <p:grpSp>
        <p:nvGrpSpPr>
          <p:cNvPr id="7" name="组合 6"/>
          <p:cNvGrpSpPr/>
          <p:nvPr/>
        </p:nvGrpSpPr>
        <p:grpSpPr>
          <a:xfrm>
            <a:off x="0" y="736528"/>
            <a:ext cx="563526" cy="5384945"/>
            <a:chOff x="0" y="1247009"/>
            <a:chExt cx="563526" cy="5384945"/>
          </a:xfrm>
        </p:grpSpPr>
        <p:sp>
          <p:nvSpPr>
            <p:cNvPr id="8" name="矩形 7"/>
            <p:cNvSpPr/>
            <p:nvPr/>
          </p:nvSpPr>
          <p:spPr>
            <a:xfrm>
              <a:off x="0" y="1247009"/>
              <a:ext cx="563526" cy="205072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信道分类与模型</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0" y="3318993"/>
              <a:ext cx="563526" cy="1880328"/>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信道传输特性</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10" name="矩形 9"/>
            <p:cNvSpPr/>
            <p:nvPr/>
          </p:nvSpPr>
          <p:spPr>
            <a:xfrm>
              <a:off x="0" y="5221660"/>
              <a:ext cx="563526" cy="141029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信道容量</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6.3 </a:t>
            </a:r>
            <a:r>
              <a:rPr lang="zh-CN" altLang="en-US" sz="2800" b="1" dirty="0">
                <a:latin typeface="黑体" panose="02010609060101010101" pitchFamily="49" charset="-122"/>
                <a:ea typeface="黑体" panose="02010609060101010101" pitchFamily="49" charset="-122"/>
                <a:sym typeface="+mn-ea"/>
              </a:rPr>
              <a:t>信道与信道容量</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：信道传输特性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6" name="TextBox 5"/>
          <p:cNvSpPr txBox="1"/>
          <p:nvPr/>
        </p:nvSpPr>
        <p:spPr>
          <a:xfrm>
            <a:off x="1135025" y="2138093"/>
            <a:ext cx="10002190" cy="2861310"/>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三、信道容量</a:t>
            </a:r>
          </a:p>
          <a:p>
            <a:pPr>
              <a:lnSpc>
                <a:spcPct val="150000"/>
              </a:lnSpc>
            </a:pP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、信道的带宽是指能够有效通过该信道的信号的</a:t>
            </a:r>
            <a:r>
              <a:rPr lang="zh-CN" altLang="en-US" sz="2400" dirty="0" smtClean="0">
                <a:solidFill>
                  <a:srgbClr val="FF0000"/>
                </a:solidFill>
                <a:latin typeface="Microsoft YaHei" charset="-122"/>
                <a:ea typeface="Microsoft YaHei" charset="-122"/>
                <a:cs typeface="Microsoft YaHei" charset="-122"/>
              </a:rPr>
              <a:t>最大频带宽度</a:t>
            </a:r>
          </a:p>
          <a:p>
            <a:pPr>
              <a:lnSpc>
                <a:spcPct val="150000"/>
              </a:lnSpc>
            </a:pPr>
            <a:r>
              <a:rPr lang="zh-CN" altLang="en-US" sz="2400" dirty="0" smtClean="0">
                <a:latin typeface="Microsoft YaHei" charset="-122"/>
                <a:ea typeface="Microsoft YaHei" charset="-122"/>
                <a:cs typeface="Microsoft YaHei" charset="-122"/>
              </a:rPr>
              <a:t>     用码元速率</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或符号速率</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描述，单位是</a:t>
            </a:r>
            <a:r>
              <a:rPr lang="en-US" altLang="zh-CN" sz="2400" dirty="0" smtClean="0">
                <a:latin typeface="Microsoft YaHei" charset="-122"/>
                <a:ea typeface="Microsoft YaHei" charset="-122"/>
                <a:cs typeface="Microsoft YaHei" charset="-122"/>
              </a:rPr>
              <a:t>Baud</a:t>
            </a:r>
            <a:endParaRPr lang="zh-CN" altLang="en-US" sz="24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2</a:t>
            </a:r>
            <a:r>
              <a:rPr lang="zh-CN" altLang="en-US" sz="2400" dirty="0" smtClean="0">
                <a:latin typeface="Microsoft YaHei" charset="-122"/>
                <a:ea typeface="Microsoft YaHei" charset="-122"/>
                <a:cs typeface="Microsoft YaHei" charset="-122"/>
              </a:rPr>
              <a:t>、传输速率是信道</a:t>
            </a:r>
            <a:r>
              <a:rPr lang="zh-CN" altLang="en-US" sz="2400" dirty="0" smtClean="0">
                <a:solidFill>
                  <a:srgbClr val="FF0000"/>
                </a:solidFill>
                <a:latin typeface="Microsoft YaHei" charset="-122"/>
                <a:ea typeface="Microsoft YaHei" charset="-122"/>
                <a:cs typeface="Microsoft YaHei" charset="-122"/>
              </a:rPr>
              <a:t>单位时间</a:t>
            </a:r>
            <a:r>
              <a:rPr lang="zh-CN" altLang="en-US" sz="2400" dirty="0" smtClean="0">
                <a:latin typeface="Microsoft YaHei" charset="-122"/>
                <a:ea typeface="Microsoft YaHei" charset="-122"/>
                <a:cs typeface="Microsoft YaHei" charset="-122"/>
              </a:rPr>
              <a:t>内传输的码元</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或符号</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或信息的能力</a:t>
            </a:r>
          </a:p>
          <a:p>
            <a:pPr>
              <a:lnSpc>
                <a:spcPct val="150000"/>
              </a:lnSpc>
            </a:pPr>
            <a:r>
              <a:rPr lang="zh-CN" altLang="en-US" sz="2400" dirty="0" smtClean="0">
                <a:latin typeface="Microsoft YaHei" charset="-122"/>
                <a:ea typeface="Microsoft YaHei" charset="-122"/>
                <a:cs typeface="Microsoft YaHei" charset="-122"/>
              </a:rPr>
              <a:t>     用传信率</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或信息速率</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来描述，单位是</a:t>
            </a:r>
            <a:r>
              <a:rPr lang="en-US" altLang="zh-CN" sz="2400" dirty="0" smtClean="0">
                <a:latin typeface="Microsoft YaHei" charset="-122"/>
                <a:ea typeface="Microsoft YaHei" charset="-122"/>
                <a:cs typeface="Microsoft YaHei" charset="-122"/>
              </a:rPr>
              <a:t>bit/s</a:t>
            </a:r>
          </a:p>
        </p:txBody>
      </p:sp>
      <p:grpSp>
        <p:nvGrpSpPr>
          <p:cNvPr id="7" name="组合 6"/>
          <p:cNvGrpSpPr/>
          <p:nvPr/>
        </p:nvGrpSpPr>
        <p:grpSpPr>
          <a:xfrm>
            <a:off x="0" y="736528"/>
            <a:ext cx="563526" cy="5384945"/>
            <a:chOff x="0" y="1247009"/>
            <a:chExt cx="563526" cy="5384945"/>
          </a:xfrm>
        </p:grpSpPr>
        <p:sp>
          <p:nvSpPr>
            <p:cNvPr id="8" name="矩形 7"/>
            <p:cNvSpPr/>
            <p:nvPr/>
          </p:nvSpPr>
          <p:spPr>
            <a:xfrm>
              <a:off x="0" y="1247009"/>
              <a:ext cx="563526" cy="205072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信道分类与模型</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0" y="3318993"/>
              <a:ext cx="563526" cy="1880328"/>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信道传输特性</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10" name="矩形 9"/>
            <p:cNvSpPr/>
            <p:nvPr/>
          </p:nvSpPr>
          <p:spPr>
            <a:xfrm>
              <a:off x="0" y="5221660"/>
              <a:ext cx="563526" cy="141029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信道容量</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38300880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6.3 </a:t>
            </a:r>
            <a:r>
              <a:rPr lang="zh-CN" altLang="en-US" sz="2800" b="1" dirty="0">
                <a:latin typeface="黑体" panose="02010609060101010101" pitchFamily="49" charset="-122"/>
                <a:ea typeface="黑体" panose="02010609060101010101" pitchFamily="49" charset="-122"/>
                <a:sym typeface="+mn-ea"/>
              </a:rPr>
              <a:t>信道与信道容量</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：信道容量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81057"/>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一、信道容量：是指信道无差错传输信息的</a:t>
            </a:r>
            <a:r>
              <a:rPr lang="zh-CN" altLang="en-US" sz="2400" dirty="0" smtClean="0">
                <a:solidFill>
                  <a:srgbClr val="FF0000"/>
                </a:solidFill>
                <a:latin typeface="Microsoft YaHei" charset="-122"/>
                <a:ea typeface="Microsoft YaHei" charset="-122"/>
                <a:cs typeface="Microsoft YaHei" charset="-122"/>
              </a:rPr>
              <a:t>最大平均信息速率</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p:txBody>
      </p:sp>
      <p:grpSp>
        <p:nvGrpSpPr>
          <p:cNvPr id="16" name="组合 15"/>
          <p:cNvGrpSpPr/>
          <p:nvPr/>
        </p:nvGrpSpPr>
        <p:grpSpPr>
          <a:xfrm>
            <a:off x="0" y="736528"/>
            <a:ext cx="563526" cy="5384945"/>
            <a:chOff x="0" y="1247009"/>
            <a:chExt cx="563526" cy="5384945"/>
          </a:xfrm>
        </p:grpSpPr>
        <p:sp>
          <p:nvSpPr>
            <p:cNvPr id="17" name="矩形 16"/>
            <p:cNvSpPr/>
            <p:nvPr/>
          </p:nvSpPr>
          <p:spPr>
            <a:xfrm>
              <a:off x="0" y="1247009"/>
              <a:ext cx="563526" cy="205072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信道分类与模型</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8" name="矩形 17"/>
            <p:cNvSpPr/>
            <p:nvPr/>
          </p:nvSpPr>
          <p:spPr>
            <a:xfrm>
              <a:off x="0" y="3318993"/>
              <a:ext cx="563526" cy="188032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信道传输特性</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9" name="矩形 18"/>
            <p:cNvSpPr/>
            <p:nvPr/>
          </p:nvSpPr>
          <p:spPr>
            <a:xfrm>
              <a:off x="0" y="5221660"/>
              <a:ext cx="563526" cy="141029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信道容量</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6.3 </a:t>
            </a:r>
            <a:r>
              <a:rPr lang="zh-CN" altLang="en-US" sz="2800" b="1" dirty="0">
                <a:latin typeface="黑体" panose="02010609060101010101" pitchFamily="49" charset="-122"/>
                <a:ea typeface="黑体" panose="02010609060101010101" pitchFamily="49" charset="-122"/>
                <a:sym typeface="+mn-ea"/>
              </a:rPr>
              <a:t>信道与信道容量</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：信道容量</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00865" y="2172323"/>
            <a:ext cx="10002190" cy="521425"/>
          </a:xfrm>
          <a:prstGeom prst="rect">
            <a:avLst/>
          </a:prstGeom>
          <a:noFill/>
        </p:spPr>
        <p:txBody>
          <a:bodyPr wrap="square" rtlCol="0">
            <a:spAutoFit/>
          </a:bodyPr>
          <a:lstStyle/>
          <a:p>
            <a:pPr>
              <a:lnSpc>
                <a:spcPts val="3700"/>
              </a:lnSpc>
            </a:pPr>
            <a:r>
              <a:rPr lang="zh-CN" altLang="en-US" sz="2400" dirty="0" smtClean="0">
                <a:latin typeface="Microsoft YaHei" charset="-122"/>
                <a:ea typeface="Microsoft YaHei" charset="-122"/>
                <a:cs typeface="Microsoft YaHei" charset="-122"/>
              </a:rPr>
              <a:t>二、连续信道容量</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调制信道</a:t>
            </a:r>
            <a:r>
              <a:rPr lang="en-US" altLang="zh-CN" sz="2400" dirty="0" smtClean="0">
                <a:latin typeface="Microsoft YaHei" charset="-122"/>
                <a:ea typeface="Microsoft YaHei" charset="-122"/>
                <a:cs typeface="Microsoft YaHei" charset="-122"/>
              </a:rPr>
              <a:t>)</a:t>
            </a:r>
          </a:p>
        </p:txBody>
      </p:sp>
      <p:sp>
        <p:nvSpPr>
          <p:cNvPr id="12" name="TextBox 11"/>
          <p:cNvSpPr txBox="1"/>
          <p:nvPr/>
        </p:nvSpPr>
        <p:spPr>
          <a:xfrm>
            <a:off x="1594128" y="3285728"/>
            <a:ext cx="1983261" cy="1754326"/>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指数运算：</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2</a:t>
            </a:r>
            <a:r>
              <a:rPr lang="en-US" altLang="zh-CN" sz="2400" baseline="30000" dirty="0" smtClean="0">
                <a:latin typeface="Microsoft YaHei" charset="-122"/>
                <a:ea typeface="Microsoft YaHei" charset="-122"/>
                <a:cs typeface="Microsoft YaHei" charset="-122"/>
              </a:rPr>
              <a:t>3</a:t>
            </a:r>
            <a:r>
              <a:rPr lang="en-US" altLang="zh-CN" sz="2400" dirty="0" smtClean="0">
                <a:latin typeface="Microsoft YaHei" charset="-122"/>
                <a:ea typeface="Microsoft YaHei" charset="-122"/>
                <a:cs typeface="Microsoft YaHei" charset="-122"/>
              </a:rPr>
              <a:t>=8</a:t>
            </a:r>
          </a:p>
          <a:p>
            <a:pPr>
              <a:lnSpc>
                <a:spcPct val="150000"/>
              </a:lnSpc>
            </a:pPr>
            <a:r>
              <a:rPr lang="en-US" altLang="zh-CN" sz="2400" dirty="0" smtClean="0">
                <a:latin typeface="Microsoft YaHei" charset="-122"/>
                <a:ea typeface="Microsoft YaHei" charset="-122"/>
                <a:cs typeface="Microsoft YaHei" charset="-122"/>
              </a:rPr>
              <a:t>2</a:t>
            </a:r>
            <a:r>
              <a:rPr lang="en-US" altLang="zh-CN" sz="2400" baseline="30000" dirty="0" smtClean="0">
                <a:latin typeface="Microsoft YaHei" charset="-122"/>
                <a:ea typeface="Microsoft YaHei" charset="-122"/>
                <a:cs typeface="Microsoft YaHei" charset="-122"/>
              </a:rPr>
              <a:t>4</a:t>
            </a:r>
            <a:r>
              <a:rPr lang="en-US" altLang="zh-CN" sz="2400" dirty="0" smtClean="0">
                <a:latin typeface="Microsoft YaHei" charset="-122"/>
                <a:ea typeface="Microsoft YaHei" charset="-122"/>
                <a:cs typeface="Microsoft YaHei" charset="-122"/>
              </a:rPr>
              <a:t>=16</a:t>
            </a:r>
            <a:endParaRPr lang="zh-CN" altLang="en-US" sz="2400" dirty="0" smtClean="0">
              <a:latin typeface="Microsoft YaHei" charset="-122"/>
              <a:ea typeface="Microsoft YaHei" charset="-122"/>
              <a:cs typeface="Microsoft YaHei" charset="-122"/>
            </a:endParaRPr>
          </a:p>
        </p:txBody>
      </p:sp>
      <p:grpSp>
        <p:nvGrpSpPr>
          <p:cNvPr id="16" name="组合 15"/>
          <p:cNvGrpSpPr/>
          <p:nvPr/>
        </p:nvGrpSpPr>
        <p:grpSpPr>
          <a:xfrm>
            <a:off x="0" y="736528"/>
            <a:ext cx="563526" cy="5384945"/>
            <a:chOff x="0" y="1247009"/>
            <a:chExt cx="563526" cy="5384945"/>
          </a:xfrm>
        </p:grpSpPr>
        <p:sp>
          <p:nvSpPr>
            <p:cNvPr id="17" name="矩形 16"/>
            <p:cNvSpPr/>
            <p:nvPr/>
          </p:nvSpPr>
          <p:spPr>
            <a:xfrm>
              <a:off x="0" y="1247009"/>
              <a:ext cx="563526" cy="205072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信道分类与模型</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8" name="矩形 17"/>
            <p:cNvSpPr/>
            <p:nvPr/>
          </p:nvSpPr>
          <p:spPr>
            <a:xfrm>
              <a:off x="0" y="3318993"/>
              <a:ext cx="563526" cy="188032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信道传输特性</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9" name="矩形 18"/>
            <p:cNvSpPr/>
            <p:nvPr/>
          </p:nvSpPr>
          <p:spPr>
            <a:xfrm>
              <a:off x="0" y="5221660"/>
              <a:ext cx="563526" cy="141029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信道容量</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sp>
        <p:nvSpPr>
          <p:cNvPr id="20" name="TextBox 11"/>
          <p:cNvSpPr txBox="1"/>
          <p:nvPr/>
        </p:nvSpPr>
        <p:spPr>
          <a:xfrm>
            <a:off x="4489728" y="3285728"/>
            <a:ext cx="6964335" cy="1754326"/>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对数运算：</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log</a:t>
            </a:r>
            <a:r>
              <a:rPr lang="en-US" altLang="zh-CN" sz="2400" baseline="-25000" dirty="0" smtClean="0">
                <a:latin typeface="Microsoft YaHei" charset="-122"/>
                <a:ea typeface="Microsoft YaHei" charset="-122"/>
                <a:cs typeface="Microsoft YaHei" charset="-122"/>
              </a:rPr>
              <a:t>2</a:t>
            </a:r>
            <a:r>
              <a:rPr lang="en-US" altLang="zh-CN" sz="2400" dirty="0" smtClean="0">
                <a:latin typeface="Microsoft YaHei" charset="-122"/>
                <a:ea typeface="Microsoft YaHei" charset="-122"/>
                <a:cs typeface="Microsoft YaHei" charset="-122"/>
              </a:rPr>
              <a:t>8=</a:t>
            </a: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(2</a:t>
            </a:r>
            <a:r>
              <a:rPr lang="zh-CN" altLang="en-US" sz="2400" dirty="0" smtClean="0">
                <a:latin typeface="Microsoft YaHei" charset="-122"/>
                <a:ea typeface="Microsoft YaHei" charset="-122"/>
                <a:cs typeface="Microsoft YaHei" charset="-122"/>
              </a:rPr>
              <a:t>的多少次方等于</a:t>
            </a:r>
            <a:r>
              <a:rPr lang="en-US" altLang="zh-CN" sz="2400" dirty="0" smtClean="0">
                <a:latin typeface="Microsoft YaHei" charset="-122"/>
                <a:ea typeface="Microsoft YaHei" charset="-122"/>
                <a:cs typeface="Microsoft YaHei" charset="-122"/>
              </a:rPr>
              <a:t>8)</a:t>
            </a:r>
          </a:p>
          <a:p>
            <a:pPr>
              <a:lnSpc>
                <a:spcPct val="150000"/>
              </a:lnSpc>
            </a:pPr>
            <a:r>
              <a:rPr lang="en-US" altLang="zh-CN" sz="2400" dirty="0" smtClean="0">
                <a:latin typeface="Microsoft YaHei" charset="-122"/>
                <a:ea typeface="Microsoft YaHei" charset="-122"/>
                <a:cs typeface="Microsoft YaHei" charset="-122"/>
              </a:rPr>
              <a:t>log</a:t>
            </a:r>
            <a:r>
              <a:rPr lang="en-US" altLang="zh-CN" sz="2400" baseline="-25000" dirty="0" smtClean="0">
                <a:latin typeface="Microsoft YaHei" charset="-122"/>
                <a:ea typeface="Microsoft YaHei" charset="-122"/>
                <a:cs typeface="Microsoft YaHei" charset="-122"/>
              </a:rPr>
              <a:t>2</a:t>
            </a:r>
            <a:r>
              <a:rPr lang="en-US" altLang="zh-CN" sz="2400" dirty="0" smtClean="0">
                <a:latin typeface="Microsoft YaHei" charset="-122"/>
                <a:ea typeface="Microsoft YaHei" charset="-122"/>
                <a:cs typeface="Microsoft YaHei" charset="-122"/>
              </a:rPr>
              <a:t>16=</a:t>
            </a: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2</a:t>
            </a:r>
            <a:r>
              <a:rPr lang="zh-CN" altLang="en-US" sz="2400" dirty="0" smtClean="0">
                <a:latin typeface="Microsoft YaHei" charset="-122"/>
                <a:ea typeface="Microsoft YaHei" charset="-122"/>
                <a:cs typeface="Microsoft YaHei" charset="-122"/>
              </a:rPr>
              <a:t>的多少次方等于</a:t>
            </a:r>
            <a:r>
              <a:rPr lang="en-US" altLang="zh-CN" sz="2400" dirty="0" smtClean="0">
                <a:latin typeface="Microsoft YaHei" charset="-122"/>
                <a:ea typeface="Microsoft YaHei" charset="-122"/>
                <a:cs typeface="Microsoft YaHei" charset="-122"/>
              </a:rPr>
              <a:t>16</a:t>
            </a:r>
            <a:r>
              <a:rPr lang="zh-CN" altLang="en-US" sz="2400" dirty="0" smtClean="0">
                <a:latin typeface="Microsoft YaHei" charset="-122"/>
                <a:ea typeface="Microsoft YaHei" charset="-122"/>
                <a:cs typeface="Microsoft YaHei" charset="-122"/>
              </a:rPr>
              <a:t>）</a:t>
            </a:r>
            <a:endParaRPr lang="en-US" altLang="zh-CN" sz="2400" dirty="0">
              <a:latin typeface="Microsoft YaHei" charset="-122"/>
              <a:ea typeface="Microsoft YaHei" charset="-122"/>
              <a:cs typeface="Microsoft YaHei" charset="-122"/>
            </a:endParaRP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6.3 </a:t>
            </a:r>
            <a:r>
              <a:rPr lang="zh-CN" altLang="en-US" sz="2800" b="1" dirty="0">
                <a:latin typeface="黑体" panose="02010609060101010101" pitchFamily="49" charset="-122"/>
                <a:ea typeface="黑体" panose="02010609060101010101" pitchFamily="49" charset="-122"/>
                <a:sym typeface="+mn-ea"/>
              </a:rPr>
              <a:t>信道与信道容量</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：信道容量</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00865" y="2172323"/>
            <a:ext cx="10002190" cy="521425"/>
          </a:xfrm>
          <a:prstGeom prst="rect">
            <a:avLst/>
          </a:prstGeom>
          <a:noFill/>
        </p:spPr>
        <p:txBody>
          <a:bodyPr wrap="square" rtlCol="0">
            <a:spAutoFit/>
          </a:bodyPr>
          <a:lstStyle/>
          <a:p>
            <a:pPr>
              <a:lnSpc>
                <a:spcPts val="3700"/>
              </a:lnSpc>
            </a:pPr>
            <a:r>
              <a:rPr lang="zh-CN" altLang="en-US" sz="2400" dirty="0" smtClean="0">
                <a:latin typeface="Microsoft YaHei" charset="-122"/>
                <a:ea typeface="Microsoft YaHei" charset="-122"/>
                <a:cs typeface="Microsoft YaHei" charset="-122"/>
              </a:rPr>
              <a:t>二、连续信道容量</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调制信道</a:t>
            </a:r>
            <a:r>
              <a:rPr lang="en-US" altLang="zh-CN" sz="2400" dirty="0" smtClean="0">
                <a:latin typeface="Microsoft YaHei" charset="-122"/>
                <a:ea typeface="Microsoft YaHei" charset="-122"/>
                <a:cs typeface="Microsoft YaHei" charset="-122"/>
              </a:rPr>
              <a:t>)</a:t>
            </a:r>
          </a:p>
        </p:txBody>
      </p:sp>
      <p:sp>
        <p:nvSpPr>
          <p:cNvPr id="12" name="TextBox 11"/>
          <p:cNvSpPr txBox="1"/>
          <p:nvPr/>
        </p:nvSpPr>
        <p:spPr>
          <a:xfrm>
            <a:off x="1594128" y="3285728"/>
            <a:ext cx="1983261" cy="1754326"/>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指数运算：</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2</a:t>
            </a:r>
            <a:r>
              <a:rPr lang="en-US" altLang="zh-CN" sz="2400" baseline="30000" dirty="0" smtClean="0">
                <a:latin typeface="Microsoft YaHei" charset="-122"/>
                <a:ea typeface="Microsoft YaHei" charset="-122"/>
                <a:cs typeface="Microsoft YaHei" charset="-122"/>
              </a:rPr>
              <a:t>3</a:t>
            </a:r>
            <a:r>
              <a:rPr lang="en-US" altLang="zh-CN" sz="2400" dirty="0" smtClean="0">
                <a:latin typeface="Microsoft YaHei" charset="-122"/>
                <a:ea typeface="Microsoft YaHei" charset="-122"/>
                <a:cs typeface="Microsoft YaHei" charset="-122"/>
              </a:rPr>
              <a:t>=8</a:t>
            </a:r>
          </a:p>
          <a:p>
            <a:pPr>
              <a:lnSpc>
                <a:spcPct val="150000"/>
              </a:lnSpc>
            </a:pPr>
            <a:r>
              <a:rPr lang="en-US" altLang="zh-CN" sz="2400" dirty="0" smtClean="0">
                <a:latin typeface="Microsoft YaHei" charset="-122"/>
                <a:ea typeface="Microsoft YaHei" charset="-122"/>
                <a:cs typeface="Microsoft YaHei" charset="-122"/>
              </a:rPr>
              <a:t>2</a:t>
            </a:r>
            <a:r>
              <a:rPr lang="en-US" altLang="zh-CN" sz="2400" baseline="30000" dirty="0" smtClean="0">
                <a:latin typeface="Microsoft YaHei" charset="-122"/>
                <a:ea typeface="Microsoft YaHei" charset="-122"/>
                <a:cs typeface="Microsoft YaHei" charset="-122"/>
              </a:rPr>
              <a:t>4</a:t>
            </a:r>
            <a:r>
              <a:rPr lang="en-US" altLang="zh-CN" sz="2400" dirty="0" smtClean="0">
                <a:latin typeface="Microsoft YaHei" charset="-122"/>
                <a:ea typeface="Microsoft YaHei" charset="-122"/>
                <a:cs typeface="Microsoft YaHei" charset="-122"/>
              </a:rPr>
              <a:t>=16</a:t>
            </a:r>
            <a:endParaRPr lang="zh-CN" altLang="en-US" sz="2400" dirty="0" smtClean="0">
              <a:latin typeface="Microsoft YaHei" charset="-122"/>
              <a:ea typeface="Microsoft YaHei" charset="-122"/>
              <a:cs typeface="Microsoft YaHei" charset="-122"/>
            </a:endParaRPr>
          </a:p>
        </p:txBody>
      </p:sp>
      <p:grpSp>
        <p:nvGrpSpPr>
          <p:cNvPr id="16" name="组合 15"/>
          <p:cNvGrpSpPr/>
          <p:nvPr/>
        </p:nvGrpSpPr>
        <p:grpSpPr>
          <a:xfrm>
            <a:off x="0" y="736528"/>
            <a:ext cx="563526" cy="5384945"/>
            <a:chOff x="0" y="1247009"/>
            <a:chExt cx="563526" cy="5384945"/>
          </a:xfrm>
        </p:grpSpPr>
        <p:sp>
          <p:nvSpPr>
            <p:cNvPr id="17" name="矩形 16"/>
            <p:cNvSpPr/>
            <p:nvPr/>
          </p:nvSpPr>
          <p:spPr>
            <a:xfrm>
              <a:off x="0" y="1247009"/>
              <a:ext cx="563526" cy="205072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信道分类与模型</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8" name="矩形 17"/>
            <p:cNvSpPr/>
            <p:nvPr/>
          </p:nvSpPr>
          <p:spPr>
            <a:xfrm>
              <a:off x="0" y="3318993"/>
              <a:ext cx="563526" cy="188032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信道传输特性</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9" name="矩形 18"/>
            <p:cNvSpPr/>
            <p:nvPr/>
          </p:nvSpPr>
          <p:spPr>
            <a:xfrm>
              <a:off x="0" y="5221660"/>
              <a:ext cx="563526" cy="141029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信道容量</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sp>
        <p:nvSpPr>
          <p:cNvPr id="20" name="TextBox 11"/>
          <p:cNvSpPr txBox="1"/>
          <p:nvPr/>
        </p:nvSpPr>
        <p:spPr>
          <a:xfrm>
            <a:off x="4489728" y="3285728"/>
            <a:ext cx="6964335" cy="1754326"/>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对数运算：</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log</a:t>
            </a:r>
            <a:r>
              <a:rPr lang="en-US" altLang="zh-CN" sz="2400" baseline="-25000" dirty="0" smtClean="0">
                <a:latin typeface="Microsoft YaHei" charset="-122"/>
                <a:ea typeface="Microsoft YaHei" charset="-122"/>
                <a:cs typeface="Microsoft YaHei" charset="-122"/>
              </a:rPr>
              <a:t>2</a:t>
            </a:r>
            <a:r>
              <a:rPr lang="en-US" altLang="zh-CN" sz="2400" dirty="0" smtClean="0">
                <a:latin typeface="Microsoft YaHei" charset="-122"/>
                <a:ea typeface="Microsoft YaHei" charset="-122"/>
                <a:cs typeface="Microsoft YaHei" charset="-122"/>
              </a:rPr>
              <a:t>8=3</a:t>
            </a: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(2</a:t>
            </a:r>
            <a:r>
              <a:rPr lang="zh-CN" altLang="en-US" sz="2400" dirty="0" smtClean="0">
                <a:latin typeface="Microsoft YaHei" charset="-122"/>
                <a:ea typeface="Microsoft YaHei" charset="-122"/>
                <a:cs typeface="Microsoft YaHei" charset="-122"/>
              </a:rPr>
              <a:t>的多少次方等于</a:t>
            </a:r>
            <a:r>
              <a:rPr lang="en-US" altLang="zh-CN" sz="2400" dirty="0" smtClean="0">
                <a:latin typeface="Microsoft YaHei" charset="-122"/>
                <a:ea typeface="Microsoft YaHei" charset="-122"/>
                <a:cs typeface="Microsoft YaHei" charset="-122"/>
              </a:rPr>
              <a:t>8)</a:t>
            </a:r>
          </a:p>
          <a:p>
            <a:pPr>
              <a:lnSpc>
                <a:spcPct val="150000"/>
              </a:lnSpc>
            </a:pPr>
            <a:r>
              <a:rPr lang="en-US" altLang="zh-CN" sz="2400" dirty="0" smtClean="0">
                <a:latin typeface="Microsoft YaHei" charset="-122"/>
                <a:ea typeface="Microsoft YaHei" charset="-122"/>
                <a:cs typeface="Microsoft YaHei" charset="-122"/>
              </a:rPr>
              <a:t>log</a:t>
            </a:r>
            <a:r>
              <a:rPr lang="en-US" altLang="zh-CN" sz="2400" baseline="-25000" dirty="0" smtClean="0">
                <a:latin typeface="Microsoft YaHei" charset="-122"/>
                <a:ea typeface="Microsoft YaHei" charset="-122"/>
                <a:cs typeface="Microsoft YaHei" charset="-122"/>
              </a:rPr>
              <a:t>2</a:t>
            </a:r>
            <a:r>
              <a:rPr lang="en-US" altLang="zh-CN" sz="2400" dirty="0" smtClean="0">
                <a:latin typeface="Microsoft YaHei" charset="-122"/>
                <a:ea typeface="Microsoft YaHei" charset="-122"/>
                <a:cs typeface="Microsoft YaHei" charset="-122"/>
              </a:rPr>
              <a:t>16=4</a:t>
            </a: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2</a:t>
            </a:r>
            <a:r>
              <a:rPr lang="zh-CN" altLang="en-US" sz="2400" dirty="0" smtClean="0">
                <a:latin typeface="Microsoft YaHei" charset="-122"/>
                <a:ea typeface="Microsoft YaHei" charset="-122"/>
                <a:cs typeface="Microsoft YaHei" charset="-122"/>
              </a:rPr>
              <a:t>的多少次方等于</a:t>
            </a:r>
            <a:r>
              <a:rPr lang="en-US" altLang="zh-CN" sz="2400" dirty="0" smtClean="0">
                <a:latin typeface="Microsoft YaHei" charset="-122"/>
                <a:ea typeface="Microsoft YaHei" charset="-122"/>
                <a:cs typeface="Microsoft YaHei" charset="-122"/>
              </a:rPr>
              <a:t>16</a:t>
            </a:r>
            <a:r>
              <a:rPr lang="zh-CN" altLang="en-US" sz="2400" dirty="0" smtClean="0">
                <a:latin typeface="Microsoft YaHei" charset="-122"/>
                <a:ea typeface="Microsoft YaHei" charset="-122"/>
                <a:cs typeface="Microsoft YaHei" charset="-122"/>
              </a:rPr>
              <a:t>）</a:t>
            </a:r>
            <a:endParaRPr lang="en-US"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39187047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6.3 </a:t>
            </a:r>
            <a:r>
              <a:rPr lang="zh-CN" altLang="en-US" sz="2800" b="1" dirty="0">
                <a:latin typeface="黑体" panose="02010609060101010101" pitchFamily="49" charset="-122"/>
                <a:ea typeface="黑体" panose="02010609060101010101" pitchFamily="49" charset="-122"/>
                <a:sym typeface="+mn-ea"/>
              </a:rPr>
              <a:t>信道与信道容量</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：信道容量</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00865" y="2172323"/>
            <a:ext cx="10002190" cy="521425"/>
          </a:xfrm>
          <a:prstGeom prst="rect">
            <a:avLst/>
          </a:prstGeom>
          <a:noFill/>
        </p:spPr>
        <p:txBody>
          <a:bodyPr wrap="square" rtlCol="0">
            <a:spAutoFit/>
          </a:bodyPr>
          <a:lstStyle/>
          <a:p>
            <a:pPr>
              <a:lnSpc>
                <a:spcPts val="3700"/>
              </a:lnSpc>
            </a:pPr>
            <a:r>
              <a:rPr lang="zh-CN" altLang="en-US" sz="2400" dirty="0" smtClean="0">
                <a:latin typeface="Microsoft YaHei" charset="-122"/>
                <a:ea typeface="Microsoft YaHei" charset="-122"/>
                <a:cs typeface="Microsoft YaHei" charset="-122"/>
              </a:rPr>
              <a:t>二、连续信道容量</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调制信道</a:t>
            </a:r>
            <a:r>
              <a:rPr lang="en-US" altLang="zh-CN" sz="2400" dirty="0" smtClean="0">
                <a:latin typeface="Microsoft YaHei" charset="-122"/>
                <a:ea typeface="Microsoft YaHei" charset="-122"/>
                <a:cs typeface="Microsoft YaHei" charset="-122"/>
              </a:rPr>
              <a:t>)</a:t>
            </a:r>
          </a:p>
        </p:txBody>
      </p:sp>
      <p:sp>
        <p:nvSpPr>
          <p:cNvPr id="12" name="TextBox 11"/>
          <p:cNvSpPr txBox="1"/>
          <p:nvPr/>
        </p:nvSpPr>
        <p:spPr>
          <a:xfrm>
            <a:off x="1594128" y="3285728"/>
            <a:ext cx="1983261" cy="2862322"/>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指数运算：</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2</a:t>
            </a:r>
            <a:r>
              <a:rPr lang="en-US" altLang="zh-CN" sz="2400" baseline="30000" dirty="0" smtClean="0">
                <a:latin typeface="Microsoft YaHei" charset="-122"/>
                <a:ea typeface="Microsoft YaHei" charset="-122"/>
                <a:cs typeface="Microsoft YaHei" charset="-122"/>
              </a:rPr>
              <a:t>3</a:t>
            </a:r>
            <a:r>
              <a:rPr lang="en-US" altLang="zh-CN" sz="2400" dirty="0" smtClean="0">
                <a:latin typeface="Microsoft YaHei" charset="-122"/>
                <a:ea typeface="Microsoft YaHei" charset="-122"/>
                <a:cs typeface="Microsoft YaHei" charset="-122"/>
              </a:rPr>
              <a:t>=8</a:t>
            </a:r>
          </a:p>
          <a:p>
            <a:pPr>
              <a:lnSpc>
                <a:spcPct val="150000"/>
              </a:lnSpc>
            </a:pPr>
            <a:r>
              <a:rPr lang="en-US" altLang="zh-CN" sz="2400" dirty="0" smtClean="0">
                <a:latin typeface="Microsoft YaHei" charset="-122"/>
                <a:ea typeface="Microsoft YaHei" charset="-122"/>
                <a:cs typeface="Microsoft YaHei" charset="-122"/>
              </a:rPr>
              <a:t>2</a:t>
            </a:r>
            <a:r>
              <a:rPr lang="en-US" altLang="zh-CN" sz="2400" baseline="30000" dirty="0" smtClean="0">
                <a:latin typeface="Microsoft YaHei" charset="-122"/>
                <a:ea typeface="Microsoft YaHei" charset="-122"/>
                <a:cs typeface="Microsoft YaHei" charset="-122"/>
              </a:rPr>
              <a:t>4</a:t>
            </a:r>
            <a:r>
              <a:rPr lang="en-US" altLang="zh-CN" sz="2400" dirty="0" smtClean="0">
                <a:latin typeface="Microsoft YaHei" charset="-122"/>
                <a:ea typeface="Microsoft YaHei" charset="-122"/>
                <a:cs typeface="Microsoft YaHei" charset="-122"/>
              </a:rPr>
              <a:t>=16</a:t>
            </a:r>
          </a:p>
          <a:p>
            <a:pPr>
              <a:lnSpc>
                <a:spcPct val="150000"/>
              </a:lnSpc>
            </a:pPr>
            <a:r>
              <a:rPr lang="en-US" altLang="zh-CN" sz="2400" dirty="0" smtClean="0">
                <a:latin typeface="Microsoft YaHei" charset="-122"/>
                <a:ea typeface="Microsoft YaHei" charset="-122"/>
                <a:cs typeface="Microsoft YaHei" charset="-122"/>
              </a:rPr>
              <a:t>10</a:t>
            </a:r>
            <a:r>
              <a:rPr lang="en-US" altLang="zh-CN" sz="2400" baseline="30000" dirty="0" smtClean="0">
                <a:latin typeface="Microsoft YaHei" charset="-122"/>
                <a:ea typeface="Microsoft YaHei" charset="-122"/>
                <a:cs typeface="Microsoft YaHei" charset="-122"/>
              </a:rPr>
              <a:t>2</a:t>
            </a:r>
            <a:r>
              <a:rPr lang="en-US" altLang="zh-CN" sz="2400" dirty="0" smtClean="0">
                <a:latin typeface="Microsoft YaHei" charset="-122"/>
                <a:ea typeface="Microsoft YaHei" charset="-122"/>
                <a:cs typeface="Microsoft YaHei" charset="-122"/>
              </a:rPr>
              <a:t>=100</a:t>
            </a:r>
          </a:p>
          <a:p>
            <a:pPr>
              <a:lnSpc>
                <a:spcPct val="150000"/>
              </a:lnSpc>
            </a:pPr>
            <a:r>
              <a:rPr lang="en-US" altLang="zh-CN" sz="2400" dirty="0" smtClean="0">
                <a:latin typeface="Microsoft YaHei" charset="-122"/>
                <a:ea typeface="Microsoft YaHei" charset="-122"/>
                <a:cs typeface="Microsoft YaHei" charset="-122"/>
              </a:rPr>
              <a:t>10</a:t>
            </a:r>
            <a:r>
              <a:rPr lang="en-US" altLang="zh-CN" sz="2400" baseline="30000" dirty="0" smtClean="0">
                <a:latin typeface="Microsoft YaHei" charset="-122"/>
                <a:ea typeface="Microsoft YaHei" charset="-122"/>
                <a:cs typeface="Microsoft YaHei" charset="-122"/>
              </a:rPr>
              <a:t>3</a:t>
            </a:r>
            <a:r>
              <a:rPr lang="en-US" altLang="zh-CN" sz="2400" dirty="0" smtClean="0">
                <a:latin typeface="Microsoft YaHei" charset="-122"/>
                <a:ea typeface="Microsoft YaHei" charset="-122"/>
                <a:cs typeface="Microsoft YaHei" charset="-122"/>
              </a:rPr>
              <a:t>=1000</a:t>
            </a:r>
            <a:endParaRPr lang="zh-CN" altLang="en-US" sz="2400" dirty="0" smtClean="0">
              <a:latin typeface="Microsoft YaHei" charset="-122"/>
              <a:ea typeface="Microsoft YaHei" charset="-122"/>
              <a:cs typeface="Microsoft YaHei" charset="-122"/>
            </a:endParaRPr>
          </a:p>
        </p:txBody>
      </p:sp>
      <p:grpSp>
        <p:nvGrpSpPr>
          <p:cNvPr id="16" name="组合 15"/>
          <p:cNvGrpSpPr/>
          <p:nvPr/>
        </p:nvGrpSpPr>
        <p:grpSpPr>
          <a:xfrm>
            <a:off x="0" y="736528"/>
            <a:ext cx="563526" cy="5384945"/>
            <a:chOff x="0" y="1247009"/>
            <a:chExt cx="563526" cy="5384945"/>
          </a:xfrm>
        </p:grpSpPr>
        <p:sp>
          <p:nvSpPr>
            <p:cNvPr id="17" name="矩形 16"/>
            <p:cNvSpPr/>
            <p:nvPr/>
          </p:nvSpPr>
          <p:spPr>
            <a:xfrm>
              <a:off x="0" y="1247009"/>
              <a:ext cx="563526" cy="205072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信道分类与模型</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8" name="矩形 17"/>
            <p:cNvSpPr/>
            <p:nvPr/>
          </p:nvSpPr>
          <p:spPr>
            <a:xfrm>
              <a:off x="0" y="3318993"/>
              <a:ext cx="563526" cy="188032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信道传输特性</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9" name="矩形 18"/>
            <p:cNvSpPr/>
            <p:nvPr/>
          </p:nvSpPr>
          <p:spPr>
            <a:xfrm>
              <a:off x="0" y="5221660"/>
              <a:ext cx="563526" cy="141029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信道容量</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sp>
        <p:nvSpPr>
          <p:cNvPr id="20" name="TextBox 11"/>
          <p:cNvSpPr txBox="1"/>
          <p:nvPr/>
        </p:nvSpPr>
        <p:spPr>
          <a:xfrm>
            <a:off x="4489728" y="3285728"/>
            <a:ext cx="7366914" cy="2862322"/>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对数运算：</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log</a:t>
            </a:r>
            <a:r>
              <a:rPr lang="en-US" altLang="zh-CN" sz="2400" baseline="-25000" dirty="0" smtClean="0">
                <a:latin typeface="Microsoft YaHei" charset="-122"/>
                <a:ea typeface="Microsoft YaHei" charset="-122"/>
                <a:cs typeface="Microsoft YaHei" charset="-122"/>
              </a:rPr>
              <a:t>2</a:t>
            </a:r>
            <a:r>
              <a:rPr lang="en-US" altLang="zh-CN" sz="2400" dirty="0" smtClean="0">
                <a:latin typeface="Microsoft YaHei" charset="-122"/>
                <a:ea typeface="Microsoft YaHei" charset="-122"/>
                <a:cs typeface="Microsoft YaHei" charset="-122"/>
              </a:rPr>
              <a:t>8=3</a:t>
            </a: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(2</a:t>
            </a:r>
            <a:r>
              <a:rPr lang="zh-CN" altLang="en-US" sz="2400" dirty="0" smtClean="0">
                <a:latin typeface="Microsoft YaHei" charset="-122"/>
                <a:ea typeface="Microsoft YaHei" charset="-122"/>
                <a:cs typeface="Microsoft YaHei" charset="-122"/>
              </a:rPr>
              <a:t>的多少次方等于</a:t>
            </a:r>
            <a:r>
              <a:rPr lang="en-US" altLang="zh-CN" sz="2400" dirty="0" smtClean="0">
                <a:latin typeface="Microsoft YaHei" charset="-122"/>
                <a:ea typeface="Microsoft YaHei" charset="-122"/>
                <a:cs typeface="Microsoft YaHei" charset="-122"/>
              </a:rPr>
              <a:t>8)</a:t>
            </a:r>
          </a:p>
          <a:p>
            <a:pPr>
              <a:lnSpc>
                <a:spcPct val="150000"/>
              </a:lnSpc>
            </a:pPr>
            <a:r>
              <a:rPr lang="en-US" altLang="zh-CN" sz="2400" dirty="0" smtClean="0">
                <a:latin typeface="Microsoft YaHei" charset="-122"/>
                <a:ea typeface="Microsoft YaHei" charset="-122"/>
                <a:cs typeface="Microsoft YaHei" charset="-122"/>
              </a:rPr>
              <a:t>log</a:t>
            </a:r>
            <a:r>
              <a:rPr lang="en-US" altLang="zh-CN" sz="2400" baseline="-25000" dirty="0" smtClean="0">
                <a:latin typeface="Microsoft YaHei" charset="-122"/>
                <a:ea typeface="Microsoft YaHei" charset="-122"/>
                <a:cs typeface="Microsoft YaHei" charset="-122"/>
              </a:rPr>
              <a:t>2</a:t>
            </a:r>
            <a:r>
              <a:rPr lang="en-US" altLang="zh-CN" sz="2400" dirty="0" smtClean="0">
                <a:latin typeface="Microsoft YaHei" charset="-122"/>
                <a:ea typeface="Microsoft YaHei" charset="-122"/>
                <a:cs typeface="Microsoft YaHei" charset="-122"/>
              </a:rPr>
              <a:t>16=4</a:t>
            </a: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2</a:t>
            </a:r>
            <a:r>
              <a:rPr lang="zh-CN" altLang="en-US" sz="2400" dirty="0" smtClean="0">
                <a:latin typeface="Microsoft YaHei" charset="-122"/>
                <a:ea typeface="Microsoft YaHei" charset="-122"/>
                <a:cs typeface="Microsoft YaHei" charset="-122"/>
              </a:rPr>
              <a:t>的多少次方等于</a:t>
            </a:r>
            <a:r>
              <a:rPr lang="en-US" altLang="zh-CN" sz="2400" dirty="0" smtClean="0">
                <a:latin typeface="Microsoft YaHei" charset="-122"/>
                <a:ea typeface="Microsoft YaHei" charset="-122"/>
                <a:cs typeface="Microsoft YaHei" charset="-122"/>
              </a:rPr>
              <a:t>16</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log</a:t>
            </a:r>
            <a:r>
              <a:rPr lang="en-US" altLang="zh-CN" sz="2400" baseline="-25000" dirty="0" smtClean="0">
                <a:latin typeface="Microsoft YaHei" charset="-122"/>
                <a:ea typeface="Microsoft YaHei" charset="-122"/>
                <a:cs typeface="Microsoft YaHei" charset="-122"/>
              </a:rPr>
              <a:t>10</a:t>
            </a:r>
            <a:r>
              <a:rPr lang="en-US" altLang="zh-CN" sz="2400" dirty="0" smtClean="0">
                <a:latin typeface="Microsoft YaHei" charset="-122"/>
                <a:ea typeface="Microsoft YaHei" charset="-122"/>
                <a:cs typeface="Microsoft YaHei" charset="-122"/>
              </a:rPr>
              <a:t>100=</a:t>
            </a:r>
            <a:r>
              <a:rPr lang="en-US" altLang="zh-CN" sz="2400" dirty="0" smtClean="0">
                <a:solidFill>
                  <a:schemeClr val="bg1"/>
                </a:solidFill>
                <a:latin typeface="Microsoft YaHei" charset="-122"/>
                <a:ea typeface="Microsoft YaHei" charset="-122"/>
                <a:cs typeface="Microsoft YaHei" charset="-122"/>
              </a:rPr>
              <a:t>2</a:t>
            </a:r>
            <a:r>
              <a:rPr lang="zh-CN" altLang="en-US" sz="2400" dirty="0" smtClean="0">
                <a:latin typeface="Microsoft YaHei" charset="-122"/>
                <a:ea typeface="Microsoft YaHei" charset="-122"/>
                <a:cs typeface="Microsoft YaHei" charset="-122"/>
              </a:rPr>
              <a:t>    </a:t>
            </a:r>
            <a:r>
              <a:rPr lang="zh-CN" altLang="en-US" sz="2400" dirty="0" smtClean="0">
                <a:solidFill>
                  <a:schemeClr val="bg1"/>
                </a:solidFill>
                <a:latin typeface="Microsoft YaHei" charset="-122"/>
                <a:ea typeface="Microsoft YaHei" charset="-122"/>
                <a:cs typeface="Microsoft YaHei" charset="-122"/>
              </a:rPr>
              <a:t>（</a:t>
            </a:r>
            <a:r>
              <a:rPr lang="en-US" altLang="zh-CN" sz="2400" dirty="0" smtClean="0">
                <a:solidFill>
                  <a:schemeClr val="bg1"/>
                </a:solidFill>
                <a:latin typeface="Microsoft YaHei" charset="-122"/>
                <a:ea typeface="Microsoft YaHei" charset="-122"/>
                <a:cs typeface="Microsoft YaHei" charset="-122"/>
              </a:rPr>
              <a:t>10</a:t>
            </a:r>
            <a:r>
              <a:rPr lang="zh-CN" altLang="en-US" sz="2400" dirty="0" smtClean="0">
                <a:solidFill>
                  <a:schemeClr val="bg1"/>
                </a:solidFill>
                <a:latin typeface="Microsoft YaHei" charset="-122"/>
                <a:ea typeface="Microsoft YaHei" charset="-122"/>
                <a:cs typeface="Microsoft YaHei" charset="-122"/>
              </a:rPr>
              <a:t>的多少次方等于</a:t>
            </a:r>
            <a:r>
              <a:rPr lang="en-US" altLang="zh-CN" sz="2400" dirty="0" smtClean="0">
                <a:solidFill>
                  <a:schemeClr val="bg1"/>
                </a:solidFill>
                <a:latin typeface="Microsoft YaHei" charset="-122"/>
                <a:ea typeface="Microsoft YaHei" charset="-122"/>
                <a:cs typeface="Microsoft YaHei" charset="-122"/>
              </a:rPr>
              <a:t>100</a:t>
            </a:r>
            <a:r>
              <a:rPr lang="zh-CN" altLang="en-US" sz="2400" dirty="0" smtClean="0">
                <a:solidFill>
                  <a:schemeClr val="bg1"/>
                </a:solidFill>
                <a:latin typeface="Microsoft YaHei" charset="-122"/>
                <a:ea typeface="Microsoft YaHei" charset="-122"/>
                <a:cs typeface="Microsoft YaHei" charset="-122"/>
              </a:rPr>
              <a:t>）</a:t>
            </a:r>
            <a:endParaRPr lang="en-US" altLang="zh-CN" sz="2400" dirty="0" smtClean="0">
              <a:solidFill>
                <a:schemeClr val="bg1"/>
              </a:solidFill>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log</a:t>
            </a:r>
            <a:r>
              <a:rPr lang="en-US" altLang="zh-CN" sz="2400" baseline="-25000" dirty="0" smtClean="0">
                <a:latin typeface="Microsoft YaHei" charset="-122"/>
                <a:ea typeface="Microsoft YaHei" charset="-122"/>
                <a:cs typeface="Microsoft YaHei" charset="-122"/>
              </a:rPr>
              <a:t>10</a:t>
            </a:r>
            <a:r>
              <a:rPr lang="en-US" altLang="zh-CN" sz="2400" dirty="0" smtClean="0">
                <a:latin typeface="Microsoft YaHei" charset="-122"/>
                <a:ea typeface="Microsoft YaHei" charset="-122"/>
                <a:cs typeface="Microsoft YaHei" charset="-122"/>
              </a:rPr>
              <a:t>1000=</a:t>
            </a:r>
            <a:r>
              <a:rPr lang="en-US" altLang="zh-CN" sz="2400" dirty="0" smtClean="0">
                <a:solidFill>
                  <a:schemeClr val="bg1"/>
                </a:solidFill>
                <a:latin typeface="Microsoft YaHei" charset="-122"/>
                <a:ea typeface="Microsoft YaHei" charset="-122"/>
                <a:cs typeface="Microsoft YaHei" charset="-122"/>
              </a:rPr>
              <a:t>3</a:t>
            </a:r>
            <a:r>
              <a:rPr lang="zh-CN" altLang="en-US" sz="2400" dirty="0" smtClean="0">
                <a:latin typeface="Microsoft YaHei" charset="-122"/>
                <a:ea typeface="Microsoft YaHei" charset="-122"/>
                <a:cs typeface="Microsoft YaHei" charset="-122"/>
              </a:rPr>
              <a:t>  </a:t>
            </a:r>
            <a:r>
              <a:rPr lang="zh-CN" altLang="en-US" sz="2400" dirty="0" smtClean="0">
                <a:solidFill>
                  <a:schemeClr val="bg1"/>
                </a:solidFill>
                <a:latin typeface="Microsoft YaHei" charset="-122"/>
                <a:ea typeface="Microsoft YaHei" charset="-122"/>
                <a:cs typeface="Microsoft YaHei" charset="-122"/>
              </a:rPr>
              <a:t>（</a:t>
            </a:r>
            <a:r>
              <a:rPr lang="en-US" altLang="zh-CN" sz="2400" dirty="0">
                <a:solidFill>
                  <a:schemeClr val="bg1"/>
                </a:solidFill>
                <a:latin typeface="Microsoft YaHei" charset="-122"/>
                <a:ea typeface="Microsoft YaHei" charset="-122"/>
                <a:cs typeface="Microsoft YaHei" charset="-122"/>
              </a:rPr>
              <a:t>10</a:t>
            </a:r>
            <a:r>
              <a:rPr lang="zh-CN" altLang="en-US" sz="2400" dirty="0">
                <a:solidFill>
                  <a:schemeClr val="bg1"/>
                </a:solidFill>
                <a:latin typeface="Microsoft YaHei" charset="-122"/>
                <a:ea typeface="Microsoft YaHei" charset="-122"/>
                <a:cs typeface="Microsoft YaHei" charset="-122"/>
              </a:rPr>
              <a:t>的多少次方等于</a:t>
            </a:r>
            <a:r>
              <a:rPr lang="en-US" altLang="zh-CN" sz="2400" dirty="0" smtClean="0">
                <a:solidFill>
                  <a:schemeClr val="bg1"/>
                </a:solidFill>
                <a:latin typeface="Microsoft YaHei" charset="-122"/>
                <a:ea typeface="Microsoft YaHei" charset="-122"/>
                <a:cs typeface="Microsoft YaHei" charset="-122"/>
              </a:rPr>
              <a:t>1000</a:t>
            </a:r>
            <a:r>
              <a:rPr lang="zh-CN" altLang="en-US" sz="2400" dirty="0" smtClean="0">
                <a:solidFill>
                  <a:schemeClr val="bg1"/>
                </a:solidFill>
                <a:latin typeface="Microsoft YaHei" charset="-122"/>
                <a:ea typeface="Microsoft YaHei" charset="-122"/>
                <a:cs typeface="Microsoft YaHei" charset="-122"/>
              </a:rPr>
              <a:t>）</a:t>
            </a:r>
            <a:endParaRPr lang="en-US" altLang="zh-CN" sz="2400" dirty="0">
              <a:solidFill>
                <a:schemeClr val="bg1"/>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55661076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6.3 </a:t>
            </a:r>
            <a:r>
              <a:rPr lang="zh-CN" altLang="en-US" sz="2800" b="1" dirty="0">
                <a:latin typeface="黑体" panose="02010609060101010101" pitchFamily="49" charset="-122"/>
                <a:ea typeface="黑体" panose="02010609060101010101" pitchFamily="49" charset="-122"/>
                <a:sym typeface="+mn-ea"/>
              </a:rPr>
              <a:t>信道与信道容量</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：信道容量</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00865" y="2172323"/>
            <a:ext cx="10002190" cy="521425"/>
          </a:xfrm>
          <a:prstGeom prst="rect">
            <a:avLst/>
          </a:prstGeom>
          <a:noFill/>
        </p:spPr>
        <p:txBody>
          <a:bodyPr wrap="square" rtlCol="0">
            <a:spAutoFit/>
          </a:bodyPr>
          <a:lstStyle/>
          <a:p>
            <a:pPr>
              <a:lnSpc>
                <a:spcPts val="3700"/>
              </a:lnSpc>
            </a:pPr>
            <a:r>
              <a:rPr lang="zh-CN" altLang="en-US" sz="2400" dirty="0" smtClean="0">
                <a:latin typeface="Microsoft YaHei" charset="-122"/>
                <a:ea typeface="Microsoft YaHei" charset="-122"/>
                <a:cs typeface="Microsoft YaHei" charset="-122"/>
              </a:rPr>
              <a:t>二、连续信道容量</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调制信道</a:t>
            </a:r>
            <a:r>
              <a:rPr lang="en-US" altLang="zh-CN" sz="2400" dirty="0" smtClean="0">
                <a:latin typeface="Microsoft YaHei" charset="-122"/>
                <a:ea typeface="Microsoft YaHei" charset="-122"/>
                <a:cs typeface="Microsoft YaHei" charset="-122"/>
              </a:rPr>
              <a:t>)</a:t>
            </a:r>
          </a:p>
        </p:txBody>
      </p:sp>
      <p:sp>
        <p:nvSpPr>
          <p:cNvPr id="12" name="TextBox 11"/>
          <p:cNvSpPr txBox="1"/>
          <p:nvPr/>
        </p:nvSpPr>
        <p:spPr>
          <a:xfrm>
            <a:off x="1594128" y="3285728"/>
            <a:ext cx="1983261" cy="2862322"/>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指数运算：</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2</a:t>
            </a:r>
            <a:r>
              <a:rPr lang="en-US" altLang="zh-CN" sz="2400" baseline="30000" dirty="0" smtClean="0">
                <a:latin typeface="Microsoft YaHei" charset="-122"/>
                <a:ea typeface="Microsoft YaHei" charset="-122"/>
                <a:cs typeface="Microsoft YaHei" charset="-122"/>
              </a:rPr>
              <a:t>3</a:t>
            </a:r>
            <a:r>
              <a:rPr lang="en-US" altLang="zh-CN" sz="2400" dirty="0" smtClean="0">
                <a:latin typeface="Microsoft YaHei" charset="-122"/>
                <a:ea typeface="Microsoft YaHei" charset="-122"/>
                <a:cs typeface="Microsoft YaHei" charset="-122"/>
              </a:rPr>
              <a:t>=8</a:t>
            </a:r>
          </a:p>
          <a:p>
            <a:pPr>
              <a:lnSpc>
                <a:spcPct val="150000"/>
              </a:lnSpc>
            </a:pPr>
            <a:r>
              <a:rPr lang="en-US" altLang="zh-CN" sz="2400" dirty="0" smtClean="0">
                <a:latin typeface="Microsoft YaHei" charset="-122"/>
                <a:ea typeface="Microsoft YaHei" charset="-122"/>
                <a:cs typeface="Microsoft YaHei" charset="-122"/>
              </a:rPr>
              <a:t>2</a:t>
            </a:r>
            <a:r>
              <a:rPr lang="en-US" altLang="zh-CN" sz="2400" baseline="30000" dirty="0" smtClean="0">
                <a:latin typeface="Microsoft YaHei" charset="-122"/>
                <a:ea typeface="Microsoft YaHei" charset="-122"/>
                <a:cs typeface="Microsoft YaHei" charset="-122"/>
              </a:rPr>
              <a:t>4</a:t>
            </a:r>
            <a:r>
              <a:rPr lang="en-US" altLang="zh-CN" sz="2400" dirty="0" smtClean="0">
                <a:latin typeface="Microsoft YaHei" charset="-122"/>
                <a:ea typeface="Microsoft YaHei" charset="-122"/>
                <a:cs typeface="Microsoft YaHei" charset="-122"/>
              </a:rPr>
              <a:t>=16</a:t>
            </a:r>
          </a:p>
          <a:p>
            <a:pPr>
              <a:lnSpc>
                <a:spcPct val="150000"/>
              </a:lnSpc>
            </a:pPr>
            <a:r>
              <a:rPr lang="en-US" altLang="zh-CN" sz="2400" dirty="0" smtClean="0">
                <a:latin typeface="Microsoft YaHei" charset="-122"/>
                <a:ea typeface="Microsoft YaHei" charset="-122"/>
                <a:cs typeface="Microsoft YaHei" charset="-122"/>
              </a:rPr>
              <a:t>10</a:t>
            </a:r>
            <a:r>
              <a:rPr lang="en-US" altLang="zh-CN" sz="2400" baseline="30000" dirty="0" smtClean="0">
                <a:latin typeface="Microsoft YaHei" charset="-122"/>
                <a:ea typeface="Microsoft YaHei" charset="-122"/>
                <a:cs typeface="Microsoft YaHei" charset="-122"/>
              </a:rPr>
              <a:t>2</a:t>
            </a:r>
            <a:r>
              <a:rPr lang="en-US" altLang="zh-CN" sz="2400" dirty="0" smtClean="0">
                <a:latin typeface="Microsoft YaHei" charset="-122"/>
                <a:ea typeface="Microsoft YaHei" charset="-122"/>
                <a:cs typeface="Microsoft YaHei" charset="-122"/>
              </a:rPr>
              <a:t>=100</a:t>
            </a:r>
          </a:p>
          <a:p>
            <a:pPr>
              <a:lnSpc>
                <a:spcPct val="150000"/>
              </a:lnSpc>
            </a:pPr>
            <a:r>
              <a:rPr lang="en-US" altLang="zh-CN" sz="2400" dirty="0" smtClean="0">
                <a:latin typeface="Microsoft YaHei" charset="-122"/>
                <a:ea typeface="Microsoft YaHei" charset="-122"/>
                <a:cs typeface="Microsoft YaHei" charset="-122"/>
              </a:rPr>
              <a:t>10</a:t>
            </a:r>
            <a:r>
              <a:rPr lang="en-US" altLang="zh-CN" sz="2400" baseline="30000" dirty="0" smtClean="0">
                <a:latin typeface="Microsoft YaHei" charset="-122"/>
                <a:ea typeface="Microsoft YaHei" charset="-122"/>
                <a:cs typeface="Microsoft YaHei" charset="-122"/>
              </a:rPr>
              <a:t>3</a:t>
            </a:r>
            <a:r>
              <a:rPr lang="en-US" altLang="zh-CN" sz="2400" dirty="0" smtClean="0">
                <a:latin typeface="Microsoft YaHei" charset="-122"/>
                <a:ea typeface="Microsoft YaHei" charset="-122"/>
                <a:cs typeface="Microsoft YaHei" charset="-122"/>
              </a:rPr>
              <a:t>=1000</a:t>
            </a:r>
            <a:endParaRPr lang="zh-CN" altLang="en-US" sz="2400" dirty="0" smtClean="0">
              <a:latin typeface="Microsoft YaHei" charset="-122"/>
              <a:ea typeface="Microsoft YaHei" charset="-122"/>
              <a:cs typeface="Microsoft YaHei" charset="-122"/>
            </a:endParaRPr>
          </a:p>
        </p:txBody>
      </p:sp>
      <p:grpSp>
        <p:nvGrpSpPr>
          <p:cNvPr id="16" name="组合 15"/>
          <p:cNvGrpSpPr/>
          <p:nvPr/>
        </p:nvGrpSpPr>
        <p:grpSpPr>
          <a:xfrm>
            <a:off x="0" y="736528"/>
            <a:ext cx="563526" cy="5384945"/>
            <a:chOff x="0" y="1247009"/>
            <a:chExt cx="563526" cy="5384945"/>
          </a:xfrm>
        </p:grpSpPr>
        <p:sp>
          <p:nvSpPr>
            <p:cNvPr id="17" name="矩形 16"/>
            <p:cNvSpPr/>
            <p:nvPr/>
          </p:nvSpPr>
          <p:spPr>
            <a:xfrm>
              <a:off x="0" y="1247009"/>
              <a:ext cx="563526" cy="205072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信道分类与模型</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8" name="矩形 17"/>
            <p:cNvSpPr/>
            <p:nvPr/>
          </p:nvSpPr>
          <p:spPr>
            <a:xfrm>
              <a:off x="0" y="3318993"/>
              <a:ext cx="563526" cy="188032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信道传输特性</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9" name="矩形 18"/>
            <p:cNvSpPr/>
            <p:nvPr/>
          </p:nvSpPr>
          <p:spPr>
            <a:xfrm>
              <a:off x="0" y="5221660"/>
              <a:ext cx="563526" cy="141029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信道容量</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sp>
        <p:nvSpPr>
          <p:cNvPr id="20" name="TextBox 11"/>
          <p:cNvSpPr txBox="1"/>
          <p:nvPr/>
        </p:nvSpPr>
        <p:spPr>
          <a:xfrm>
            <a:off x="4489728" y="3285728"/>
            <a:ext cx="7366914" cy="2862322"/>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对数运算：</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log</a:t>
            </a:r>
            <a:r>
              <a:rPr lang="en-US" altLang="zh-CN" sz="2400" baseline="-25000" dirty="0" smtClean="0">
                <a:latin typeface="Microsoft YaHei" charset="-122"/>
                <a:ea typeface="Microsoft YaHei" charset="-122"/>
                <a:cs typeface="Microsoft YaHei" charset="-122"/>
              </a:rPr>
              <a:t>2</a:t>
            </a:r>
            <a:r>
              <a:rPr lang="en-US" altLang="zh-CN" sz="2400" dirty="0" smtClean="0">
                <a:latin typeface="Microsoft YaHei" charset="-122"/>
                <a:ea typeface="Microsoft YaHei" charset="-122"/>
                <a:cs typeface="Microsoft YaHei" charset="-122"/>
              </a:rPr>
              <a:t>8=3</a:t>
            </a: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(2</a:t>
            </a:r>
            <a:r>
              <a:rPr lang="zh-CN" altLang="en-US" sz="2400" dirty="0" smtClean="0">
                <a:latin typeface="Microsoft YaHei" charset="-122"/>
                <a:ea typeface="Microsoft YaHei" charset="-122"/>
                <a:cs typeface="Microsoft YaHei" charset="-122"/>
              </a:rPr>
              <a:t>的多少次方等于</a:t>
            </a:r>
            <a:r>
              <a:rPr lang="en-US" altLang="zh-CN" sz="2400" dirty="0" smtClean="0">
                <a:latin typeface="Microsoft YaHei" charset="-122"/>
                <a:ea typeface="Microsoft YaHei" charset="-122"/>
                <a:cs typeface="Microsoft YaHei" charset="-122"/>
              </a:rPr>
              <a:t>8)</a:t>
            </a:r>
          </a:p>
          <a:p>
            <a:pPr>
              <a:lnSpc>
                <a:spcPct val="150000"/>
              </a:lnSpc>
            </a:pPr>
            <a:r>
              <a:rPr lang="en-US" altLang="zh-CN" sz="2400" dirty="0" smtClean="0">
                <a:latin typeface="Microsoft YaHei" charset="-122"/>
                <a:ea typeface="Microsoft YaHei" charset="-122"/>
                <a:cs typeface="Microsoft YaHei" charset="-122"/>
              </a:rPr>
              <a:t>log</a:t>
            </a:r>
            <a:r>
              <a:rPr lang="en-US" altLang="zh-CN" sz="2400" baseline="-25000" dirty="0" smtClean="0">
                <a:latin typeface="Microsoft YaHei" charset="-122"/>
                <a:ea typeface="Microsoft YaHei" charset="-122"/>
                <a:cs typeface="Microsoft YaHei" charset="-122"/>
              </a:rPr>
              <a:t>2</a:t>
            </a:r>
            <a:r>
              <a:rPr lang="en-US" altLang="zh-CN" sz="2400" dirty="0" smtClean="0">
                <a:latin typeface="Microsoft YaHei" charset="-122"/>
                <a:ea typeface="Microsoft YaHei" charset="-122"/>
                <a:cs typeface="Microsoft YaHei" charset="-122"/>
              </a:rPr>
              <a:t>16=4</a:t>
            </a: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2</a:t>
            </a:r>
            <a:r>
              <a:rPr lang="zh-CN" altLang="en-US" sz="2400" dirty="0" smtClean="0">
                <a:latin typeface="Microsoft YaHei" charset="-122"/>
                <a:ea typeface="Microsoft YaHei" charset="-122"/>
                <a:cs typeface="Microsoft YaHei" charset="-122"/>
              </a:rPr>
              <a:t>的多少次方等于</a:t>
            </a:r>
            <a:r>
              <a:rPr lang="en-US" altLang="zh-CN" sz="2400" dirty="0" smtClean="0">
                <a:latin typeface="Microsoft YaHei" charset="-122"/>
                <a:ea typeface="Microsoft YaHei" charset="-122"/>
                <a:cs typeface="Microsoft YaHei" charset="-122"/>
              </a:rPr>
              <a:t>16</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log</a:t>
            </a:r>
            <a:r>
              <a:rPr lang="en-US" altLang="zh-CN" sz="2400" baseline="-25000" dirty="0" smtClean="0">
                <a:latin typeface="Microsoft YaHei" charset="-122"/>
                <a:ea typeface="Microsoft YaHei" charset="-122"/>
                <a:cs typeface="Microsoft YaHei" charset="-122"/>
              </a:rPr>
              <a:t>10</a:t>
            </a:r>
            <a:r>
              <a:rPr lang="en-US" altLang="zh-CN" sz="2400" dirty="0" smtClean="0">
                <a:latin typeface="Microsoft YaHei" charset="-122"/>
                <a:ea typeface="Microsoft YaHei" charset="-122"/>
                <a:cs typeface="Microsoft YaHei" charset="-122"/>
              </a:rPr>
              <a:t>100=2</a:t>
            </a: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10</a:t>
            </a:r>
            <a:r>
              <a:rPr lang="zh-CN" altLang="en-US" sz="2400" dirty="0" smtClean="0">
                <a:latin typeface="Microsoft YaHei" charset="-122"/>
                <a:ea typeface="Microsoft YaHei" charset="-122"/>
                <a:cs typeface="Microsoft YaHei" charset="-122"/>
              </a:rPr>
              <a:t>的多少次方等于</a:t>
            </a:r>
            <a:r>
              <a:rPr lang="en-US" altLang="zh-CN" sz="2400" dirty="0" smtClean="0">
                <a:latin typeface="Microsoft YaHei" charset="-122"/>
                <a:ea typeface="Microsoft YaHei" charset="-122"/>
                <a:cs typeface="Microsoft YaHei" charset="-122"/>
              </a:rPr>
              <a:t>100</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log</a:t>
            </a:r>
            <a:r>
              <a:rPr lang="en-US" altLang="zh-CN" sz="2400" baseline="-25000" dirty="0" smtClean="0">
                <a:latin typeface="Microsoft YaHei" charset="-122"/>
                <a:ea typeface="Microsoft YaHei" charset="-122"/>
                <a:cs typeface="Microsoft YaHei" charset="-122"/>
              </a:rPr>
              <a:t>10</a:t>
            </a:r>
            <a:r>
              <a:rPr lang="en-US" altLang="zh-CN" sz="2400" dirty="0" smtClean="0">
                <a:latin typeface="Microsoft YaHei" charset="-122"/>
                <a:ea typeface="Microsoft YaHei" charset="-122"/>
                <a:cs typeface="Microsoft YaHei" charset="-122"/>
              </a:rPr>
              <a:t>1000=3</a:t>
            </a:r>
            <a:r>
              <a:rPr lang="zh-CN" altLang="en-US" sz="2400" dirty="0" smtClean="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10</a:t>
            </a:r>
            <a:r>
              <a:rPr lang="zh-CN" altLang="en-US" sz="2400" dirty="0">
                <a:latin typeface="Microsoft YaHei" charset="-122"/>
                <a:ea typeface="Microsoft YaHei" charset="-122"/>
                <a:cs typeface="Microsoft YaHei" charset="-122"/>
              </a:rPr>
              <a:t>的多少次方等于</a:t>
            </a:r>
            <a:r>
              <a:rPr lang="en-US" altLang="zh-CN" sz="2400" dirty="0" smtClean="0">
                <a:latin typeface="Microsoft YaHei" charset="-122"/>
                <a:ea typeface="Microsoft YaHei" charset="-122"/>
                <a:cs typeface="Microsoft YaHei" charset="-122"/>
              </a:rPr>
              <a:t>1000</a:t>
            </a:r>
            <a:r>
              <a:rPr lang="zh-CN" altLang="en-US" sz="2400" dirty="0" smtClean="0">
                <a:latin typeface="Microsoft YaHei" charset="-122"/>
                <a:ea typeface="Microsoft YaHei" charset="-122"/>
                <a:cs typeface="Microsoft YaHei" charset="-122"/>
              </a:rPr>
              <a:t>）</a:t>
            </a:r>
            <a:endParaRPr lang="en-US"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0413455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6.1 </a:t>
            </a:r>
            <a:r>
              <a:rPr lang="zh-CN" altLang="en-US" sz="2800" b="1" dirty="0">
                <a:latin typeface="黑体" panose="02010609060101010101" pitchFamily="49" charset="-122"/>
                <a:ea typeface="黑体" panose="02010609060101010101" pitchFamily="49" charset="-122"/>
                <a:sym typeface="+mn-ea"/>
              </a:rPr>
              <a:t>数据通信基础</a:t>
            </a:r>
          </a:p>
        </p:txBody>
      </p:sp>
      <p:sp>
        <p:nvSpPr>
          <p:cNvPr id="11"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：数据通信基本概念</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12" name="TextBox 11"/>
          <p:cNvSpPr txBox="1"/>
          <p:nvPr/>
        </p:nvSpPr>
        <p:spPr>
          <a:xfrm>
            <a:off x="840105" y="2138045"/>
            <a:ext cx="10710211" cy="2308324"/>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三、信号</a:t>
            </a:r>
          </a:p>
          <a:p>
            <a:pPr>
              <a:lnSpc>
                <a:spcPct val="150000"/>
              </a:lnSpc>
            </a:pP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信号：在通信系统中，传递信息需要合适的</a:t>
            </a:r>
            <a:r>
              <a:rPr lang="zh-CN" altLang="en-US" sz="2400" dirty="0" smtClean="0">
                <a:solidFill>
                  <a:srgbClr val="FF0000"/>
                </a:solidFill>
                <a:latin typeface="Microsoft YaHei" charset="-122"/>
                <a:ea typeface="Microsoft YaHei" charset="-122"/>
                <a:cs typeface="Microsoft YaHei" charset="-122"/>
              </a:rPr>
              <a:t>载体</a:t>
            </a:r>
            <a:r>
              <a:rPr lang="zh-CN" altLang="en-US" sz="2400" dirty="0" smtClean="0">
                <a:latin typeface="Microsoft YaHei" charset="-122"/>
                <a:ea typeface="Microsoft YaHei" charset="-122"/>
                <a:cs typeface="Microsoft YaHei" charset="-122"/>
              </a:rPr>
              <a:t>在传输通道中</a:t>
            </a:r>
            <a:r>
              <a:rPr lang="zh-CN" altLang="en-US" sz="2400" dirty="0" smtClean="0">
                <a:solidFill>
                  <a:srgbClr val="FF0000"/>
                </a:solidFill>
                <a:latin typeface="Microsoft YaHei" charset="-122"/>
                <a:ea typeface="Microsoft YaHei" charset="-122"/>
                <a:cs typeface="Microsoft YaHei" charset="-122"/>
              </a:rPr>
              <a:t>传播</a:t>
            </a:r>
            <a:r>
              <a:rPr lang="zh-CN" altLang="en-US" sz="2400" dirty="0" smtClean="0">
                <a:latin typeface="Microsoft YaHei" charset="-122"/>
                <a:ea typeface="Microsoft YaHei" charset="-122"/>
                <a:cs typeface="Microsoft YaHei" charset="-122"/>
              </a:rPr>
              <a:t>，这个</a:t>
            </a:r>
            <a:r>
              <a:rPr lang="zh-CN" altLang="en-US" sz="2400" dirty="0" smtClean="0">
                <a:solidFill>
                  <a:srgbClr val="FF0000"/>
                </a:solidFill>
                <a:latin typeface="Microsoft YaHei" charset="-122"/>
                <a:ea typeface="Microsoft YaHei" charset="-122"/>
                <a:cs typeface="Microsoft YaHei" charset="-122"/>
              </a:rPr>
              <a:t>载体就是信号。</a:t>
            </a:r>
          </a:p>
        </p:txBody>
      </p:sp>
      <p:grpSp>
        <p:nvGrpSpPr>
          <p:cNvPr id="6" name="组合 5"/>
          <p:cNvGrpSpPr/>
          <p:nvPr/>
        </p:nvGrpSpPr>
        <p:grpSpPr>
          <a:xfrm>
            <a:off x="0" y="1356334"/>
            <a:ext cx="563526" cy="4145333"/>
            <a:chOff x="0" y="267176"/>
            <a:chExt cx="563526" cy="4145333"/>
          </a:xfrm>
        </p:grpSpPr>
        <p:sp>
          <p:nvSpPr>
            <p:cNvPr id="7" name="矩形 6"/>
            <p:cNvSpPr/>
            <p:nvPr/>
          </p:nvSpPr>
          <p:spPr>
            <a:xfrm>
              <a:off x="0" y="267176"/>
              <a:ext cx="563526" cy="205072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数据通信基本概念</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8" name="矩形 7"/>
            <p:cNvSpPr/>
            <p:nvPr/>
          </p:nvSpPr>
          <p:spPr>
            <a:xfrm>
              <a:off x="0" y="2339160"/>
              <a:ext cx="563526" cy="207334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数据通信系统模型</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75813" y="4299283"/>
            <a:ext cx="1714901" cy="1714901"/>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3001" y="3763210"/>
            <a:ext cx="2540000" cy="2540000"/>
          </a:xfrm>
          <a:prstGeom prst="rect">
            <a:avLst/>
          </a:prstGeom>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6.3 </a:t>
            </a:r>
            <a:r>
              <a:rPr lang="zh-CN" altLang="en-US" sz="2800" b="1" dirty="0">
                <a:latin typeface="黑体" panose="02010609060101010101" pitchFamily="49" charset="-122"/>
                <a:ea typeface="黑体" panose="02010609060101010101" pitchFamily="49" charset="-122"/>
                <a:sym typeface="+mn-ea"/>
              </a:rPr>
              <a:t>信道与信道容量</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：信道容量</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00865" y="2172323"/>
            <a:ext cx="10002190" cy="521425"/>
          </a:xfrm>
          <a:prstGeom prst="rect">
            <a:avLst/>
          </a:prstGeom>
          <a:noFill/>
        </p:spPr>
        <p:txBody>
          <a:bodyPr wrap="square" rtlCol="0">
            <a:spAutoFit/>
          </a:bodyPr>
          <a:lstStyle/>
          <a:p>
            <a:pPr>
              <a:lnSpc>
                <a:spcPts val="3700"/>
              </a:lnSpc>
            </a:pPr>
            <a:r>
              <a:rPr lang="zh-CN" altLang="en-US" sz="2400" dirty="0" smtClean="0">
                <a:latin typeface="Microsoft YaHei" charset="-122"/>
                <a:ea typeface="Microsoft YaHei" charset="-122"/>
                <a:cs typeface="Microsoft YaHei" charset="-122"/>
              </a:rPr>
              <a:t>二、连续信道容量</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调制信道</a:t>
            </a:r>
            <a:r>
              <a:rPr lang="en-US" altLang="zh-CN" sz="2400" dirty="0" smtClean="0">
                <a:latin typeface="Microsoft YaHei" charset="-122"/>
                <a:ea typeface="Microsoft YaHei" charset="-122"/>
                <a:cs typeface="Microsoft YaHei" charset="-122"/>
              </a:rPr>
              <a:t>)</a:t>
            </a:r>
          </a:p>
        </p:txBody>
      </p:sp>
      <p:sp>
        <p:nvSpPr>
          <p:cNvPr id="12" name="TextBox 11"/>
          <p:cNvSpPr txBox="1"/>
          <p:nvPr/>
        </p:nvSpPr>
        <p:spPr>
          <a:xfrm>
            <a:off x="1594128" y="3285728"/>
            <a:ext cx="1983261" cy="2862322"/>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指数运算：</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2</a:t>
            </a:r>
            <a:r>
              <a:rPr lang="en-US" altLang="zh-CN" sz="2400" baseline="30000" dirty="0" smtClean="0">
                <a:latin typeface="Microsoft YaHei" charset="-122"/>
                <a:ea typeface="Microsoft YaHei" charset="-122"/>
                <a:cs typeface="Microsoft YaHei" charset="-122"/>
              </a:rPr>
              <a:t>3</a:t>
            </a:r>
            <a:r>
              <a:rPr lang="en-US" altLang="zh-CN" sz="2400" dirty="0" smtClean="0">
                <a:latin typeface="Microsoft YaHei" charset="-122"/>
                <a:ea typeface="Microsoft YaHei" charset="-122"/>
                <a:cs typeface="Microsoft YaHei" charset="-122"/>
              </a:rPr>
              <a:t>=8</a:t>
            </a:r>
          </a:p>
          <a:p>
            <a:pPr>
              <a:lnSpc>
                <a:spcPct val="150000"/>
              </a:lnSpc>
            </a:pPr>
            <a:r>
              <a:rPr lang="en-US" altLang="zh-CN" sz="2400" dirty="0" smtClean="0">
                <a:latin typeface="Microsoft YaHei" charset="-122"/>
                <a:ea typeface="Microsoft YaHei" charset="-122"/>
                <a:cs typeface="Microsoft YaHei" charset="-122"/>
              </a:rPr>
              <a:t>2</a:t>
            </a:r>
            <a:r>
              <a:rPr lang="en-US" altLang="zh-CN" sz="2400" baseline="30000" dirty="0" smtClean="0">
                <a:latin typeface="Microsoft YaHei" charset="-122"/>
                <a:ea typeface="Microsoft YaHei" charset="-122"/>
                <a:cs typeface="Microsoft YaHei" charset="-122"/>
              </a:rPr>
              <a:t>4</a:t>
            </a:r>
            <a:r>
              <a:rPr lang="en-US" altLang="zh-CN" sz="2400" dirty="0" smtClean="0">
                <a:latin typeface="Microsoft YaHei" charset="-122"/>
                <a:ea typeface="Microsoft YaHei" charset="-122"/>
                <a:cs typeface="Microsoft YaHei" charset="-122"/>
              </a:rPr>
              <a:t>=16</a:t>
            </a:r>
          </a:p>
          <a:p>
            <a:pPr>
              <a:lnSpc>
                <a:spcPct val="150000"/>
              </a:lnSpc>
            </a:pPr>
            <a:r>
              <a:rPr lang="en-US" altLang="zh-CN" sz="2400" dirty="0" smtClean="0">
                <a:latin typeface="Microsoft YaHei" charset="-122"/>
                <a:ea typeface="Microsoft YaHei" charset="-122"/>
                <a:cs typeface="Microsoft YaHei" charset="-122"/>
              </a:rPr>
              <a:t>10</a:t>
            </a:r>
            <a:r>
              <a:rPr lang="en-US" altLang="zh-CN" sz="2400" baseline="30000" dirty="0" smtClean="0">
                <a:latin typeface="Microsoft YaHei" charset="-122"/>
                <a:ea typeface="Microsoft YaHei" charset="-122"/>
                <a:cs typeface="Microsoft YaHei" charset="-122"/>
              </a:rPr>
              <a:t>2</a:t>
            </a:r>
            <a:r>
              <a:rPr lang="en-US" altLang="zh-CN" sz="2400" dirty="0" smtClean="0">
                <a:latin typeface="Microsoft YaHei" charset="-122"/>
                <a:ea typeface="Microsoft YaHei" charset="-122"/>
                <a:cs typeface="Microsoft YaHei" charset="-122"/>
              </a:rPr>
              <a:t>=100</a:t>
            </a:r>
          </a:p>
          <a:p>
            <a:pPr>
              <a:lnSpc>
                <a:spcPct val="150000"/>
              </a:lnSpc>
            </a:pPr>
            <a:r>
              <a:rPr lang="en-US" altLang="zh-CN" sz="2400" dirty="0" smtClean="0">
                <a:latin typeface="Microsoft YaHei" charset="-122"/>
                <a:ea typeface="Microsoft YaHei" charset="-122"/>
                <a:cs typeface="Microsoft YaHei" charset="-122"/>
              </a:rPr>
              <a:t>10</a:t>
            </a:r>
            <a:r>
              <a:rPr lang="en-US" altLang="zh-CN" sz="2400" baseline="30000" dirty="0" smtClean="0">
                <a:latin typeface="Microsoft YaHei" charset="-122"/>
                <a:ea typeface="Microsoft YaHei" charset="-122"/>
                <a:cs typeface="Microsoft YaHei" charset="-122"/>
              </a:rPr>
              <a:t>3</a:t>
            </a:r>
            <a:r>
              <a:rPr lang="en-US" altLang="zh-CN" sz="2400" dirty="0" smtClean="0">
                <a:latin typeface="Microsoft YaHei" charset="-122"/>
                <a:ea typeface="Microsoft YaHei" charset="-122"/>
                <a:cs typeface="Microsoft YaHei" charset="-122"/>
              </a:rPr>
              <a:t>=1000</a:t>
            </a:r>
            <a:endParaRPr lang="zh-CN" altLang="en-US" sz="2400" dirty="0" smtClean="0">
              <a:latin typeface="Microsoft YaHei" charset="-122"/>
              <a:ea typeface="Microsoft YaHei" charset="-122"/>
              <a:cs typeface="Microsoft YaHei" charset="-122"/>
            </a:endParaRPr>
          </a:p>
        </p:txBody>
      </p:sp>
      <p:grpSp>
        <p:nvGrpSpPr>
          <p:cNvPr id="16" name="组合 15"/>
          <p:cNvGrpSpPr/>
          <p:nvPr/>
        </p:nvGrpSpPr>
        <p:grpSpPr>
          <a:xfrm>
            <a:off x="0" y="736528"/>
            <a:ext cx="563526" cy="5384945"/>
            <a:chOff x="0" y="1247009"/>
            <a:chExt cx="563526" cy="5384945"/>
          </a:xfrm>
        </p:grpSpPr>
        <p:sp>
          <p:nvSpPr>
            <p:cNvPr id="17" name="矩形 16"/>
            <p:cNvSpPr/>
            <p:nvPr/>
          </p:nvSpPr>
          <p:spPr>
            <a:xfrm>
              <a:off x="0" y="1247009"/>
              <a:ext cx="563526" cy="205072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信道分类与模型</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8" name="矩形 17"/>
            <p:cNvSpPr/>
            <p:nvPr/>
          </p:nvSpPr>
          <p:spPr>
            <a:xfrm>
              <a:off x="0" y="3318993"/>
              <a:ext cx="563526" cy="188032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信道传输特性</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9" name="矩形 18"/>
            <p:cNvSpPr/>
            <p:nvPr/>
          </p:nvSpPr>
          <p:spPr>
            <a:xfrm>
              <a:off x="0" y="5221660"/>
              <a:ext cx="563526" cy="141029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信道容量</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sp>
        <p:nvSpPr>
          <p:cNvPr id="20" name="TextBox 11"/>
          <p:cNvSpPr txBox="1"/>
          <p:nvPr/>
        </p:nvSpPr>
        <p:spPr>
          <a:xfrm>
            <a:off x="4489728" y="3285728"/>
            <a:ext cx="7366914" cy="2862322"/>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对数运算：</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log</a:t>
            </a:r>
            <a:r>
              <a:rPr lang="en-US" altLang="zh-CN" sz="2400" baseline="-25000" dirty="0" smtClean="0">
                <a:latin typeface="Microsoft YaHei" charset="-122"/>
                <a:ea typeface="Microsoft YaHei" charset="-122"/>
                <a:cs typeface="Microsoft YaHei" charset="-122"/>
              </a:rPr>
              <a:t>2</a:t>
            </a:r>
            <a:r>
              <a:rPr lang="en-US" altLang="zh-CN" sz="2400" dirty="0" smtClean="0">
                <a:latin typeface="Microsoft YaHei" charset="-122"/>
                <a:ea typeface="Microsoft YaHei" charset="-122"/>
                <a:cs typeface="Microsoft YaHei" charset="-122"/>
              </a:rPr>
              <a:t>8=3</a:t>
            </a: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(2</a:t>
            </a:r>
            <a:r>
              <a:rPr lang="zh-CN" altLang="en-US" sz="2400" dirty="0" smtClean="0">
                <a:latin typeface="Microsoft YaHei" charset="-122"/>
                <a:ea typeface="Microsoft YaHei" charset="-122"/>
                <a:cs typeface="Microsoft YaHei" charset="-122"/>
              </a:rPr>
              <a:t>的多少次方等于</a:t>
            </a:r>
            <a:r>
              <a:rPr lang="en-US" altLang="zh-CN" sz="2400" dirty="0" smtClean="0">
                <a:latin typeface="Microsoft YaHei" charset="-122"/>
                <a:ea typeface="Microsoft YaHei" charset="-122"/>
                <a:cs typeface="Microsoft YaHei" charset="-122"/>
              </a:rPr>
              <a:t>8)</a:t>
            </a:r>
          </a:p>
          <a:p>
            <a:pPr>
              <a:lnSpc>
                <a:spcPct val="150000"/>
              </a:lnSpc>
            </a:pPr>
            <a:r>
              <a:rPr lang="en-US" altLang="zh-CN" sz="2400" dirty="0" smtClean="0">
                <a:latin typeface="Microsoft YaHei" charset="-122"/>
                <a:ea typeface="Microsoft YaHei" charset="-122"/>
                <a:cs typeface="Microsoft YaHei" charset="-122"/>
              </a:rPr>
              <a:t>log</a:t>
            </a:r>
            <a:r>
              <a:rPr lang="en-US" altLang="zh-CN" sz="2400" baseline="-25000" dirty="0" smtClean="0">
                <a:latin typeface="Microsoft YaHei" charset="-122"/>
                <a:ea typeface="Microsoft YaHei" charset="-122"/>
                <a:cs typeface="Microsoft YaHei" charset="-122"/>
              </a:rPr>
              <a:t>2</a:t>
            </a:r>
            <a:r>
              <a:rPr lang="en-US" altLang="zh-CN" sz="2400" dirty="0" smtClean="0">
                <a:latin typeface="Microsoft YaHei" charset="-122"/>
                <a:ea typeface="Microsoft YaHei" charset="-122"/>
                <a:cs typeface="Microsoft YaHei" charset="-122"/>
              </a:rPr>
              <a:t>16=4</a:t>
            </a: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2</a:t>
            </a:r>
            <a:r>
              <a:rPr lang="zh-CN" altLang="en-US" sz="2400" dirty="0" smtClean="0">
                <a:latin typeface="Microsoft YaHei" charset="-122"/>
                <a:ea typeface="Microsoft YaHei" charset="-122"/>
                <a:cs typeface="Microsoft YaHei" charset="-122"/>
              </a:rPr>
              <a:t>的多少次方等于</a:t>
            </a:r>
            <a:r>
              <a:rPr lang="en-US" altLang="zh-CN" sz="2400" dirty="0" smtClean="0">
                <a:latin typeface="Microsoft YaHei" charset="-122"/>
                <a:ea typeface="Microsoft YaHei" charset="-122"/>
                <a:cs typeface="Microsoft YaHei" charset="-122"/>
              </a:rPr>
              <a:t>16</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lg100=log</a:t>
            </a:r>
            <a:r>
              <a:rPr lang="en-US" altLang="zh-CN" sz="2400" baseline="-25000" dirty="0" smtClean="0">
                <a:latin typeface="Microsoft YaHei" charset="-122"/>
                <a:ea typeface="Microsoft YaHei" charset="-122"/>
                <a:cs typeface="Microsoft YaHei" charset="-122"/>
              </a:rPr>
              <a:t>10</a:t>
            </a:r>
            <a:r>
              <a:rPr lang="en-US" altLang="zh-CN" sz="2400" dirty="0" smtClean="0">
                <a:latin typeface="Microsoft YaHei" charset="-122"/>
                <a:ea typeface="Microsoft YaHei" charset="-122"/>
                <a:cs typeface="Microsoft YaHei" charset="-122"/>
              </a:rPr>
              <a:t>100=2</a:t>
            </a:r>
            <a:r>
              <a:rPr lang="zh-CN" altLang="en-US" sz="2400" dirty="0" smtClean="0">
                <a:latin typeface="Microsoft YaHei" charset="-122"/>
                <a:ea typeface="Microsoft YaHei" charset="-122"/>
                <a:cs typeface="Microsoft YaHei" charset="-122"/>
              </a:rPr>
              <a:t>    （</a:t>
            </a:r>
            <a:r>
              <a:rPr lang="en-US" altLang="zh-CN" sz="2400" dirty="0" smtClean="0">
                <a:latin typeface="Microsoft YaHei" charset="-122"/>
                <a:ea typeface="Microsoft YaHei" charset="-122"/>
                <a:cs typeface="Microsoft YaHei" charset="-122"/>
              </a:rPr>
              <a:t>10</a:t>
            </a:r>
            <a:r>
              <a:rPr lang="zh-CN" altLang="en-US" sz="2400" dirty="0" smtClean="0">
                <a:latin typeface="Microsoft YaHei" charset="-122"/>
                <a:ea typeface="Microsoft YaHei" charset="-122"/>
                <a:cs typeface="Microsoft YaHei" charset="-122"/>
              </a:rPr>
              <a:t>的多少次方等于</a:t>
            </a:r>
            <a:r>
              <a:rPr lang="en-US" altLang="zh-CN" sz="2400" dirty="0" smtClean="0">
                <a:latin typeface="Microsoft YaHei" charset="-122"/>
                <a:ea typeface="Microsoft YaHei" charset="-122"/>
                <a:cs typeface="Microsoft YaHei" charset="-122"/>
              </a:rPr>
              <a:t>100</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lg1000=log</a:t>
            </a:r>
            <a:r>
              <a:rPr lang="en-US" altLang="zh-CN" sz="2400" baseline="-25000" dirty="0" smtClean="0">
                <a:latin typeface="Microsoft YaHei" charset="-122"/>
                <a:ea typeface="Microsoft YaHei" charset="-122"/>
                <a:cs typeface="Microsoft YaHei" charset="-122"/>
              </a:rPr>
              <a:t>10</a:t>
            </a:r>
            <a:r>
              <a:rPr lang="en-US" altLang="zh-CN" sz="2400" dirty="0" smtClean="0">
                <a:latin typeface="Microsoft YaHei" charset="-122"/>
                <a:ea typeface="Microsoft YaHei" charset="-122"/>
                <a:cs typeface="Microsoft YaHei" charset="-122"/>
              </a:rPr>
              <a:t>1000=3</a:t>
            </a:r>
            <a:r>
              <a:rPr lang="zh-CN" altLang="en-US" sz="2400" dirty="0" smtClean="0">
                <a:latin typeface="Microsoft YaHei" charset="-122"/>
                <a:ea typeface="Microsoft YaHei" charset="-122"/>
                <a:cs typeface="Microsoft YaHei" charset="-122"/>
              </a:rPr>
              <a:t>  （</a:t>
            </a:r>
            <a:r>
              <a:rPr lang="en-US" altLang="zh-CN" sz="2400" dirty="0">
                <a:latin typeface="Microsoft YaHei" charset="-122"/>
                <a:ea typeface="Microsoft YaHei" charset="-122"/>
                <a:cs typeface="Microsoft YaHei" charset="-122"/>
              </a:rPr>
              <a:t>10</a:t>
            </a:r>
            <a:r>
              <a:rPr lang="zh-CN" altLang="en-US" sz="2400" dirty="0">
                <a:latin typeface="Microsoft YaHei" charset="-122"/>
                <a:ea typeface="Microsoft YaHei" charset="-122"/>
                <a:cs typeface="Microsoft YaHei" charset="-122"/>
              </a:rPr>
              <a:t>的多少次方等于</a:t>
            </a:r>
            <a:r>
              <a:rPr lang="en-US" altLang="zh-CN" sz="2400" dirty="0" smtClean="0">
                <a:latin typeface="Microsoft YaHei" charset="-122"/>
                <a:ea typeface="Microsoft YaHei" charset="-122"/>
                <a:cs typeface="Microsoft YaHei" charset="-122"/>
              </a:rPr>
              <a:t>1000</a:t>
            </a:r>
            <a:r>
              <a:rPr lang="zh-CN" altLang="en-US" sz="2400" dirty="0" smtClean="0">
                <a:latin typeface="Microsoft YaHei" charset="-122"/>
                <a:ea typeface="Microsoft YaHei" charset="-122"/>
                <a:cs typeface="Microsoft YaHei" charset="-122"/>
              </a:rPr>
              <a:t>）</a:t>
            </a:r>
            <a:endParaRPr lang="en-US" altLang="zh-CN"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63922112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6.3 </a:t>
            </a:r>
            <a:r>
              <a:rPr lang="zh-CN" altLang="en-US" sz="2800" b="1" dirty="0">
                <a:latin typeface="黑体" panose="02010609060101010101" pitchFamily="49" charset="-122"/>
                <a:ea typeface="黑体" panose="02010609060101010101" pitchFamily="49" charset="-122"/>
                <a:sym typeface="+mn-ea"/>
              </a:rPr>
              <a:t>信道与信道容量</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：信道容量</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00865" y="2172323"/>
            <a:ext cx="10002190" cy="2419380"/>
          </a:xfrm>
          <a:prstGeom prst="rect">
            <a:avLst/>
          </a:prstGeom>
          <a:noFill/>
        </p:spPr>
        <p:txBody>
          <a:bodyPr wrap="square" rtlCol="0">
            <a:spAutoFit/>
          </a:bodyPr>
          <a:lstStyle/>
          <a:p>
            <a:pPr>
              <a:lnSpc>
                <a:spcPts val="3700"/>
              </a:lnSpc>
            </a:pPr>
            <a:r>
              <a:rPr lang="zh-CN" altLang="en-US" sz="2400" dirty="0" smtClean="0">
                <a:latin typeface="Microsoft YaHei" charset="-122"/>
                <a:ea typeface="Microsoft YaHei" charset="-122"/>
                <a:cs typeface="Microsoft YaHei" charset="-122"/>
              </a:rPr>
              <a:t>二、连续信道容量</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调制信道</a:t>
            </a:r>
            <a:r>
              <a:rPr lang="en-US" altLang="zh-CN" sz="2400" dirty="0" smtClean="0">
                <a:latin typeface="Microsoft YaHei" charset="-122"/>
                <a:ea typeface="Microsoft YaHei" charset="-122"/>
                <a:cs typeface="Microsoft YaHei" charset="-122"/>
              </a:rPr>
              <a:t>)</a:t>
            </a:r>
          </a:p>
          <a:p>
            <a:pPr>
              <a:lnSpc>
                <a:spcPts val="3700"/>
              </a:lnSpc>
            </a:pPr>
            <a:endParaRPr lang="en-US" altLang="zh-CN" sz="2400" dirty="0" smtClean="0">
              <a:latin typeface="Microsoft YaHei" charset="-122"/>
              <a:ea typeface="Microsoft YaHei" charset="-122"/>
              <a:cs typeface="Microsoft YaHei" charset="-122"/>
            </a:endParaRPr>
          </a:p>
          <a:p>
            <a:pPr>
              <a:lnSpc>
                <a:spcPts val="3700"/>
              </a:lnSpc>
            </a:pPr>
            <a:endParaRPr lang="en-US" altLang="zh-CN" sz="2400" dirty="0">
              <a:latin typeface="Microsoft YaHei" charset="-122"/>
              <a:ea typeface="Microsoft YaHei" charset="-122"/>
              <a:cs typeface="Microsoft YaHei" charset="-122"/>
            </a:endParaRPr>
          </a:p>
          <a:p>
            <a:pPr algn="ctr">
              <a:lnSpc>
                <a:spcPts val="3700"/>
              </a:lnSpc>
            </a:pPr>
            <a:endParaRPr lang="en-US" altLang="zh-CN" sz="2400" dirty="0" smtClean="0">
              <a:latin typeface="Microsoft YaHei" charset="-122"/>
              <a:ea typeface="Microsoft YaHei" charset="-122"/>
              <a:cs typeface="Microsoft YaHei" charset="-122"/>
            </a:endParaRPr>
          </a:p>
          <a:p>
            <a:pPr algn="ctr">
              <a:lnSpc>
                <a:spcPts val="3700"/>
              </a:lnSpc>
            </a:pPr>
            <a:r>
              <a:rPr lang="en-US" altLang="zh-CN" sz="2400" dirty="0" smtClean="0">
                <a:latin typeface="Microsoft YaHei" charset="-122"/>
                <a:ea typeface="Microsoft YaHei" charset="-122"/>
                <a:cs typeface="Microsoft YaHei" charset="-122"/>
              </a:rPr>
              <a:t>C = 2Blog</a:t>
            </a:r>
            <a:r>
              <a:rPr lang="en-US" altLang="zh-CN" sz="2400" baseline="-25000" dirty="0" smtClean="0">
                <a:latin typeface="Microsoft YaHei" charset="-122"/>
                <a:ea typeface="Microsoft YaHei" charset="-122"/>
                <a:cs typeface="Microsoft YaHei" charset="-122"/>
              </a:rPr>
              <a:t>2</a:t>
            </a:r>
            <a:r>
              <a:rPr lang="en-US" altLang="zh-CN" sz="2400" dirty="0" smtClean="0">
                <a:latin typeface="Microsoft YaHei" charset="-122"/>
                <a:ea typeface="Microsoft YaHei" charset="-122"/>
                <a:cs typeface="Microsoft YaHei" charset="-122"/>
              </a:rPr>
              <a:t>M</a:t>
            </a:r>
          </a:p>
        </p:txBody>
      </p:sp>
      <p:cxnSp>
        <p:nvCxnSpPr>
          <p:cNvPr id="7" name="直接连接符 6"/>
          <p:cNvCxnSpPr/>
          <p:nvPr/>
        </p:nvCxnSpPr>
        <p:spPr>
          <a:xfrm>
            <a:off x="5304900" y="3618269"/>
            <a:ext cx="0" cy="475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741921" y="3075671"/>
            <a:ext cx="3128010" cy="398780"/>
          </a:xfrm>
          <a:prstGeom prst="rect">
            <a:avLst/>
          </a:prstGeom>
          <a:noFill/>
        </p:spPr>
        <p:txBody>
          <a:bodyPr wrap="square" rtlCol="0">
            <a:spAutoFit/>
          </a:bodyPr>
          <a:lstStyle/>
          <a:p>
            <a:r>
              <a:rPr lang="zh-CN" altLang="en-US" sz="2000" dirty="0" smtClean="0">
                <a:latin typeface="Microsoft YaHei" charset="-122"/>
                <a:ea typeface="Microsoft YaHei" charset="-122"/>
                <a:cs typeface="Microsoft YaHei" charset="-122"/>
              </a:rPr>
              <a:t>信道容量，单位是</a:t>
            </a:r>
            <a:r>
              <a:rPr lang="en-US" altLang="zh-CN" sz="2000" dirty="0" smtClean="0">
                <a:latin typeface="Microsoft YaHei" charset="-122"/>
                <a:ea typeface="Microsoft YaHei" charset="-122"/>
                <a:cs typeface="Microsoft YaHei" charset="-122"/>
              </a:rPr>
              <a:t>bit/s</a:t>
            </a:r>
          </a:p>
        </p:txBody>
      </p:sp>
      <p:cxnSp>
        <p:nvCxnSpPr>
          <p:cNvPr id="11" name="直接连接符 10"/>
          <p:cNvCxnSpPr/>
          <p:nvPr/>
        </p:nvCxnSpPr>
        <p:spPr>
          <a:xfrm>
            <a:off x="6879857" y="2840988"/>
            <a:ext cx="0" cy="127444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101960" y="2246162"/>
            <a:ext cx="2947035" cy="398780"/>
          </a:xfrm>
          <a:prstGeom prst="rect">
            <a:avLst/>
          </a:prstGeom>
          <a:noFill/>
        </p:spPr>
        <p:txBody>
          <a:bodyPr wrap="square" rtlCol="0">
            <a:spAutoFit/>
          </a:bodyPr>
          <a:lstStyle/>
          <a:p>
            <a:r>
              <a:rPr lang="zh-CN" altLang="en-US" sz="2000" dirty="0" smtClean="0">
                <a:latin typeface="Microsoft YaHei" charset="-122"/>
                <a:ea typeface="Microsoft YaHei" charset="-122"/>
                <a:cs typeface="Microsoft YaHei" charset="-122"/>
              </a:rPr>
              <a:t>进制数，信号状态数</a:t>
            </a:r>
          </a:p>
        </p:txBody>
      </p:sp>
      <p:cxnSp>
        <p:nvCxnSpPr>
          <p:cNvPr id="13" name="直接连接符 12"/>
          <p:cNvCxnSpPr/>
          <p:nvPr/>
        </p:nvCxnSpPr>
        <p:spPr>
          <a:xfrm>
            <a:off x="6037792" y="4529850"/>
            <a:ext cx="0" cy="475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949404" y="5170832"/>
            <a:ext cx="3142193" cy="400110"/>
          </a:xfrm>
          <a:prstGeom prst="rect">
            <a:avLst/>
          </a:prstGeom>
          <a:noFill/>
        </p:spPr>
        <p:txBody>
          <a:bodyPr wrap="square" rtlCol="0">
            <a:spAutoFit/>
          </a:bodyPr>
          <a:lstStyle/>
          <a:p>
            <a:r>
              <a:rPr lang="zh-CN" altLang="en-US" sz="2000" dirty="0" smtClean="0">
                <a:latin typeface="Microsoft YaHei" charset="-122"/>
                <a:ea typeface="Microsoft YaHei" charset="-122"/>
                <a:cs typeface="Microsoft YaHei" charset="-122"/>
              </a:rPr>
              <a:t>信道带宽，单位为</a:t>
            </a:r>
            <a:r>
              <a:rPr lang="en-US" altLang="zh-CN" sz="2000" dirty="0" smtClean="0">
                <a:latin typeface="Microsoft YaHei" charset="-122"/>
                <a:ea typeface="Microsoft YaHei" charset="-122"/>
                <a:cs typeface="Microsoft YaHei" charset="-122"/>
              </a:rPr>
              <a:t>Hz</a:t>
            </a:r>
          </a:p>
        </p:txBody>
      </p:sp>
      <p:sp>
        <p:nvSpPr>
          <p:cNvPr id="15" name="矩形 14"/>
          <p:cNvSpPr/>
          <p:nvPr/>
        </p:nvSpPr>
        <p:spPr>
          <a:xfrm>
            <a:off x="9137859" y="3596640"/>
            <a:ext cx="2502535" cy="1092200"/>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50000"/>
              </a:lnSpc>
            </a:pPr>
            <a:r>
              <a:rPr lang="zh-CN" altLang="en-US" sz="2000" dirty="0" smtClean="0">
                <a:solidFill>
                  <a:schemeClr val="tx1"/>
                </a:solidFill>
                <a:latin typeface="黑体" panose="02010609060101010101" pitchFamily="49" charset="-122"/>
                <a:ea typeface="黑体" panose="02010609060101010101" pitchFamily="49" charset="-122"/>
              </a:rPr>
              <a:t>奈奎斯特理想的，无噪声的信道容量</a:t>
            </a:r>
          </a:p>
        </p:txBody>
      </p:sp>
      <p:grpSp>
        <p:nvGrpSpPr>
          <p:cNvPr id="16" name="组合 15"/>
          <p:cNvGrpSpPr/>
          <p:nvPr/>
        </p:nvGrpSpPr>
        <p:grpSpPr>
          <a:xfrm>
            <a:off x="0" y="736528"/>
            <a:ext cx="563526" cy="5384945"/>
            <a:chOff x="0" y="1247009"/>
            <a:chExt cx="563526" cy="5384945"/>
          </a:xfrm>
        </p:grpSpPr>
        <p:sp>
          <p:nvSpPr>
            <p:cNvPr id="17" name="矩形 16"/>
            <p:cNvSpPr/>
            <p:nvPr/>
          </p:nvSpPr>
          <p:spPr>
            <a:xfrm>
              <a:off x="0" y="1247009"/>
              <a:ext cx="563526" cy="205072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信道分类与模型</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8" name="矩形 17"/>
            <p:cNvSpPr/>
            <p:nvPr/>
          </p:nvSpPr>
          <p:spPr>
            <a:xfrm>
              <a:off x="0" y="3318993"/>
              <a:ext cx="563526" cy="188032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信道传输特性</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9" name="矩形 18"/>
            <p:cNvSpPr/>
            <p:nvPr/>
          </p:nvSpPr>
          <p:spPr>
            <a:xfrm>
              <a:off x="0" y="5221660"/>
              <a:ext cx="563526" cy="141029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信道容量</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86724913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6.3 </a:t>
            </a:r>
            <a:r>
              <a:rPr lang="zh-CN" altLang="en-US" sz="2800" b="1" dirty="0">
                <a:latin typeface="黑体" panose="02010609060101010101" pitchFamily="49" charset="-122"/>
                <a:ea typeface="黑体" panose="02010609060101010101" pitchFamily="49" charset="-122"/>
                <a:sym typeface="+mn-ea"/>
              </a:rPr>
              <a:t>信道与信道容量</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：信道容量</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mc:AlternateContent xmlns:mc="http://schemas.openxmlformats.org/markup-compatibility/2006" xmlns:a14="http://schemas.microsoft.com/office/drawing/2010/main">
        <mc:Choice Requires="a14">
          <p:sp>
            <p:nvSpPr>
              <p:cNvPr id="5" name="TextBox 4"/>
              <p:cNvSpPr txBox="1"/>
              <p:nvPr/>
            </p:nvSpPr>
            <p:spPr>
              <a:xfrm>
                <a:off x="1135025" y="2138093"/>
                <a:ext cx="10002190" cy="1515800"/>
              </a:xfrm>
              <a:prstGeom prst="rect">
                <a:avLst/>
              </a:prstGeom>
              <a:noFill/>
            </p:spPr>
            <p:txBody>
              <a:bodyPr wrap="square" rtlCol="0">
                <a:spAutoFit/>
              </a:bodyPr>
              <a:lstStyle/>
              <a:p>
                <a:pPr>
                  <a:lnSpc>
                    <a:spcPts val="3700"/>
                  </a:lnSpc>
                </a:pPr>
                <a:r>
                  <a:rPr lang="zh-CN" altLang="en-US" sz="2400" dirty="0" smtClean="0">
                    <a:latin typeface="Microsoft YaHei" charset="-122"/>
                    <a:ea typeface="Microsoft YaHei" charset="-122"/>
                    <a:cs typeface="Microsoft YaHei" charset="-122"/>
                  </a:rPr>
                  <a:t>连续信道容量</a:t>
                </a:r>
                <a:endParaRPr lang="en-US" altLang="zh-CN" sz="2400" dirty="0">
                  <a:latin typeface="Microsoft YaHei" charset="-122"/>
                  <a:ea typeface="Microsoft YaHei" charset="-122"/>
                  <a:cs typeface="Microsoft YaHei" charset="-122"/>
                </a:endParaRPr>
              </a:p>
              <a:p>
                <a:pPr>
                  <a:lnSpc>
                    <a:spcPts val="3700"/>
                  </a:lnSpc>
                </a:pPr>
                <a:r>
                  <a:rPr lang="zh-CN" altLang="en-US" sz="2400" dirty="0" smtClean="0">
                    <a:latin typeface="Microsoft YaHei" charset="-122"/>
                    <a:ea typeface="Microsoft YaHei" charset="-122"/>
                    <a:cs typeface="Microsoft YaHei" charset="-122"/>
                  </a:rPr>
                  <a:t>           </a:t>
                </a:r>
                <a:endParaRPr lang="en-US" altLang="zh-CN" sz="2400" dirty="0" smtClean="0">
                  <a:latin typeface="Microsoft YaHei" charset="-122"/>
                  <a:ea typeface="Microsoft YaHei" charset="-122"/>
                  <a:cs typeface="Microsoft YaHei" charset="-122"/>
                </a:endParaRPr>
              </a:p>
              <a:p>
                <a:pPr>
                  <a:lnSpc>
                    <a:spcPts val="3700"/>
                  </a:lnSpc>
                </a:pPr>
                <a:r>
                  <a:rPr lang="zh-CN" altLang="en-US" sz="2400" dirty="0">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         </a:t>
                </a:r>
                <a:r>
                  <a:rPr lang="en-US" altLang="zh-CN" sz="2400" dirty="0" smtClean="0">
                    <a:latin typeface="+mn-lt"/>
                    <a:ea typeface="手札体-简粗体" panose="03000700000000000000" pitchFamily="66" charset="-122"/>
                  </a:rPr>
                  <a:t>C = Blog</a:t>
                </a:r>
                <a:r>
                  <a:rPr lang="en-US" altLang="zh-CN" sz="2400" baseline="-25000" dirty="0" smtClean="0">
                    <a:latin typeface="+mn-lt"/>
                    <a:ea typeface="手札体-简粗体" panose="03000700000000000000" pitchFamily="66" charset="-122"/>
                  </a:rPr>
                  <a:t>2</a:t>
                </a:r>
                <a:r>
                  <a:rPr lang="zh-CN" altLang="en-US" sz="2400" dirty="0" smtClean="0">
                    <a:latin typeface="+mn-ea"/>
                    <a:ea typeface="+mn-ea"/>
                  </a:rPr>
                  <a:t>（</a:t>
                </a:r>
                <a:r>
                  <a:rPr lang="en-US" altLang="zh-CN" sz="2400" dirty="0" smtClean="0">
                    <a:latin typeface="+mn-lt"/>
                    <a:ea typeface="手札体-简粗体" panose="03000700000000000000" pitchFamily="66" charset="-122"/>
                  </a:rPr>
                  <a:t>1+</a:t>
                </a:r>
                <a14:m>
                  <m:oMath xmlns:m="http://schemas.openxmlformats.org/officeDocument/2006/math">
                    <m:f>
                      <m:fPr>
                        <m:ctrlPr>
                          <a:rPr lang="en-US" altLang="zh-CN" sz="2400" i="1" smtClean="0">
                            <a:latin typeface="Cambria Math" charset="0"/>
                            <a:ea typeface="手札体-简粗体" panose="03000700000000000000" pitchFamily="66" charset="-122"/>
                          </a:rPr>
                        </m:ctrlPr>
                      </m:fPr>
                      <m:num>
                        <m:r>
                          <a:rPr lang="en-US" altLang="zh-CN" sz="2400" b="0" i="1" smtClean="0">
                            <a:latin typeface="Cambria Math"/>
                            <a:ea typeface="手札体-简粗体" panose="03000700000000000000" pitchFamily="66" charset="-122"/>
                          </a:rPr>
                          <m:t>𝑆</m:t>
                        </m:r>
                      </m:num>
                      <m:den>
                        <m:r>
                          <a:rPr lang="en-US" altLang="zh-CN" sz="2400" b="0" i="1" smtClean="0">
                            <a:latin typeface="Cambria Math"/>
                            <a:ea typeface="手札体-简粗体" panose="03000700000000000000" pitchFamily="66" charset="-122"/>
                          </a:rPr>
                          <m:t>𝑁</m:t>
                        </m:r>
                      </m:den>
                    </m:f>
                  </m:oMath>
                </a14:m>
                <a:r>
                  <a:rPr lang="zh-CN" altLang="en-US" sz="2400" dirty="0" smtClean="0">
                    <a:latin typeface="+mn-ea"/>
                    <a:ea typeface="+mn-ea"/>
                  </a:rPr>
                  <a:t>）</a:t>
                </a:r>
                <a:endParaRPr lang="en-US" altLang="zh-CN" sz="2400" dirty="0" smtClean="0">
                  <a:latin typeface="+mn-ea"/>
                  <a:ea typeface="+mn-ea"/>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1135025" y="2138093"/>
                <a:ext cx="10002190" cy="1515800"/>
              </a:xfrm>
              <a:prstGeom prst="rect">
                <a:avLst/>
              </a:prstGeom>
              <a:blipFill rotWithShape="0">
                <a:blip r:embed="rId3"/>
                <a:stretch>
                  <a:fillRect l="-914" b="-4435"/>
                </a:stretch>
              </a:blipFill>
            </p:spPr>
            <p:txBody>
              <a:bodyPr/>
              <a:lstStyle/>
              <a:p>
                <a:r>
                  <a:rPr lang="zh-CN" altLang="en-US">
                    <a:noFill/>
                  </a:rPr>
                  <a:t> </a:t>
                </a:r>
              </a:p>
            </p:txBody>
          </p:sp>
        </mc:Fallback>
      </mc:AlternateContent>
      <p:cxnSp>
        <p:nvCxnSpPr>
          <p:cNvPr id="13" name="直接连接符 12"/>
          <p:cNvCxnSpPr/>
          <p:nvPr/>
        </p:nvCxnSpPr>
        <p:spPr>
          <a:xfrm>
            <a:off x="3907022" y="3653893"/>
            <a:ext cx="0" cy="47509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236956" y="4290060"/>
            <a:ext cx="973455" cy="398780"/>
          </a:xfrm>
          <a:prstGeom prst="rect">
            <a:avLst/>
          </a:prstGeom>
          <a:noFill/>
        </p:spPr>
        <p:txBody>
          <a:bodyPr wrap="square" rtlCol="0">
            <a:spAutoFit/>
          </a:bodyPr>
          <a:lstStyle/>
          <a:p>
            <a:r>
              <a:rPr lang="zh-CN" altLang="en-US" sz="2000" dirty="0" smtClean="0">
                <a:latin typeface="Microsoft YaHei" charset="-122"/>
                <a:ea typeface="Microsoft YaHei" charset="-122"/>
                <a:cs typeface="Microsoft YaHei" charset="-122"/>
              </a:rPr>
              <a:t>信噪比</a:t>
            </a:r>
          </a:p>
        </p:txBody>
      </p:sp>
      <mc:AlternateContent xmlns:mc="http://schemas.openxmlformats.org/markup-compatibility/2006" xmlns:a14="http://schemas.microsoft.com/office/drawing/2010/main">
        <mc:Choice Requires="a14">
          <p:sp>
            <p:nvSpPr>
              <p:cNvPr id="6" name="矩形 5"/>
              <p:cNvSpPr/>
              <p:nvPr/>
            </p:nvSpPr>
            <p:spPr>
              <a:xfrm>
                <a:off x="3547704" y="5736480"/>
                <a:ext cx="3884077" cy="581121"/>
              </a:xfrm>
              <a:prstGeom prst="rect">
                <a:avLst/>
              </a:prstGeom>
            </p:spPr>
            <p:txBody>
              <a:bodyPr wrap="none">
                <a:spAutoFit/>
              </a:bodyPr>
              <a:lstStyle/>
              <a:p>
                <a:pPr algn="ctr">
                  <a:lnSpc>
                    <a:spcPts val="3700"/>
                  </a:lnSpc>
                </a:pPr>
                <a:r>
                  <a:rPr lang="zh-CN" altLang="en-US" sz="2400" dirty="0">
                    <a:latin typeface="Microsoft YaHei" charset="-122"/>
                    <a:ea typeface="Microsoft YaHei" charset="-122"/>
                    <a:cs typeface="Microsoft YaHei" charset="-122"/>
                  </a:rPr>
                  <a:t>（</a:t>
                </a:r>
                <a14:m>
                  <m:oMath xmlns:m="http://schemas.openxmlformats.org/officeDocument/2006/math">
                    <m:f>
                      <m:fPr>
                        <m:ctrlPr>
                          <a:rPr lang="en-US" altLang="zh-CN" sz="2400" i="1">
                            <a:latin typeface="Cambria Math"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smtClean="0">
                    <a:latin typeface="Microsoft YaHei" charset="-122"/>
                    <a:ea typeface="Microsoft YaHei" charset="-122"/>
                    <a:cs typeface="Microsoft YaHei" charset="-122"/>
                  </a:rPr>
                  <a:t>）</a:t>
                </a:r>
                <a:r>
                  <a:rPr lang="en-US" altLang="zh-CN" sz="2400" baseline="-25000" dirty="0" smtClean="0">
                    <a:latin typeface="Microsoft YaHei" charset="-122"/>
                    <a:ea typeface="Microsoft YaHei" charset="-122"/>
                    <a:cs typeface="Microsoft YaHei" charset="-122"/>
                  </a:rPr>
                  <a:t>dB </a:t>
                </a:r>
                <a:r>
                  <a:rPr lang="en-US" altLang="zh-CN" sz="2400" dirty="0" smtClean="0">
                    <a:latin typeface="Microsoft YaHei" charset="-122"/>
                    <a:ea typeface="Microsoft YaHei" charset="-122"/>
                    <a:cs typeface="Microsoft YaHei" charset="-122"/>
                  </a:rPr>
                  <a:t>= 10log</a:t>
                </a:r>
                <a:r>
                  <a:rPr lang="en-US" altLang="zh-CN" sz="2400" baseline="-25000" dirty="0" smtClean="0">
                    <a:latin typeface="Microsoft YaHei" charset="-122"/>
                    <a:ea typeface="Microsoft YaHei" charset="-122"/>
                    <a:cs typeface="Microsoft YaHei" charset="-122"/>
                  </a:rPr>
                  <a:t>10</a:t>
                </a:r>
                <a:r>
                  <a:rPr lang="zh-CN" altLang="en-US" sz="2400" dirty="0" smtClean="0">
                    <a:latin typeface="Microsoft YaHei" charset="-122"/>
                    <a:ea typeface="Microsoft YaHei" charset="-122"/>
                    <a:cs typeface="Microsoft YaHei" charset="-122"/>
                  </a:rPr>
                  <a:t>（</a:t>
                </a:r>
                <a14:m>
                  <m:oMath xmlns:m="http://schemas.openxmlformats.org/officeDocument/2006/math">
                    <m:f>
                      <m:fPr>
                        <m:ctrlPr>
                          <a:rPr lang="en-US" altLang="zh-CN" sz="2400" i="1">
                            <a:latin typeface="Cambria Math"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smtClean="0">
                    <a:latin typeface="Microsoft YaHei" charset="-122"/>
                    <a:ea typeface="Microsoft YaHei" charset="-122"/>
                    <a:cs typeface="Microsoft YaHei" charset="-122"/>
                  </a:rPr>
                  <a:t>）</a:t>
                </a:r>
                <a:r>
                  <a:rPr lang="zh-CN" altLang="en-US" sz="2400" baseline="-25000" dirty="0" smtClean="0">
                    <a:latin typeface="Microsoft YaHei" charset="-122"/>
                    <a:ea typeface="Microsoft YaHei" charset="-122"/>
                    <a:cs typeface="Microsoft YaHei" charset="-122"/>
                  </a:rPr>
                  <a:t>功率</a:t>
                </a:r>
                <a:endParaRPr lang="en-US" altLang="zh-CN" sz="2400" baseline="-25000" dirty="0">
                  <a:latin typeface="Microsoft YaHei" charset="-122"/>
                  <a:ea typeface="Microsoft YaHei" charset="-122"/>
                  <a:cs typeface="Microsoft YaHei" charset="-122"/>
                </a:endParaRPr>
              </a:p>
            </p:txBody>
          </p:sp>
        </mc:Choice>
        <mc:Fallback xmlns="">
          <p:sp>
            <p:nvSpPr>
              <p:cNvPr id="6" name="矩形 5"/>
              <p:cNvSpPr>
                <a:spLocks noRot="1" noChangeAspect="1" noMove="1" noResize="1" noEditPoints="1" noAdjustHandles="1" noChangeArrowheads="1" noChangeShapeType="1" noTextEdit="1"/>
              </p:cNvSpPr>
              <p:nvPr/>
            </p:nvSpPr>
            <p:spPr>
              <a:xfrm>
                <a:off x="3547704" y="5736480"/>
                <a:ext cx="3884077" cy="581121"/>
              </a:xfrm>
              <a:prstGeom prst="rect">
                <a:avLst/>
              </a:prstGeom>
              <a:blipFill rotWithShape="0">
                <a:blip r:embed="rId4"/>
                <a:stretch>
                  <a:fillRect l="-1727" t="-2105" r="-314" b="-9474"/>
                </a:stretch>
              </a:blipFill>
            </p:spPr>
            <p:txBody>
              <a:bodyPr/>
              <a:lstStyle/>
              <a:p>
                <a:r>
                  <a:rPr lang="zh-CN" altLang="en-US">
                    <a:noFill/>
                  </a:rPr>
                  <a:t> </a:t>
                </a:r>
              </a:p>
            </p:txBody>
          </p:sp>
        </mc:Fallback>
      </mc:AlternateContent>
      <p:grpSp>
        <p:nvGrpSpPr>
          <p:cNvPr id="15" name="组合 14"/>
          <p:cNvGrpSpPr/>
          <p:nvPr/>
        </p:nvGrpSpPr>
        <p:grpSpPr>
          <a:xfrm>
            <a:off x="0" y="736528"/>
            <a:ext cx="563526" cy="5384945"/>
            <a:chOff x="0" y="1247009"/>
            <a:chExt cx="563526" cy="5384945"/>
          </a:xfrm>
        </p:grpSpPr>
        <p:sp>
          <p:nvSpPr>
            <p:cNvPr id="16" name="矩形 15"/>
            <p:cNvSpPr/>
            <p:nvPr/>
          </p:nvSpPr>
          <p:spPr>
            <a:xfrm>
              <a:off x="0" y="1247009"/>
              <a:ext cx="563526" cy="205072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信道分类与模型</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7" name="矩形 16"/>
            <p:cNvSpPr/>
            <p:nvPr/>
          </p:nvSpPr>
          <p:spPr>
            <a:xfrm>
              <a:off x="0" y="3318993"/>
              <a:ext cx="563526" cy="188032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信道传输特性</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8" name="矩形 17"/>
            <p:cNvSpPr/>
            <p:nvPr/>
          </p:nvSpPr>
          <p:spPr>
            <a:xfrm>
              <a:off x="0" y="5221660"/>
              <a:ext cx="563526" cy="141029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信道容量</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sp>
        <p:nvSpPr>
          <p:cNvPr id="8" name="矩形 7"/>
          <p:cNvSpPr/>
          <p:nvPr/>
        </p:nvSpPr>
        <p:spPr>
          <a:xfrm>
            <a:off x="5145890" y="2494465"/>
            <a:ext cx="4997049" cy="2389505"/>
          </a:xfrm>
          <a:prstGeom prst="rect">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lnSpc>
                <a:spcPct val="150000"/>
              </a:lnSpc>
            </a:pPr>
            <a:r>
              <a:rPr lang="zh-CN" altLang="en-US" sz="2000" dirty="0">
                <a:solidFill>
                  <a:schemeClr val="tx1"/>
                </a:solidFill>
                <a:latin typeface="Microsoft YaHei" charset="-122"/>
                <a:ea typeface="Microsoft YaHei" charset="-122"/>
                <a:cs typeface="Microsoft YaHei" charset="-122"/>
              </a:rPr>
              <a:t>香农有噪声连续信道容量计算公式</a:t>
            </a:r>
          </a:p>
          <a:p>
            <a:pPr>
              <a:lnSpc>
                <a:spcPct val="150000"/>
              </a:lnSpc>
            </a:pPr>
            <a:r>
              <a:rPr lang="en-US" altLang="zh-CN" sz="2000" dirty="0">
                <a:solidFill>
                  <a:schemeClr val="tx1"/>
                </a:solidFill>
                <a:latin typeface="Microsoft YaHei" charset="-122"/>
                <a:ea typeface="Microsoft YaHei" charset="-122"/>
                <a:cs typeface="Microsoft YaHei" charset="-122"/>
              </a:rPr>
              <a:t>1</a:t>
            </a:r>
            <a:r>
              <a:rPr lang="zh-CN" altLang="en-US" sz="2000" dirty="0" smtClean="0">
                <a:solidFill>
                  <a:schemeClr val="tx1"/>
                </a:solidFill>
                <a:latin typeface="Microsoft YaHei" charset="-122"/>
                <a:ea typeface="Microsoft YaHei" charset="-122"/>
                <a:cs typeface="Microsoft YaHei" charset="-122"/>
              </a:rPr>
              <a:t>、</a:t>
            </a:r>
            <a:r>
              <a:rPr lang="en-US" altLang="zh-CN" sz="2000" dirty="0">
                <a:solidFill>
                  <a:schemeClr val="tx1"/>
                </a:solidFill>
                <a:latin typeface="Microsoft YaHei" charset="-122"/>
                <a:ea typeface="Microsoft YaHei" charset="-122"/>
                <a:cs typeface="Microsoft YaHei" charset="-122"/>
              </a:rPr>
              <a:t> </a:t>
            </a:r>
            <a:r>
              <a:rPr lang="en-US" altLang="zh-CN" sz="2000" dirty="0" smtClean="0">
                <a:solidFill>
                  <a:schemeClr val="tx1"/>
                </a:solidFill>
                <a:latin typeface="Microsoft YaHei" charset="-122"/>
                <a:ea typeface="Microsoft YaHei" charset="-122"/>
                <a:cs typeface="Microsoft YaHei" charset="-122"/>
              </a:rPr>
              <a:t>B</a:t>
            </a:r>
            <a:r>
              <a:rPr lang="zh-CN" altLang="en-US" sz="2000" dirty="0" smtClean="0">
                <a:solidFill>
                  <a:schemeClr val="tx1"/>
                </a:solidFill>
                <a:latin typeface="Microsoft YaHei" charset="-122"/>
                <a:ea typeface="Microsoft YaHei" charset="-122"/>
                <a:cs typeface="Microsoft YaHei" charset="-122"/>
              </a:rPr>
              <a:t>：带宽，单位</a:t>
            </a:r>
            <a:r>
              <a:rPr lang="en-US" altLang="zh-CN" sz="2000" dirty="0">
                <a:solidFill>
                  <a:schemeClr val="tx1"/>
                </a:solidFill>
                <a:latin typeface="Microsoft YaHei" charset="-122"/>
                <a:ea typeface="Microsoft YaHei" charset="-122"/>
                <a:cs typeface="Microsoft YaHei" charset="-122"/>
              </a:rPr>
              <a:t>Hz</a:t>
            </a:r>
          </a:p>
          <a:p>
            <a:pPr>
              <a:lnSpc>
                <a:spcPct val="150000"/>
              </a:lnSpc>
            </a:pPr>
            <a:r>
              <a:rPr lang="en-US" altLang="zh-CN" sz="2000" dirty="0">
                <a:solidFill>
                  <a:schemeClr val="tx1"/>
                </a:solidFill>
                <a:latin typeface="Microsoft YaHei" charset="-122"/>
                <a:ea typeface="Microsoft YaHei" charset="-122"/>
                <a:cs typeface="Microsoft YaHei" charset="-122"/>
              </a:rPr>
              <a:t>2</a:t>
            </a:r>
            <a:r>
              <a:rPr lang="zh-CN" altLang="en-US" sz="2000" dirty="0" smtClean="0">
                <a:solidFill>
                  <a:schemeClr val="tx1"/>
                </a:solidFill>
                <a:latin typeface="Microsoft YaHei" charset="-122"/>
                <a:ea typeface="Microsoft YaHei" charset="-122"/>
                <a:cs typeface="Microsoft YaHei" charset="-122"/>
              </a:rPr>
              <a:t>、</a:t>
            </a:r>
            <a:r>
              <a:rPr lang="en-US" altLang="zh-CN" sz="2000" dirty="0">
                <a:solidFill>
                  <a:schemeClr val="tx1"/>
                </a:solidFill>
                <a:latin typeface="Microsoft YaHei" charset="-122"/>
                <a:ea typeface="Microsoft YaHei" charset="-122"/>
                <a:cs typeface="Microsoft YaHei" charset="-122"/>
              </a:rPr>
              <a:t> </a:t>
            </a:r>
            <a:r>
              <a:rPr lang="en-US" altLang="zh-CN" sz="2000" dirty="0" smtClean="0">
                <a:solidFill>
                  <a:schemeClr val="tx1"/>
                </a:solidFill>
                <a:latin typeface="Microsoft YaHei" charset="-122"/>
                <a:ea typeface="Microsoft YaHei" charset="-122"/>
                <a:cs typeface="Microsoft YaHei" charset="-122"/>
              </a:rPr>
              <a:t>S</a:t>
            </a:r>
            <a:r>
              <a:rPr lang="zh-CN" altLang="en-US" sz="2000" dirty="0" smtClean="0">
                <a:solidFill>
                  <a:schemeClr val="tx1"/>
                </a:solidFill>
                <a:latin typeface="Microsoft YaHei" charset="-122"/>
                <a:ea typeface="Microsoft YaHei" charset="-122"/>
                <a:cs typeface="Microsoft YaHei" charset="-122"/>
              </a:rPr>
              <a:t>：输入</a:t>
            </a:r>
            <a:r>
              <a:rPr lang="zh-CN" altLang="en-US" sz="2000" dirty="0">
                <a:solidFill>
                  <a:schemeClr val="tx1"/>
                </a:solidFill>
                <a:latin typeface="Microsoft YaHei" charset="-122"/>
                <a:ea typeface="Microsoft YaHei" charset="-122"/>
                <a:cs typeface="Microsoft YaHei" charset="-122"/>
              </a:rPr>
              <a:t>信号</a:t>
            </a:r>
            <a:r>
              <a:rPr lang="zh-CN" altLang="en-US" sz="2000" dirty="0" smtClean="0">
                <a:solidFill>
                  <a:schemeClr val="tx1"/>
                </a:solidFill>
                <a:latin typeface="Microsoft YaHei" charset="-122"/>
                <a:ea typeface="Microsoft YaHei" charset="-122"/>
                <a:cs typeface="Microsoft YaHei" charset="-122"/>
              </a:rPr>
              <a:t>功率</a:t>
            </a:r>
            <a:endParaRPr lang="en-US" altLang="zh-CN" sz="2000" dirty="0">
              <a:solidFill>
                <a:schemeClr val="tx1"/>
              </a:solidFill>
              <a:latin typeface="Microsoft YaHei" charset="-122"/>
              <a:ea typeface="Microsoft YaHei" charset="-122"/>
              <a:cs typeface="Microsoft YaHei" charset="-122"/>
            </a:endParaRPr>
          </a:p>
          <a:p>
            <a:pPr>
              <a:lnSpc>
                <a:spcPct val="150000"/>
              </a:lnSpc>
            </a:pPr>
            <a:r>
              <a:rPr lang="en-US" altLang="zh-CN" sz="2000" dirty="0">
                <a:solidFill>
                  <a:schemeClr val="tx1"/>
                </a:solidFill>
                <a:latin typeface="Microsoft YaHei" charset="-122"/>
                <a:ea typeface="Microsoft YaHei" charset="-122"/>
                <a:cs typeface="Microsoft YaHei" charset="-122"/>
              </a:rPr>
              <a:t>3</a:t>
            </a:r>
            <a:r>
              <a:rPr lang="zh-CN" altLang="en-US" sz="2000" dirty="0" smtClean="0">
                <a:solidFill>
                  <a:schemeClr val="tx1"/>
                </a:solidFill>
                <a:latin typeface="Microsoft YaHei" charset="-122"/>
                <a:ea typeface="Microsoft YaHei" charset="-122"/>
                <a:cs typeface="Microsoft YaHei" charset="-122"/>
              </a:rPr>
              <a:t>、</a:t>
            </a:r>
            <a:r>
              <a:rPr lang="en-US" altLang="zh-CN" sz="2000" dirty="0">
                <a:solidFill>
                  <a:schemeClr val="tx1"/>
                </a:solidFill>
                <a:latin typeface="Microsoft YaHei" charset="-122"/>
                <a:ea typeface="Microsoft YaHei" charset="-122"/>
                <a:cs typeface="Microsoft YaHei" charset="-122"/>
              </a:rPr>
              <a:t> </a:t>
            </a:r>
            <a:r>
              <a:rPr lang="en-US" altLang="zh-CN" sz="2000" dirty="0" smtClean="0">
                <a:solidFill>
                  <a:schemeClr val="tx1"/>
                </a:solidFill>
                <a:latin typeface="Microsoft YaHei" charset="-122"/>
                <a:ea typeface="Microsoft YaHei" charset="-122"/>
                <a:cs typeface="Microsoft YaHei" charset="-122"/>
              </a:rPr>
              <a:t>N</a:t>
            </a:r>
            <a:r>
              <a:rPr lang="zh-CN" altLang="en-US" sz="2000" dirty="0" smtClean="0">
                <a:solidFill>
                  <a:schemeClr val="tx1"/>
                </a:solidFill>
                <a:latin typeface="Microsoft YaHei" charset="-122"/>
                <a:ea typeface="Microsoft YaHei" charset="-122"/>
                <a:cs typeface="Microsoft YaHei" charset="-122"/>
              </a:rPr>
              <a:t>：高斯</a:t>
            </a:r>
            <a:r>
              <a:rPr lang="zh-CN" altLang="en-US" sz="2000" dirty="0">
                <a:solidFill>
                  <a:schemeClr val="tx1"/>
                </a:solidFill>
                <a:latin typeface="Microsoft YaHei" charset="-122"/>
                <a:ea typeface="Microsoft YaHei" charset="-122"/>
                <a:cs typeface="Microsoft YaHei" charset="-122"/>
              </a:rPr>
              <a:t>白噪声的</a:t>
            </a:r>
            <a:r>
              <a:rPr lang="zh-CN" altLang="en-US" sz="2000" dirty="0" smtClean="0">
                <a:solidFill>
                  <a:schemeClr val="tx1"/>
                </a:solidFill>
                <a:latin typeface="Microsoft YaHei" charset="-122"/>
                <a:ea typeface="Microsoft YaHei" charset="-122"/>
                <a:cs typeface="Microsoft YaHei" charset="-122"/>
              </a:rPr>
              <a:t>功率</a:t>
            </a:r>
            <a:endParaRPr lang="en-US" altLang="zh-CN" sz="2000" dirty="0" smtClean="0">
              <a:solidFill>
                <a:schemeClr val="tx1"/>
              </a:solidFill>
              <a:latin typeface="Microsoft YaHei" charset="-122"/>
              <a:ea typeface="Microsoft YaHei" charset="-122"/>
              <a:cs typeface="Microsoft YaHei" charset="-122"/>
            </a:endParaRPr>
          </a:p>
        </p:txBody>
      </p:sp>
      <p:sp>
        <p:nvSpPr>
          <p:cNvPr id="2" name="矩形 1"/>
          <p:cNvSpPr/>
          <p:nvPr/>
        </p:nvSpPr>
        <p:spPr>
          <a:xfrm>
            <a:off x="1135025" y="4992094"/>
            <a:ext cx="8709436" cy="507831"/>
          </a:xfrm>
          <a:prstGeom prst="rect">
            <a:avLst/>
          </a:prstGeom>
        </p:spPr>
        <p:txBody>
          <a:bodyPr wrap="none">
            <a:spAutoFit/>
          </a:bodyPr>
          <a:lstStyle/>
          <a:p>
            <a:pPr>
              <a:lnSpc>
                <a:spcPct val="150000"/>
              </a:lnSpc>
            </a:pPr>
            <a:r>
              <a:rPr lang="zh-CN" altLang="en-US" dirty="0" smtClean="0">
                <a:latin typeface="Microsoft YaHei" charset="-122"/>
                <a:ea typeface="Microsoft YaHei" charset="-122"/>
                <a:cs typeface="Microsoft YaHei" charset="-122"/>
              </a:rPr>
              <a:t>信</a:t>
            </a:r>
            <a:r>
              <a:rPr lang="zh-CN" altLang="en-US" dirty="0">
                <a:latin typeface="Microsoft YaHei" charset="-122"/>
                <a:ea typeface="Microsoft YaHei" charset="-122"/>
                <a:cs typeface="Microsoft YaHei" charset="-122"/>
              </a:rPr>
              <a:t>噪比的单位为功率，但是题目</a:t>
            </a:r>
            <a:r>
              <a:rPr lang="zh-CN" altLang="en-US" dirty="0" smtClean="0">
                <a:latin typeface="Microsoft YaHei" charset="-122"/>
                <a:ea typeface="Microsoft YaHei" charset="-122"/>
                <a:cs typeface="Microsoft YaHei" charset="-122"/>
              </a:rPr>
              <a:t>中一般给到的是分贝</a:t>
            </a:r>
            <a:r>
              <a:rPr lang="en-US" altLang="zh-CN" dirty="0" smtClean="0">
                <a:latin typeface="Microsoft YaHei" charset="-122"/>
                <a:ea typeface="Microsoft YaHei" charset="-122"/>
                <a:cs typeface="Microsoft YaHei" charset="-122"/>
              </a:rPr>
              <a:t>(dB)</a:t>
            </a:r>
            <a:r>
              <a:rPr lang="zh-CN" altLang="en-US" dirty="0" smtClean="0">
                <a:latin typeface="Microsoft YaHei" charset="-122"/>
                <a:ea typeface="Microsoft YaHei" charset="-122"/>
                <a:cs typeface="Microsoft YaHei" charset="-122"/>
              </a:rPr>
              <a:t>，分贝和功率的换算公式：</a:t>
            </a:r>
            <a:endParaRPr lang="zh-CN" altLang="en-US" dirty="0">
              <a:latin typeface="Microsoft YaHei" charset="-122"/>
              <a:ea typeface="Microsoft YaHei" charset="-122"/>
              <a:cs typeface="Microsoft YaHei" charset="-122"/>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6.3 </a:t>
            </a:r>
            <a:r>
              <a:rPr lang="zh-CN" altLang="en-US" sz="2800" b="1" dirty="0">
                <a:latin typeface="黑体" panose="02010609060101010101" pitchFamily="49" charset="-122"/>
                <a:ea typeface="黑体" panose="02010609060101010101" pitchFamily="49" charset="-122"/>
                <a:sym typeface="+mn-ea"/>
              </a:rPr>
              <a:t>信道与信道容量</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：信道容量</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18983" y="1880373"/>
            <a:ext cx="10002190" cy="581057"/>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例：已知某信道带宽为</a:t>
            </a:r>
            <a:r>
              <a:rPr lang="en-US" altLang="zh-CN" sz="2400" dirty="0" smtClean="0">
                <a:latin typeface="Microsoft YaHei" charset="-122"/>
                <a:ea typeface="Microsoft YaHei" charset="-122"/>
                <a:cs typeface="Microsoft YaHei" charset="-122"/>
              </a:rPr>
              <a:t>8kHz</a:t>
            </a:r>
            <a:r>
              <a:rPr lang="zh-CN" altLang="en-US" sz="2400" dirty="0" smtClean="0">
                <a:latin typeface="Microsoft YaHei" charset="-122"/>
                <a:ea typeface="Microsoft YaHei" charset="-122"/>
                <a:cs typeface="Microsoft YaHei" charset="-122"/>
              </a:rPr>
              <a:t>，信噪比为</a:t>
            </a:r>
            <a:r>
              <a:rPr lang="en-US" altLang="zh-CN" sz="2400" dirty="0" smtClean="0">
                <a:latin typeface="Microsoft YaHei" charset="-122"/>
                <a:ea typeface="Microsoft YaHei" charset="-122"/>
                <a:cs typeface="Microsoft YaHei" charset="-122"/>
              </a:rPr>
              <a:t>30dB</a:t>
            </a:r>
            <a:r>
              <a:rPr lang="zh-CN" altLang="en-US" sz="2400" dirty="0" smtClean="0">
                <a:latin typeface="Microsoft YaHei" charset="-122"/>
                <a:ea typeface="Microsoft YaHei" charset="-122"/>
                <a:cs typeface="Microsoft YaHei" charset="-122"/>
              </a:rPr>
              <a:t>，试求该信道的信道容量</a:t>
            </a:r>
            <a:r>
              <a:rPr lang="en-US" altLang="zh-CN" sz="2400" dirty="0" smtClean="0">
                <a:latin typeface="Microsoft YaHei" charset="-122"/>
                <a:ea typeface="Microsoft YaHei" charset="-122"/>
                <a:cs typeface="Microsoft YaHei" charset="-122"/>
              </a:rPr>
              <a:t>C</a:t>
            </a:r>
            <a:endParaRPr lang="en-US" altLang="zh-CN" sz="2400" dirty="0">
              <a:latin typeface="Microsoft YaHei" charset="-122"/>
              <a:ea typeface="Microsoft YaHei" charset="-122"/>
              <a:cs typeface="Microsoft YaHei" charset="-122"/>
            </a:endParaRPr>
          </a:p>
        </p:txBody>
      </p:sp>
      <p:grpSp>
        <p:nvGrpSpPr>
          <p:cNvPr id="9" name="组合 8"/>
          <p:cNvGrpSpPr/>
          <p:nvPr/>
        </p:nvGrpSpPr>
        <p:grpSpPr>
          <a:xfrm>
            <a:off x="0" y="736528"/>
            <a:ext cx="563526" cy="5384945"/>
            <a:chOff x="0" y="1247009"/>
            <a:chExt cx="563526" cy="5384945"/>
          </a:xfrm>
        </p:grpSpPr>
        <p:sp>
          <p:nvSpPr>
            <p:cNvPr id="10" name="矩形 9"/>
            <p:cNvSpPr/>
            <p:nvPr/>
          </p:nvSpPr>
          <p:spPr>
            <a:xfrm>
              <a:off x="0" y="1247009"/>
              <a:ext cx="563526" cy="205072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信道分类与模型</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1" name="矩形 10"/>
            <p:cNvSpPr/>
            <p:nvPr/>
          </p:nvSpPr>
          <p:spPr>
            <a:xfrm>
              <a:off x="0" y="3318993"/>
              <a:ext cx="563526" cy="188032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信道传输特性</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2" name="矩形 11"/>
            <p:cNvSpPr/>
            <p:nvPr/>
          </p:nvSpPr>
          <p:spPr>
            <a:xfrm>
              <a:off x="0" y="5221660"/>
              <a:ext cx="563526" cy="141029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信道容量</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mc:AlternateContent xmlns:mc="http://schemas.openxmlformats.org/markup-compatibility/2006" xmlns:a14="http://schemas.microsoft.com/office/drawing/2010/main">
        <mc:Choice Requires="a14">
          <p:sp>
            <p:nvSpPr>
              <p:cNvPr id="2" name="矩形 1"/>
              <p:cNvSpPr/>
              <p:nvPr/>
            </p:nvSpPr>
            <p:spPr>
              <a:xfrm>
                <a:off x="1747377" y="3259415"/>
                <a:ext cx="9674602" cy="3609450"/>
              </a:xfrm>
              <a:prstGeom prst="rect">
                <a:avLst/>
              </a:prstGeom>
            </p:spPr>
            <p:txBody>
              <a:bodyPr wrap="square">
                <a:spAutoFit/>
              </a:bodyPr>
              <a:lstStyle/>
              <a:p>
                <a:pPr>
                  <a:lnSpc>
                    <a:spcPct val="150000"/>
                  </a:lnSpc>
                </a:pPr>
                <a:r>
                  <a:rPr lang="en-US" altLang="zh-CN" sz="2400" dirty="0" smtClean="0">
                    <a:solidFill>
                      <a:schemeClr val="bg1"/>
                    </a:solidFill>
                    <a:latin typeface="Microsoft YaHei" charset="-122"/>
                    <a:ea typeface="Microsoft YaHei" charset="-122"/>
                    <a:cs typeface="Microsoft YaHei" charset="-122"/>
                  </a:rPr>
                  <a:t>30=10log</a:t>
                </a:r>
                <a:r>
                  <a:rPr lang="en-US" altLang="zh-CN" sz="2400" baseline="-25000" dirty="0" smtClean="0">
                    <a:solidFill>
                      <a:schemeClr val="bg1"/>
                    </a:solidFill>
                    <a:latin typeface="Microsoft YaHei" charset="-122"/>
                    <a:ea typeface="Microsoft YaHei" charset="-122"/>
                    <a:cs typeface="Microsoft YaHei" charset="-122"/>
                  </a:rPr>
                  <a:t>10</a:t>
                </a:r>
                <a:r>
                  <a:rPr lang="zh-CN" altLang="en-US" sz="2400" dirty="0">
                    <a:solidFill>
                      <a:schemeClr val="bg1"/>
                    </a:solidFill>
                    <a:latin typeface="Microsoft YaHei" charset="-122"/>
                    <a:ea typeface="Microsoft YaHei" charset="-122"/>
                    <a:cs typeface="Microsoft YaHei" charset="-122"/>
                  </a:rPr>
                  <a:t>（</a:t>
                </a:r>
                <a14:m>
                  <m:oMath xmlns:m="http://schemas.openxmlformats.org/officeDocument/2006/math">
                    <m:f>
                      <m:fPr>
                        <m:ctrlPr>
                          <a:rPr lang="en-US" altLang="zh-CN" sz="2400" i="1">
                            <a:solidFill>
                              <a:schemeClr val="bg1"/>
                            </a:solidFill>
                            <a:latin typeface="Cambria Math" charset="0"/>
                            <a:ea typeface="Microsoft YaHei" charset="-122"/>
                            <a:cs typeface="Microsoft YaHei" charset="-122"/>
                          </a:rPr>
                        </m:ctrlPr>
                      </m:fPr>
                      <m:num>
                        <m:r>
                          <a:rPr lang="en-US" altLang="zh-CN" sz="2400" i="1">
                            <a:solidFill>
                              <a:schemeClr val="bg1"/>
                            </a:solidFill>
                            <a:latin typeface="Cambria Math" charset="0"/>
                            <a:ea typeface="Microsoft YaHei" charset="-122"/>
                            <a:cs typeface="Microsoft YaHei" charset="-122"/>
                          </a:rPr>
                          <m:t>𝑆</m:t>
                        </m:r>
                      </m:num>
                      <m:den>
                        <m:r>
                          <a:rPr lang="en-US" altLang="zh-CN" sz="2400" i="1">
                            <a:solidFill>
                              <a:schemeClr val="bg1"/>
                            </a:solidFill>
                            <a:latin typeface="Cambria Math" charset="0"/>
                            <a:ea typeface="Microsoft YaHei" charset="-122"/>
                            <a:cs typeface="Microsoft YaHei" charset="-122"/>
                          </a:rPr>
                          <m:t>𝑁</m:t>
                        </m:r>
                      </m:den>
                    </m:f>
                  </m:oMath>
                </a14:m>
                <a:r>
                  <a:rPr lang="zh-CN" altLang="en-US" sz="2400" dirty="0">
                    <a:solidFill>
                      <a:schemeClr val="bg1"/>
                    </a:solidFill>
                    <a:latin typeface="Microsoft YaHei" charset="-122"/>
                    <a:ea typeface="Microsoft YaHei" charset="-122"/>
                    <a:cs typeface="Microsoft YaHei" charset="-122"/>
                  </a:rPr>
                  <a:t>）</a:t>
                </a:r>
                <a:r>
                  <a:rPr lang="zh-CN" altLang="en-US" sz="2400" baseline="-25000" dirty="0" smtClean="0">
                    <a:solidFill>
                      <a:schemeClr val="bg1"/>
                    </a:solidFill>
                    <a:latin typeface="Microsoft YaHei" charset="-122"/>
                    <a:ea typeface="Microsoft YaHei" charset="-122"/>
                    <a:cs typeface="Microsoft YaHei" charset="-122"/>
                  </a:rPr>
                  <a:t>功率</a:t>
                </a:r>
                <a:endParaRPr lang="en-US" altLang="zh-CN" sz="2400" dirty="0" smtClean="0">
                  <a:solidFill>
                    <a:schemeClr val="bg1"/>
                  </a:solidFill>
                  <a:latin typeface="Microsoft YaHei" charset="-122"/>
                  <a:ea typeface="Microsoft YaHei" charset="-122"/>
                  <a:cs typeface="Microsoft YaHei" charset="-122"/>
                </a:endParaRPr>
              </a:p>
              <a:p>
                <a:pPr>
                  <a:lnSpc>
                    <a:spcPct val="150000"/>
                  </a:lnSpc>
                </a:pPr>
                <a:r>
                  <a:rPr lang="en-US" altLang="zh-CN" sz="2400" dirty="0" smtClean="0">
                    <a:solidFill>
                      <a:schemeClr val="bg1"/>
                    </a:solidFill>
                    <a:latin typeface="Microsoft YaHei" charset="-122"/>
                    <a:ea typeface="Microsoft YaHei" charset="-122"/>
                    <a:cs typeface="Microsoft YaHei" charset="-122"/>
                  </a:rPr>
                  <a:t>3=</a:t>
                </a:r>
                <a:r>
                  <a:rPr lang="en-US" altLang="zh-CN" sz="2400" dirty="0">
                    <a:solidFill>
                      <a:schemeClr val="bg1"/>
                    </a:solidFill>
                    <a:latin typeface="Microsoft YaHei" charset="-122"/>
                    <a:ea typeface="Microsoft YaHei" charset="-122"/>
                    <a:cs typeface="Microsoft YaHei" charset="-122"/>
                  </a:rPr>
                  <a:t>log</a:t>
                </a:r>
                <a:r>
                  <a:rPr lang="en-US" altLang="zh-CN" sz="2400" baseline="-25000" dirty="0">
                    <a:solidFill>
                      <a:schemeClr val="bg1"/>
                    </a:solidFill>
                    <a:latin typeface="Microsoft YaHei" charset="-122"/>
                    <a:ea typeface="Microsoft YaHei" charset="-122"/>
                    <a:cs typeface="Microsoft YaHei" charset="-122"/>
                  </a:rPr>
                  <a:t>10</a:t>
                </a:r>
                <a:r>
                  <a:rPr lang="zh-CN" altLang="en-US" sz="2400" dirty="0">
                    <a:solidFill>
                      <a:schemeClr val="bg1"/>
                    </a:solidFill>
                    <a:latin typeface="Microsoft YaHei" charset="-122"/>
                    <a:ea typeface="Microsoft YaHei" charset="-122"/>
                    <a:cs typeface="Microsoft YaHei" charset="-122"/>
                  </a:rPr>
                  <a:t>（</a:t>
                </a:r>
                <a14:m>
                  <m:oMath xmlns:m="http://schemas.openxmlformats.org/officeDocument/2006/math">
                    <m:f>
                      <m:fPr>
                        <m:ctrlPr>
                          <a:rPr lang="en-US" altLang="zh-CN" sz="2400" i="1">
                            <a:solidFill>
                              <a:schemeClr val="bg1"/>
                            </a:solidFill>
                            <a:latin typeface="Cambria Math" charset="0"/>
                            <a:ea typeface="Microsoft YaHei" charset="-122"/>
                            <a:cs typeface="Microsoft YaHei" charset="-122"/>
                          </a:rPr>
                        </m:ctrlPr>
                      </m:fPr>
                      <m:num>
                        <m:r>
                          <a:rPr lang="en-US" altLang="zh-CN" sz="2400" i="1">
                            <a:solidFill>
                              <a:schemeClr val="bg1"/>
                            </a:solidFill>
                            <a:latin typeface="Cambria Math" charset="0"/>
                            <a:ea typeface="Microsoft YaHei" charset="-122"/>
                            <a:cs typeface="Microsoft YaHei" charset="-122"/>
                          </a:rPr>
                          <m:t>𝑆</m:t>
                        </m:r>
                      </m:num>
                      <m:den>
                        <m:r>
                          <a:rPr lang="en-US" altLang="zh-CN" sz="2400" i="1">
                            <a:solidFill>
                              <a:schemeClr val="bg1"/>
                            </a:solidFill>
                            <a:latin typeface="Cambria Math" charset="0"/>
                            <a:ea typeface="Microsoft YaHei" charset="-122"/>
                            <a:cs typeface="Microsoft YaHei" charset="-122"/>
                          </a:rPr>
                          <m:t>𝑁</m:t>
                        </m:r>
                      </m:den>
                    </m:f>
                  </m:oMath>
                </a14:m>
                <a:r>
                  <a:rPr lang="zh-CN" altLang="en-US" sz="2400" dirty="0">
                    <a:solidFill>
                      <a:schemeClr val="bg1"/>
                    </a:solidFill>
                    <a:latin typeface="Microsoft YaHei" charset="-122"/>
                    <a:ea typeface="Microsoft YaHei" charset="-122"/>
                    <a:cs typeface="Microsoft YaHei" charset="-122"/>
                  </a:rPr>
                  <a:t>）</a:t>
                </a:r>
                <a:r>
                  <a:rPr lang="zh-CN" altLang="en-US" sz="2400" baseline="-25000" dirty="0" smtClean="0">
                    <a:solidFill>
                      <a:schemeClr val="bg1"/>
                    </a:solidFill>
                    <a:latin typeface="Microsoft YaHei" charset="-122"/>
                    <a:ea typeface="Microsoft YaHei" charset="-122"/>
                    <a:cs typeface="Microsoft YaHei" charset="-122"/>
                  </a:rPr>
                  <a:t>功率     </a:t>
                </a:r>
                <a:r>
                  <a:rPr lang="en-US" altLang="zh-CN" sz="2400" dirty="0">
                    <a:solidFill>
                      <a:schemeClr val="bg1"/>
                    </a:solidFill>
                    <a:latin typeface="Microsoft YaHei" charset="-122"/>
                    <a:ea typeface="Microsoft YaHei" charset="-122"/>
                    <a:cs typeface="Microsoft YaHei" charset="-122"/>
                  </a:rPr>
                  <a:t>【10</a:t>
                </a:r>
                <a:r>
                  <a:rPr lang="zh-CN" altLang="en-US" sz="2400" dirty="0">
                    <a:solidFill>
                      <a:schemeClr val="bg1"/>
                    </a:solidFill>
                    <a:latin typeface="Microsoft YaHei" charset="-122"/>
                    <a:ea typeface="Microsoft YaHei" charset="-122"/>
                    <a:cs typeface="Microsoft YaHei" charset="-122"/>
                  </a:rPr>
                  <a:t>的</a:t>
                </a:r>
                <a:r>
                  <a:rPr lang="en-US" altLang="zh-CN" sz="2400" dirty="0">
                    <a:solidFill>
                      <a:schemeClr val="bg1"/>
                    </a:solidFill>
                    <a:latin typeface="Microsoft YaHei" charset="-122"/>
                    <a:ea typeface="Microsoft YaHei" charset="-122"/>
                    <a:cs typeface="Microsoft YaHei" charset="-122"/>
                  </a:rPr>
                  <a:t>3</a:t>
                </a:r>
                <a:r>
                  <a:rPr lang="zh-CN" altLang="en-US" sz="2400" dirty="0">
                    <a:solidFill>
                      <a:schemeClr val="bg1"/>
                    </a:solidFill>
                    <a:latin typeface="Microsoft YaHei" charset="-122"/>
                    <a:ea typeface="Microsoft YaHei" charset="-122"/>
                    <a:cs typeface="Microsoft YaHei" charset="-122"/>
                  </a:rPr>
                  <a:t>次方为（</a:t>
                </a:r>
                <a14:m>
                  <m:oMath xmlns:m="http://schemas.openxmlformats.org/officeDocument/2006/math">
                    <m:f>
                      <m:fPr>
                        <m:ctrlPr>
                          <a:rPr lang="en-US" altLang="zh-CN" sz="2400" i="1">
                            <a:solidFill>
                              <a:schemeClr val="bg1"/>
                            </a:solidFill>
                            <a:latin typeface="Cambria Math" charset="0"/>
                            <a:ea typeface="Microsoft YaHei" charset="-122"/>
                            <a:cs typeface="Microsoft YaHei" charset="-122"/>
                          </a:rPr>
                        </m:ctrlPr>
                      </m:fPr>
                      <m:num>
                        <m:r>
                          <a:rPr lang="en-US" altLang="zh-CN" sz="2400" i="1">
                            <a:solidFill>
                              <a:schemeClr val="bg1"/>
                            </a:solidFill>
                            <a:latin typeface="Cambria Math" charset="0"/>
                            <a:ea typeface="Microsoft YaHei" charset="-122"/>
                            <a:cs typeface="Microsoft YaHei" charset="-122"/>
                          </a:rPr>
                          <m:t>𝑆</m:t>
                        </m:r>
                      </m:num>
                      <m:den>
                        <m:r>
                          <a:rPr lang="en-US" altLang="zh-CN" sz="2400" i="1">
                            <a:solidFill>
                              <a:schemeClr val="bg1"/>
                            </a:solidFill>
                            <a:latin typeface="Cambria Math" charset="0"/>
                            <a:ea typeface="Microsoft YaHei" charset="-122"/>
                            <a:cs typeface="Microsoft YaHei" charset="-122"/>
                          </a:rPr>
                          <m:t>𝑁</m:t>
                        </m:r>
                      </m:den>
                    </m:f>
                  </m:oMath>
                </a14:m>
                <a:r>
                  <a:rPr lang="zh-CN" altLang="en-US" sz="2400" dirty="0">
                    <a:solidFill>
                      <a:schemeClr val="bg1"/>
                    </a:solidFill>
                    <a:latin typeface="Microsoft YaHei" charset="-122"/>
                    <a:ea typeface="Microsoft YaHei" charset="-122"/>
                    <a:cs typeface="Microsoft YaHei" charset="-122"/>
                  </a:rPr>
                  <a:t>）</a:t>
                </a:r>
                <a:r>
                  <a:rPr lang="zh-CN" altLang="en-US" sz="2400" baseline="-25000" dirty="0">
                    <a:solidFill>
                      <a:schemeClr val="bg1"/>
                    </a:solidFill>
                    <a:latin typeface="Microsoft YaHei" charset="-122"/>
                    <a:ea typeface="Microsoft YaHei" charset="-122"/>
                    <a:cs typeface="Microsoft YaHei" charset="-122"/>
                  </a:rPr>
                  <a:t>功率</a:t>
                </a:r>
                <a:r>
                  <a:rPr lang="en-US" altLang="zh-CN" sz="2400" dirty="0" smtClean="0">
                    <a:solidFill>
                      <a:schemeClr val="bg1"/>
                    </a:solidFill>
                    <a:latin typeface="Microsoft YaHei" charset="-122"/>
                    <a:ea typeface="Microsoft YaHei" charset="-122"/>
                    <a:cs typeface="Microsoft YaHei" charset="-122"/>
                  </a:rPr>
                  <a:t>】</a:t>
                </a:r>
                <a:endParaRPr lang="en-US" altLang="zh-CN" sz="2400" baseline="-25000" dirty="0" smtClean="0">
                  <a:solidFill>
                    <a:schemeClr val="bg1"/>
                  </a:solidFill>
                  <a:latin typeface="Microsoft YaHei" charset="-122"/>
                  <a:ea typeface="Microsoft YaHei" charset="-122"/>
                  <a:cs typeface="Microsoft YaHei" charset="-122"/>
                </a:endParaRPr>
              </a:p>
              <a:p>
                <a:pPr>
                  <a:lnSpc>
                    <a:spcPct val="150000"/>
                  </a:lnSpc>
                </a:pPr>
                <a:r>
                  <a:rPr lang="zh-CN" altLang="en-US" sz="2400" dirty="0" smtClean="0">
                    <a:solidFill>
                      <a:schemeClr val="bg1"/>
                    </a:solidFill>
                    <a:latin typeface="Microsoft YaHei" charset="-122"/>
                    <a:ea typeface="Microsoft YaHei" charset="-122"/>
                    <a:cs typeface="Microsoft YaHei" charset="-122"/>
                  </a:rPr>
                  <a:t>（</a:t>
                </a:r>
                <a14:m>
                  <m:oMath xmlns:m="http://schemas.openxmlformats.org/officeDocument/2006/math">
                    <m:f>
                      <m:fPr>
                        <m:ctrlPr>
                          <a:rPr lang="en-US" altLang="zh-CN" sz="2400" i="1">
                            <a:solidFill>
                              <a:schemeClr val="bg1"/>
                            </a:solidFill>
                            <a:latin typeface="Cambria Math" charset="0"/>
                            <a:ea typeface="Microsoft YaHei" charset="-122"/>
                            <a:cs typeface="Microsoft YaHei" charset="-122"/>
                          </a:rPr>
                        </m:ctrlPr>
                      </m:fPr>
                      <m:num>
                        <m:r>
                          <a:rPr lang="en-US" altLang="zh-CN" sz="2400" i="1">
                            <a:solidFill>
                              <a:schemeClr val="bg1"/>
                            </a:solidFill>
                            <a:latin typeface="Cambria Math" charset="0"/>
                            <a:ea typeface="Microsoft YaHei" charset="-122"/>
                            <a:cs typeface="Microsoft YaHei" charset="-122"/>
                          </a:rPr>
                          <m:t>𝑆</m:t>
                        </m:r>
                      </m:num>
                      <m:den>
                        <m:r>
                          <a:rPr lang="en-US" altLang="zh-CN" sz="2400" i="1">
                            <a:solidFill>
                              <a:schemeClr val="bg1"/>
                            </a:solidFill>
                            <a:latin typeface="Cambria Math" charset="0"/>
                            <a:ea typeface="Microsoft YaHei" charset="-122"/>
                            <a:cs typeface="Microsoft YaHei" charset="-122"/>
                          </a:rPr>
                          <m:t>𝑁</m:t>
                        </m:r>
                      </m:den>
                    </m:f>
                  </m:oMath>
                </a14:m>
                <a:r>
                  <a:rPr lang="zh-CN" altLang="en-US" sz="2400" dirty="0">
                    <a:solidFill>
                      <a:schemeClr val="bg1"/>
                    </a:solidFill>
                    <a:latin typeface="Microsoft YaHei" charset="-122"/>
                    <a:ea typeface="Microsoft YaHei" charset="-122"/>
                    <a:cs typeface="Microsoft YaHei" charset="-122"/>
                  </a:rPr>
                  <a:t>）</a:t>
                </a:r>
                <a:r>
                  <a:rPr lang="zh-CN" altLang="en-US" sz="2400" baseline="-25000" dirty="0" smtClean="0">
                    <a:solidFill>
                      <a:schemeClr val="bg1"/>
                    </a:solidFill>
                    <a:latin typeface="Microsoft YaHei" charset="-122"/>
                    <a:ea typeface="Microsoft YaHei" charset="-122"/>
                    <a:cs typeface="Microsoft YaHei" charset="-122"/>
                  </a:rPr>
                  <a:t>功率</a:t>
                </a:r>
                <a:r>
                  <a:rPr lang="en-US" altLang="zh-CN" sz="2400" dirty="0" smtClean="0">
                    <a:solidFill>
                      <a:schemeClr val="bg1"/>
                    </a:solidFill>
                    <a:latin typeface="Microsoft YaHei" charset="-122"/>
                    <a:ea typeface="Microsoft YaHei" charset="-122"/>
                    <a:cs typeface="Microsoft YaHei" charset="-122"/>
                  </a:rPr>
                  <a:t>=10</a:t>
                </a:r>
                <a:r>
                  <a:rPr lang="en-US" altLang="zh-CN" sz="2400" baseline="30000" dirty="0" smtClean="0">
                    <a:solidFill>
                      <a:schemeClr val="bg1"/>
                    </a:solidFill>
                    <a:latin typeface="Microsoft YaHei" charset="-122"/>
                    <a:ea typeface="Microsoft YaHei" charset="-122"/>
                    <a:cs typeface="Microsoft YaHei" charset="-122"/>
                  </a:rPr>
                  <a:t>3</a:t>
                </a:r>
                <a:r>
                  <a:rPr lang="en-US" altLang="zh-CN" sz="2400" dirty="0" smtClean="0">
                    <a:solidFill>
                      <a:schemeClr val="bg1"/>
                    </a:solidFill>
                    <a:latin typeface="Microsoft YaHei" charset="-122"/>
                    <a:ea typeface="Microsoft YaHei" charset="-122"/>
                    <a:cs typeface="Microsoft YaHei" charset="-122"/>
                  </a:rPr>
                  <a:t>=1000</a:t>
                </a:r>
              </a:p>
              <a:p>
                <a:pPr>
                  <a:lnSpc>
                    <a:spcPct val="150000"/>
                  </a:lnSpc>
                </a:pPr>
                <a:r>
                  <a:rPr lang="zh-CN" altLang="en-US" sz="2400" dirty="0">
                    <a:solidFill>
                      <a:schemeClr val="bg1"/>
                    </a:solidFill>
                    <a:latin typeface="Microsoft YaHei" charset="-122"/>
                    <a:ea typeface="Microsoft YaHei" charset="-122"/>
                    <a:cs typeface="Microsoft YaHei" charset="-122"/>
                  </a:rPr>
                  <a:t>因此</a:t>
                </a:r>
                <a:r>
                  <a:rPr lang="zh-CN" altLang="en-US" sz="2400" dirty="0" smtClean="0">
                    <a:solidFill>
                      <a:schemeClr val="bg1"/>
                    </a:solidFill>
                    <a:latin typeface="Microsoft YaHei" charset="-122"/>
                    <a:ea typeface="Microsoft YaHei" charset="-122"/>
                    <a:cs typeface="Microsoft YaHei" charset="-122"/>
                  </a:rPr>
                  <a:t>，</a:t>
                </a:r>
                <a:r>
                  <a:rPr lang="en-US" altLang="zh-CN" sz="2400" dirty="0" smtClean="0">
                    <a:latin typeface="Microsoft YaHei" charset="-122"/>
                    <a:ea typeface="Microsoft YaHei" charset="-122"/>
                    <a:cs typeface="Microsoft YaHei" charset="-122"/>
                  </a:rPr>
                  <a:t>C </a:t>
                </a:r>
                <a:r>
                  <a:rPr lang="en-US" altLang="zh-CN" sz="2400" dirty="0">
                    <a:latin typeface="Microsoft YaHei" charset="-122"/>
                    <a:ea typeface="Microsoft YaHei" charset="-122"/>
                    <a:cs typeface="Microsoft YaHei" charset="-122"/>
                  </a:rPr>
                  <a:t>= Blog</a:t>
                </a:r>
                <a:r>
                  <a:rPr lang="en-US" altLang="zh-CN" sz="2400" baseline="-250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1+</a:t>
                </a:r>
                <a14:m>
                  <m:oMath xmlns:m="http://schemas.openxmlformats.org/officeDocument/2006/math">
                    <m:f>
                      <m:fPr>
                        <m:ctrlPr>
                          <a:rPr lang="en-US" altLang="zh-CN" sz="2400" i="1">
                            <a:latin typeface="Cambria Math"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a:latin typeface="Microsoft YaHei" charset="-122"/>
                    <a:ea typeface="Microsoft YaHei" charset="-122"/>
                    <a:cs typeface="Microsoft YaHei" charset="-122"/>
                  </a:rPr>
                  <a:t>）</a:t>
                </a:r>
                <a:r>
                  <a:rPr lang="en-US" altLang="zh-CN" sz="2400" dirty="0">
                    <a:solidFill>
                      <a:schemeClr val="bg1"/>
                    </a:solidFill>
                    <a:latin typeface="Microsoft YaHei" charset="-122"/>
                    <a:ea typeface="Microsoft YaHei" charset="-122"/>
                    <a:cs typeface="Microsoft YaHei" charset="-122"/>
                  </a:rPr>
                  <a:t>=8×10</a:t>
                </a:r>
                <a:r>
                  <a:rPr lang="en-US" altLang="zh-CN" sz="2400" baseline="30000" dirty="0">
                    <a:solidFill>
                      <a:schemeClr val="bg1"/>
                    </a:solidFill>
                    <a:latin typeface="Microsoft YaHei" charset="-122"/>
                    <a:ea typeface="Microsoft YaHei" charset="-122"/>
                    <a:cs typeface="Microsoft YaHei" charset="-122"/>
                  </a:rPr>
                  <a:t>3 </a:t>
                </a:r>
                <a:r>
                  <a:rPr lang="en-US" altLang="zh-CN" sz="2400" dirty="0">
                    <a:solidFill>
                      <a:schemeClr val="bg1"/>
                    </a:solidFill>
                    <a:latin typeface="Microsoft YaHei" charset="-122"/>
                    <a:ea typeface="Microsoft YaHei" charset="-122"/>
                    <a:cs typeface="Microsoft YaHei" charset="-122"/>
                  </a:rPr>
                  <a:t>log</a:t>
                </a:r>
                <a:r>
                  <a:rPr lang="en-US" altLang="zh-CN" sz="2400" baseline="-25000" dirty="0">
                    <a:solidFill>
                      <a:schemeClr val="bg1"/>
                    </a:solidFill>
                    <a:latin typeface="Microsoft YaHei" charset="-122"/>
                    <a:ea typeface="Microsoft YaHei" charset="-122"/>
                    <a:cs typeface="Microsoft YaHei" charset="-122"/>
                  </a:rPr>
                  <a:t>2</a:t>
                </a:r>
                <a:r>
                  <a:rPr lang="en-US" altLang="zh-CN" sz="2400" dirty="0">
                    <a:solidFill>
                      <a:schemeClr val="bg1"/>
                    </a:solidFill>
                    <a:latin typeface="Microsoft YaHei" charset="-122"/>
                    <a:ea typeface="Microsoft YaHei" charset="-122"/>
                    <a:cs typeface="Microsoft YaHei" charset="-122"/>
                  </a:rPr>
                  <a:t>(1+1000)≈80kbit/s</a:t>
                </a:r>
              </a:p>
              <a:p>
                <a:pPr>
                  <a:lnSpc>
                    <a:spcPct val="150000"/>
                  </a:lnSpc>
                </a:pPr>
                <a:endParaRPr lang="en-US" altLang="zh-CN" sz="2400" baseline="-25000" dirty="0">
                  <a:latin typeface="Microsoft YaHei" charset="-122"/>
                  <a:ea typeface="Microsoft YaHei" charset="-122"/>
                  <a:cs typeface="Microsoft YaHei" charset="-122"/>
                </a:endParaRPr>
              </a:p>
            </p:txBody>
          </p:sp>
        </mc:Choice>
        <mc:Fallback xmlns="">
          <p:sp>
            <p:nvSpPr>
              <p:cNvPr id="2" name="矩形 1"/>
              <p:cNvSpPr>
                <a:spLocks noRot="1" noChangeAspect="1" noMove="1" noResize="1" noEditPoints="1" noAdjustHandles="1" noChangeArrowheads="1" noChangeShapeType="1" noTextEdit="1"/>
              </p:cNvSpPr>
              <p:nvPr/>
            </p:nvSpPr>
            <p:spPr>
              <a:xfrm>
                <a:off x="1747377" y="3259415"/>
                <a:ext cx="9674602" cy="3609450"/>
              </a:xfrm>
              <a:prstGeom prst="rect">
                <a:avLst/>
              </a:prstGeom>
              <a:blipFill rotWithShape="0">
                <a:blip r:embed="rId4"/>
                <a:stretch>
                  <a:fillRect l="-10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1118983" y="2594378"/>
                <a:ext cx="4499630" cy="566822"/>
              </a:xfrm>
              <a:prstGeom prst="rect">
                <a:avLst/>
              </a:prstGeom>
            </p:spPr>
            <p:txBody>
              <a:bodyPr wrap="none">
                <a:spAutoFit/>
              </a:bodyPr>
              <a:lstStyle/>
              <a:p>
                <a:pPr algn="ctr">
                  <a:lnSpc>
                    <a:spcPts val="3700"/>
                  </a:lnSpc>
                </a:pPr>
                <a:r>
                  <a:rPr lang="zh-CN" altLang="en-US" sz="2400" dirty="0" smtClean="0">
                    <a:solidFill>
                      <a:schemeClr val="bg1"/>
                    </a:solidFill>
                    <a:latin typeface="Microsoft YaHei" charset="-122"/>
                    <a:ea typeface="Microsoft YaHei" charset="-122"/>
                    <a:cs typeface="Microsoft YaHei" charset="-122"/>
                  </a:rPr>
                  <a:t>解：</a:t>
                </a:r>
                <a:r>
                  <a:rPr lang="zh-CN" altLang="en-US" sz="2400" dirty="0" smtClean="0">
                    <a:latin typeface="Microsoft YaHei" charset="-122"/>
                    <a:ea typeface="Microsoft YaHei" charset="-122"/>
                    <a:cs typeface="Microsoft YaHei" charset="-122"/>
                  </a:rPr>
                  <a:t>（</a:t>
                </a:r>
                <a14:m>
                  <m:oMath xmlns:m="http://schemas.openxmlformats.org/officeDocument/2006/math">
                    <m:f>
                      <m:fPr>
                        <m:ctrlPr>
                          <a:rPr lang="en-US" altLang="zh-CN" sz="2400" i="1">
                            <a:latin typeface="Cambria Math"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smtClean="0">
                    <a:latin typeface="Microsoft YaHei" charset="-122"/>
                    <a:ea typeface="Microsoft YaHei" charset="-122"/>
                    <a:cs typeface="Microsoft YaHei" charset="-122"/>
                  </a:rPr>
                  <a:t>）</a:t>
                </a:r>
                <a:r>
                  <a:rPr lang="en-US" altLang="zh-CN" sz="2400" baseline="-25000" dirty="0" smtClean="0">
                    <a:latin typeface="Microsoft YaHei" charset="-122"/>
                    <a:ea typeface="Microsoft YaHei" charset="-122"/>
                    <a:cs typeface="Microsoft YaHei" charset="-122"/>
                  </a:rPr>
                  <a:t>dB </a:t>
                </a:r>
                <a:r>
                  <a:rPr lang="en-US" altLang="zh-CN" sz="2400" dirty="0" smtClean="0">
                    <a:latin typeface="Microsoft YaHei" charset="-122"/>
                    <a:ea typeface="Microsoft YaHei" charset="-122"/>
                    <a:cs typeface="Microsoft YaHei" charset="-122"/>
                  </a:rPr>
                  <a:t>= 10log</a:t>
                </a:r>
                <a:r>
                  <a:rPr lang="en-US" altLang="zh-CN" sz="2400" baseline="-25000" dirty="0" smtClean="0">
                    <a:latin typeface="Microsoft YaHei" charset="-122"/>
                    <a:ea typeface="Microsoft YaHei" charset="-122"/>
                    <a:cs typeface="Microsoft YaHei" charset="-122"/>
                  </a:rPr>
                  <a:t>10</a:t>
                </a:r>
                <a:r>
                  <a:rPr lang="zh-CN" altLang="en-US" sz="2400" dirty="0" smtClean="0">
                    <a:latin typeface="Microsoft YaHei" charset="-122"/>
                    <a:ea typeface="Microsoft YaHei" charset="-122"/>
                    <a:cs typeface="Microsoft YaHei" charset="-122"/>
                  </a:rPr>
                  <a:t>（</a:t>
                </a:r>
                <a14:m>
                  <m:oMath xmlns:m="http://schemas.openxmlformats.org/officeDocument/2006/math">
                    <m:f>
                      <m:fPr>
                        <m:ctrlPr>
                          <a:rPr lang="en-US" altLang="zh-CN" sz="2400" i="1">
                            <a:latin typeface="Cambria Math"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smtClean="0">
                    <a:latin typeface="Microsoft YaHei" charset="-122"/>
                    <a:ea typeface="Microsoft YaHei" charset="-122"/>
                    <a:cs typeface="Microsoft YaHei" charset="-122"/>
                  </a:rPr>
                  <a:t>）</a:t>
                </a:r>
                <a:r>
                  <a:rPr lang="zh-CN" altLang="en-US" sz="2400" baseline="-25000" dirty="0" smtClean="0">
                    <a:latin typeface="Microsoft YaHei" charset="-122"/>
                    <a:ea typeface="Microsoft YaHei" charset="-122"/>
                    <a:cs typeface="Microsoft YaHei" charset="-122"/>
                  </a:rPr>
                  <a:t>功率</a:t>
                </a:r>
                <a:endParaRPr lang="en-US" altLang="zh-CN" sz="2400" baseline="-25000" dirty="0">
                  <a:latin typeface="Microsoft YaHei" charset="-122"/>
                  <a:ea typeface="Microsoft YaHei" charset="-122"/>
                  <a:cs typeface="Microsoft YaHei" charset="-122"/>
                </a:endParaRPr>
              </a:p>
            </p:txBody>
          </p:sp>
        </mc:Choice>
        <mc:Fallback xmlns="">
          <p:sp>
            <p:nvSpPr>
              <p:cNvPr id="14" name="矩形 13"/>
              <p:cNvSpPr>
                <a:spLocks noRot="1" noChangeAspect="1" noMove="1" noResize="1" noEditPoints="1" noAdjustHandles="1" noChangeArrowheads="1" noChangeShapeType="1" noTextEdit="1"/>
              </p:cNvSpPr>
              <p:nvPr/>
            </p:nvSpPr>
            <p:spPr>
              <a:xfrm>
                <a:off x="1118983" y="2594378"/>
                <a:ext cx="4499630" cy="566822"/>
              </a:xfrm>
              <a:prstGeom prst="rect">
                <a:avLst/>
              </a:prstGeom>
              <a:blipFill rotWithShape="0">
                <a:blip r:embed="rId5"/>
                <a:stretch>
                  <a:fillRect l="-1626" t="-2151" b="-118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8080756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6.3 </a:t>
            </a:r>
            <a:r>
              <a:rPr lang="zh-CN" altLang="en-US" sz="2800" b="1" dirty="0">
                <a:latin typeface="黑体" panose="02010609060101010101" pitchFamily="49" charset="-122"/>
                <a:ea typeface="黑体" panose="02010609060101010101" pitchFamily="49" charset="-122"/>
                <a:sym typeface="+mn-ea"/>
              </a:rPr>
              <a:t>信道与信道容量</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：信道容量</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18983" y="1880373"/>
            <a:ext cx="10002190" cy="581057"/>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例：已知某信道带宽为</a:t>
            </a:r>
            <a:r>
              <a:rPr lang="en-US" altLang="zh-CN" sz="2400" dirty="0" smtClean="0">
                <a:latin typeface="Microsoft YaHei" charset="-122"/>
                <a:ea typeface="Microsoft YaHei" charset="-122"/>
                <a:cs typeface="Microsoft YaHei" charset="-122"/>
              </a:rPr>
              <a:t>8kHz</a:t>
            </a:r>
            <a:r>
              <a:rPr lang="zh-CN" altLang="en-US" sz="2400" dirty="0" smtClean="0">
                <a:latin typeface="Microsoft YaHei" charset="-122"/>
                <a:ea typeface="Microsoft YaHei" charset="-122"/>
                <a:cs typeface="Microsoft YaHei" charset="-122"/>
              </a:rPr>
              <a:t>，信噪比为</a:t>
            </a:r>
            <a:r>
              <a:rPr lang="en-US" altLang="zh-CN" sz="2400" dirty="0" smtClean="0">
                <a:latin typeface="Microsoft YaHei" charset="-122"/>
                <a:ea typeface="Microsoft YaHei" charset="-122"/>
                <a:cs typeface="Microsoft YaHei" charset="-122"/>
              </a:rPr>
              <a:t>30dB</a:t>
            </a:r>
            <a:r>
              <a:rPr lang="zh-CN" altLang="en-US" sz="2400" dirty="0" smtClean="0">
                <a:latin typeface="Microsoft YaHei" charset="-122"/>
                <a:ea typeface="Microsoft YaHei" charset="-122"/>
                <a:cs typeface="Microsoft YaHei" charset="-122"/>
              </a:rPr>
              <a:t>，试求该信道的信道容量</a:t>
            </a:r>
            <a:r>
              <a:rPr lang="en-US" altLang="zh-CN" sz="2400" dirty="0" smtClean="0">
                <a:latin typeface="Microsoft YaHei" charset="-122"/>
                <a:ea typeface="Microsoft YaHei" charset="-122"/>
                <a:cs typeface="Microsoft YaHei" charset="-122"/>
              </a:rPr>
              <a:t>C</a:t>
            </a:r>
            <a:endParaRPr lang="en-US" altLang="zh-CN" sz="2400" dirty="0">
              <a:latin typeface="Microsoft YaHei" charset="-122"/>
              <a:ea typeface="Microsoft YaHei" charset="-122"/>
              <a:cs typeface="Microsoft YaHei" charset="-122"/>
            </a:endParaRPr>
          </a:p>
        </p:txBody>
      </p:sp>
      <p:grpSp>
        <p:nvGrpSpPr>
          <p:cNvPr id="9" name="组合 8"/>
          <p:cNvGrpSpPr/>
          <p:nvPr/>
        </p:nvGrpSpPr>
        <p:grpSpPr>
          <a:xfrm>
            <a:off x="0" y="736528"/>
            <a:ext cx="563526" cy="5384945"/>
            <a:chOff x="0" y="1247009"/>
            <a:chExt cx="563526" cy="5384945"/>
          </a:xfrm>
        </p:grpSpPr>
        <p:sp>
          <p:nvSpPr>
            <p:cNvPr id="10" name="矩形 9"/>
            <p:cNvSpPr/>
            <p:nvPr/>
          </p:nvSpPr>
          <p:spPr>
            <a:xfrm>
              <a:off x="0" y="1247009"/>
              <a:ext cx="563526" cy="205072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信道分类与模型</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1" name="矩形 10"/>
            <p:cNvSpPr/>
            <p:nvPr/>
          </p:nvSpPr>
          <p:spPr>
            <a:xfrm>
              <a:off x="0" y="3318993"/>
              <a:ext cx="563526" cy="188032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信道传输特性</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2" name="矩形 11"/>
            <p:cNvSpPr/>
            <p:nvPr/>
          </p:nvSpPr>
          <p:spPr>
            <a:xfrm>
              <a:off x="0" y="5221660"/>
              <a:ext cx="563526" cy="141029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信道容量</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mc:AlternateContent xmlns:mc="http://schemas.openxmlformats.org/markup-compatibility/2006" xmlns:a14="http://schemas.microsoft.com/office/drawing/2010/main">
        <mc:Choice Requires="a14">
          <p:sp>
            <p:nvSpPr>
              <p:cNvPr id="2" name="矩形 1"/>
              <p:cNvSpPr/>
              <p:nvPr/>
            </p:nvSpPr>
            <p:spPr>
              <a:xfrm>
                <a:off x="1747377" y="3259415"/>
                <a:ext cx="9674602" cy="3609450"/>
              </a:xfrm>
              <a:prstGeom prst="rect">
                <a:avLst/>
              </a:prstGeom>
            </p:spPr>
            <p:txBody>
              <a:bodyPr wrap="square">
                <a:spAutoFit/>
              </a:bodyPr>
              <a:lstStyle/>
              <a:p>
                <a:pPr>
                  <a:lnSpc>
                    <a:spcPct val="150000"/>
                  </a:lnSpc>
                </a:pPr>
                <a:r>
                  <a:rPr lang="en-US" altLang="zh-CN" sz="2400" dirty="0" smtClean="0">
                    <a:latin typeface="Microsoft YaHei" charset="-122"/>
                    <a:ea typeface="Microsoft YaHei" charset="-122"/>
                    <a:cs typeface="Microsoft YaHei" charset="-122"/>
                  </a:rPr>
                  <a:t>30=10log</a:t>
                </a:r>
                <a:r>
                  <a:rPr lang="en-US" altLang="zh-CN" sz="2400" baseline="-25000" dirty="0" smtClean="0">
                    <a:latin typeface="Microsoft YaHei" charset="-122"/>
                    <a:ea typeface="Microsoft YaHei" charset="-122"/>
                    <a:cs typeface="Microsoft YaHei" charset="-122"/>
                  </a:rPr>
                  <a:t>10</a:t>
                </a:r>
                <a:r>
                  <a:rPr lang="zh-CN" altLang="en-US" sz="2400" dirty="0">
                    <a:latin typeface="Microsoft YaHei" charset="-122"/>
                    <a:ea typeface="Microsoft YaHei" charset="-122"/>
                    <a:cs typeface="Microsoft YaHei" charset="-122"/>
                  </a:rPr>
                  <a:t>（</a:t>
                </a:r>
                <a14:m>
                  <m:oMath xmlns:m="http://schemas.openxmlformats.org/officeDocument/2006/math">
                    <m:f>
                      <m:fPr>
                        <m:ctrlPr>
                          <a:rPr lang="en-US" altLang="zh-CN" sz="2400" i="1">
                            <a:latin typeface="Cambria Math"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a:latin typeface="Microsoft YaHei" charset="-122"/>
                    <a:ea typeface="Microsoft YaHei" charset="-122"/>
                    <a:cs typeface="Microsoft YaHei" charset="-122"/>
                  </a:rPr>
                  <a:t>）</a:t>
                </a:r>
                <a:r>
                  <a:rPr lang="zh-CN" altLang="en-US" sz="2400" baseline="-25000" dirty="0" smtClean="0">
                    <a:latin typeface="Microsoft YaHei" charset="-122"/>
                    <a:ea typeface="Microsoft YaHei" charset="-122"/>
                    <a:cs typeface="Microsoft YaHei" charset="-122"/>
                  </a:rPr>
                  <a:t>功率</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smtClean="0">
                    <a:solidFill>
                      <a:schemeClr val="bg1"/>
                    </a:solidFill>
                    <a:latin typeface="Microsoft YaHei" charset="-122"/>
                    <a:ea typeface="Microsoft YaHei" charset="-122"/>
                    <a:cs typeface="Microsoft YaHei" charset="-122"/>
                  </a:rPr>
                  <a:t>3=</a:t>
                </a:r>
                <a:r>
                  <a:rPr lang="en-US" altLang="zh-CN" sz="2400" dirty="0">
                    <a:solidFill>
                      <a:schemeClr val="bg1"/>
                    </a:solidFill>
                    <a:latin typeface="Microsoft YaHei" charset="-122"/>
                    <a:ea typeface="Microsoft YaHei" charset="-122"/>
                    <a:cs typeface="Microsoft YaHei" charset="-122"/>
                  </a:rPr>
                  <a:t>log</a:t>
                </a:r>
                <a:r>
                  <a:rPr lang="en-US" altLang="zh-CN" sz="2400" baseline="-25000" dirty="0">
                    <a:solidFill>
                      <a:schemeClr val="bg1"/>
                    </a:solidFill>
                    <a:latin typeface="Microsoft YaHei" charset="-122"/>
                    <a:ea typeface="Microsoft YaHei" charset="-122"/>
                    <a:cs typeface="Microsoft YaHei" charset="-122"/>
                  </a:rPr>
                  <a:t>10</a:t>
                </a:r>
                <a:r>
                  <a:rPr lang="zh-CN" altLang="en-US" sz="2400" dirty="0">
                    <a:solidFill>
                      <a:schemeClr val="bg1"/>
                    </a:solidFill>
                    <a:latin typeface="Microsoft YaHei" charset="-122"/>
                    <a:ea typeface="Microsoft YaHei" charset="-122"/>
                    <a:cs typeface="Microsoft YaHei" charset="-122"/>
                  </a:rPr>
                  <a:t>（</a:t>
                </a:r>
                <a14:m>
                  <m:oMath xmlns:m="http://schemas.openxmlformats.org/officeDocument/2006/math">
                    <m:f>
                      <m:fPr>
                        <m:ctrlPr>
                          <a:rPr lang="en-US" altLang="zh-CN" sz="2400" i="1">
                            <a:solidFill>
                              <a:schemeClr val="bg1"/>
                            </a:solidFill>
                            <a:latin typeface="Cambria Math" charset="0"/>
                            <a:ea typeface="Microsoft YaHei" charset="-122"/>
                            <a:cs typeface="Microsoft YaHei" charset="-122"/>
                          </a:rPr>
                        </m:ctrlPr>
                      </m:fPr>
                      <m:num>
                        <m:r>
                          <a:rPr lang="en-US" altLang="zh-CN" sz="2400" i="1">
                            <a:solidFill>
                              <a:schemeClr val="bg1"/>
                            </a:solidFill>
                            <a:latin typeface="Cambria Math" charset="0"/>
                            <a:ea typeface="Microsoft YaHei" charset="-122"/>
                            <a:cs typeface="Microsoft YaHei" charset="-122"/>
                          </a:rPr>
                          <m:t>𝑆</m:t>
                        </m:r>
                      </m:num>
                      <m:den>
                        <m:r>
                          <a:rPr lang="en-US" altLang="zh-CN" sz="2400" i="1">
                            <a:solidFill>
                              <a:schemeClr val="bg1"/>
                            </a:solidFill>
                            <a:latin typeface="Cambria Math" charset="0"/>
                            <a:ea typeface="Microsoft YaHei" charset="-122"/>
                            <a:cs typeface="Microsoft YaHei" charset="-122"/>
                          </a:rPr>
                          <m:t>𝑁</m:t>
                        </m:r>
                      </m:den>
                    </m:f>
                  </m:oMath>
                </a14:m>
                <a:r>
                  <a:rPr lang="zh-CN" altLang="en-US" sz="2400" dirty="0">
                    <a:solidFill>
                      <a:schemeClr val="bg1"/>
                    </a:solidFill>
                    <a:latin typeface="Microsoft YaHei" charset="-122"/>
                    <a:ea typeface="Microsoft YaHei" charset="-122"/>
                    <a:cs typeface="Microsoft YaHei" charset="-122"/>
                  </a:rPr>
                  <a:t>）</a:t>
                </a:r>
                <a:r>
                  <a:rPr lang="zh-CN" altLang="en-US" sz="2400" baseline="-25000" dirty="0" smtClean="0">
                    <a:solidFill>
                      <a:schemeClr val="bg1"/>
                    </a:solidFill>
                    <a:latin typeface="Microsoft YaHei" charset="-122"/>
                    <a:ea typeface="Microsoft YaHei" charset="-122"/>
                    <a:cs typeface="Microsoft YaHei" charset="-122"/>
                  </a:rPr>
                  <a:t>功率     </a:t>
                </a:r>
                <a:r>
                  <a:rPr lang="en-US" altLang="zh-CN" sz="2400" dirty="0">
                    <a:solidFill>
                      <a:schemeClr val="bg1"/>
                    </a:solidFill>
                    <a:latin typeface="Microsoft YaHei" charset="-122"/>
                    <a:ea typeface="Microsoft YaHei" charset="-122"/>
                    <a:cs typeface="Microsoft YaHei" charset="-122"/>
                  </a:rPr>
                  <a:t>【10</a:t>
                </a:r>
                <a:r>
                  <a:rPr lang="zh-CN" altLang="en-US" sz="2400" dirty="0">
                    <a:solidFill>
                      <a:schemeClr val="bg1"/>
                    </a:solidFill>
                    <a:latin typeface="Microsoft YaHei" charset="-122"/>
                    <a:ea typeface="Microsoft YaHei" charset="-122"/>
                    <a:cs typeface="Microsoft YaHei" charset="-122"/>
                  </a:rPr>
                  <a:t>的</a:t>
                </a:r>
                <a:r>
                  <a:rPr lang="en-US" altLang="zh-CN" sz="2400" dirty="0">
                    <a:solidFill>
                      <a:schemeClr val="bg1"/>
                    </a:solidFill>
                    <a:latin typeface="Microsoft YaHei" charset="-122"/>
                    <a:ea typeface="Microsoft YaHei" charset="-122"/>
                    <a:cs typeface="Microsoft YaHei" charset="-122"/>
                  </a:rPr>
                  <a:t>3</a:t>
                </a:r>
                <a:r>
                  <a:rPr lang="zh-CN" altLang="en-US" sz="2400" dirty="0">
                    <a:solidFill>
                      <a:schemeClr val="bg1"/>
                    </a:solidFill>
                    <a:latin typeface="Microsoft YaHei" charset="-122"/>
                    <a:ea typeface="Microsoft YaHei" charset="-122"/>
                    <a:cs typeface="Microsoft YaHei" charset="-122"/>
                  </a:rPr>
                  <a:t>次方为（</a:t>
                </a:r>
                <a14:m>
                  <m:oMath xmlns:m="http://schemas.openxmlformats.org/officeDocument/2006/math">
                    <m:f>
                      <m:fPr>
                        <m:ctrlPr>
                          <a:rPr lang="en-US" altLang="zh-CN" sz="2400" i="1">
                            <a:solidFill>
                              <a:schemeClr val="bg1"/>
                            </a:solidFill>
                            <a:latin typeface="Cambria Math" charset="0"/>
                            <a:ea typeface="Microsoft YaHei" charset="-122"/>
                            <a:cs typeface="Microsoft YaHei" charset="-122"/>
                          </a:rPr>
                        </m:ctrlPr>
                      </m:fPr>
                      <m:num>
                        <m:r>
                          <a:rPr lang="en-US" altLang="zh-CN" sz="2400" i="1">
                            <a:solidFill>
                              <a:schemeClr val="bg1"/>
                            </a:solidFill>
                            <a:latin typeface="Cambria Math" charset="0"/>
                            <a:ea typeface="Microsoft YaHei" charset="-122"/>
                            <a:cs typeface="Microsoft YaHei" charset="-122"/>
                          </a:rPr>
                          <m:t>𝑆</m:t>
                        </m:r>
                      </m:num>
                      <m:den>
                        <m:r>
                          <a:rPr lang="en-US" altLang="zh-CN" sz="2400" i="1">
                            <a:solidFill>
                              <a:schemeClr val="bg1"/>
                            </a:solidFill>
                            <a:latin typeface="Cambria Math" charset="0"/>
                            <a:ea typeface="Microsoft YaHei" charset="-122"/>
                            <a:cs typeface="Microsoft YaHei" charset="-122"/>
                          </a:rPr>
                          <m:t>𝑁</m:t>
                        </m:r>
                      </m:den>
                    </m:f>
                  </m:oMath>
                </a14:m>
                <a:r>
                  <a:rPr lang="zh-CN" altLang="en-US" sz="2400" dirty="0">
                    <a:solidFill>
                      <a:schemeClr val="bg1"/>
                    </a:solidFill>
                    <a:latin typeface="Microsoft YaHei" charset="-122"/>
                    <a:ea typeface="Microsoft YaHei" charset="-122"/>
                    <a:cs typeface="Microsoft YaHei" charset="-122"/>
                  </a:rPr>
                  <a:t>）</a:t>
                </a:r>
                <a:r>
                  <a:rPr lang="zh-CN" altLang="en-US" sz="2400" baseline="-25000" dirty="0">
                    <a:solidFill>
                      <a:schemeClr val="bg1"/>
                    </a:solidFill>
                    <a:latin typeface="Microsoft YaHei" charset="-122"/>
                    <a:ea typeface="Microsoft YaHei" charset="-122"/>
                    <a:cs typeface="Microsoft YaHei" charset="-122"/>
                  </a:rPr>
                  <a:t>功率</a:t>
                </a:r>
                <a:r>
                  <a:rPr lang="en-US" altLang="zh-CN" sz="2400" dirty="0" smtClean="0">
                    <a:solidFill>
                      <a:schemeClr val="bg1"/>
                    </a:solidFill>
                    <a:latin typeface="Microsoft YaHei" charset="-122"/>
                    <a:ea typeface="Microsoft YaHei" charset="-122"/>
                    <a:cs typeface="Microsoft YaHei" charset="-122"/>
                  </a:rPr>
                  <a:t>】</a:t>
                </a:r>
                <a:endParaRPr lang="en-US" altLang="zh-CN" sz="2400" baseline="-25000" dirty="0" smtClean="0">
                  <a:solidFill>
                    <a:schemeClr val="bg1"/>
                  </a:solidFill>
                  <a:latin typeface="Microsoft YaHei" charset="-122"/>
                  <a:ea typeface="Microsoft YaHei" charset="-122"/>
                  <a:cs typeface="Microsoft YaHei" charset="-122"/>
                </a:endParaRPr>
              </a:p>
              <a:p>
                <a:pPr>
                  <a:lnSpc>
                    <a:spcPct val="150000"/>
                  </a:lnSpc>
                </a:pPr>
                <a:r>
                  <a:rPr lang="zh-CN" altLang="en-US" sz="2400" dirty="0" smtClean="0">
                    <a:solidFill>
                      <a:schemeClr val="bg1"/>
                    </a:solidFill>
                    <a:latin typeface="Microsoft YaHei" charset="-122"/>
                    <a:ea typeface="Microsoft YaHei" charset="-122"/>
                    <a:cs typeface="Microsoft YaHei" charset="-122"/>
                  </a:rPr>
                  <a:t>（</a:t>
                </a:r>
                <a14:m>
                  <m:oMath xmlns:m="http://schemas.openxmlformats.org/officeDocument/2006/math">
                    <m:f>
                      <m:fPr>
                        <m:ctrlPr>
                          <a:rPr lang="en-US" altLang="zh-CN" sz="2400" i="1">
                            <a:solidFill>
                              <a:schemeClr val="bg1"/>
                            </a:solidFill>
                            <a:latin typeface="Cambria Math" charset="0"/>
                            <a:ea typeface="Microsoft YaHei" charset="-122"/>
                            <a:cs typeface="Microsoft YaHei" charset="-122"/>
                          </a:rPr>
                        </m:ctrlPr>
                      </m:fPr>
                      <m:num>
                        <m:r>
                          <a:rPr lang="en-US" altLang="zh-CN" sz="2400" i="1">
                            <a:solidFill>
                              <a:schemeClr val="bg1"/>
                            </a:solidFill>
                            <a:latin typeface="Cambria Math" charset="0"/>
                            <a:ea typeface="Microsoft YaHei" charset="-122"/>
                            <a:cs typeface="Microsoft YaHei" charset="-122"/>
                          </a:rPr>
                          <m:t>𝑆</m:t>
                        </m:r>
                      </m:num>
                      <m:den>
                        <m:r>
                          <a:rPr lang="en-US" altLang="zh-CN" sz="2400" i="1">
                            <a:solidFill>
                              <a:schemeClr val="bg1"/>
                            </a:solidFill>
                            <a:latin typeface="Cambria Math" charset="0"/>
                            <a:ea typeface="Microsoft YaHei" charset="-122"/>
                            <a:cs typeface="Microsoft YaHei" charset="-122"/>
                          </a:rPr>
                          <m:t>𝑁</m:t>
                        </m:r>
                      </m:den>
                    </m:f>
                  </m:oMath>
                </a14:m>
                <a:r>
                  <a:rPr lang="zh-CN" altLang="en-US" sz="2400" dirty="0">
                    <a:solidFill>
                      <a:schemeClr val="bg1"/>
                    </a:solidFill>
                    <a:latin typeface="Microsoft YaHei" charset="-122"/>
                    <a:ea typeface="Microsoft YaHei" charset="-122"/>
                    <a:cs typeface="Microsoft YaHei" charset="-122"/>
                  </a:rPr>
                  <a:t>）</a:t>
                </a:r>
                <a:r>
                  <a:rPr lang="zh-CN" altLang="en-US" sz="2400" baseline="-25000" dirty="0" smtClean="0">
                    <a:solidFill>
                      <a:schemeClr val="bg1"/>
                    </a:solidFill>
                    <a:latin typeface="Microsoft YaHei" charset="-122"/>
                    <a:ea typeface="Microsoft YaHei" charset="-122"/>
                    <a:cs typeface="Microsoft YaHei" charset="-122"/>
                  </a:rPr>
                  <a:t>功率</a:t>
                </a:r>
                <a:r>
                  <a:rPr lang="en-US" altLang="zh-CN" sz="2400" dirty="0" smtClean="0">
                    <a:solidFill>
                      <a:schemeClr val="bg1"/>
                    </a:solidFill>
                    <a:latin typeface="Microsoft YaHei" charset="-122"/>
                    <a:ea typeface="Microsoft YaHei" charset="-122"/>
                    <a:cs typeface="Microsoft YaHei" charset="-122"/>
                  </a:rPr>
                  <a:t>=10</a:t>
                </a:r>
                <a:r>
                  <a:rPr lang="en-US" altLang="zh-CN" sz="2400" baseline="30000" dirty="0" smtClean="0">
                    <a:solidFill>
                      <a:schemeClr val="bg1"/>
                    </a:solidFill>
                    <a:latin typeface="Microsoft YaHei" charset="-122"/>
                    <a:ea typeface="Microsoft YaHei" charset="-122"/>
                    <a:cs typeface="Microsoft YaHei" charset="-122"/>
                  </a:rPr>
                  <a:t>3</a:t>
                </a:r>
                <a:r>
                  <a:rPr lang="en-US" altLang="zh-CN" sz="2400" dirty="0" smtClean="0">
                    <a:solidFill>
                      <a:schemeClr val="bg1"/>
                    </a:solidFill>
                    <a:latin typeface="Microsoft YaHei" charset="-122"/>
                    <a:ea typeface="Microsoft YaHei" charset="-122"/>
                    <a:cs typeface="Microsoft YaHei" charset="-122"/>
                  </a:rPr>
                  <a:t>=1000</a:t>
                </a:r>
              </a:p>
              <a:p>
                <a:pPr>
                  <a:lnSpc>
                    <a:spcPct val="150000"/>
                  </a:lnSpc>
                </a:pPr>
                <a:r>
                  <a:rPr lang="zh-CN" altLang="en-US" sz="2400" dirty="0">
                    <a:solidFill>
                      <a:schemeClr val="bg1"/>
                    </a:solidFill>
                    <a:latin typeface="Microsoft YaHei" charset="-122"/>
                    <a:ea typeface="Microsoft YaHei" charset="-122"/>
                    <a:cs typeface="Microsoft YaHei" charset="-122"/>
                  </a:rPr>
                  <a:t>因此</a:t>
                </a:r>
                <a:r>
                  <a:rPr lang="zh-CN" altLang="en-US" sz="2400" dirty="0" smtClean="0">
                    <a:solidFill>
                      <a:schemeClr val="bg1"/>
                    </a:solidFill>
                    <a:latin typeface="Microsoft YaHei" charset="-122"/>
                    <a:ea typeface="Microsoft YaHei" charset="-122"/>
                    <a:cs typeface="Microsoft YaHei" charset="-122"/>
                  </a:rPr>
                  <a:t>，</a:t>
                </a:r>
                <a:r>
                  <a:rPr lang="en-US" altLang="zh-CN" sz="2400" dirty="0" smtClean="0">
                    <a:latin typeface="Microsoft YaHei" charset="-122"/>
                    <a:ea typeface="Microsoft YaHei" charset="-122"/>
                    <a:cs typeface="Microsoft YaHei" charset="-122"/>
                  </a:rPr>
                  <a:t>C </a:t>
                </a:r>
                <a:r>
                  <a:rPr lang="en-US" altLang="zh-CN" sz="2400" dirty="0">
                    <a:latin typeface="Microsoft YaHei" charset="-122"/>
                    <a:ea typeface="Microsoft YaHei" charset="-122"/>
                    <a:cs typeface="Microsoft YaHei" charset="-122"/>
                  </a:rPr>
                  <a:t>= Blog</a:t>
                </a:r>
                <a:r>
                  <a:rPr lang="en-US" altLang="zh-CN" sz="2400" baseline="-250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1+</a:t>
                </a:r>
                <a14:m>
                  <m:oMath xmlns:m="http://schemas.openxmlformats.org/officeDocument/2006/math">
                    <m:f>
                      <m:fPr>
                        <m:ctrlPr>
                          <a:rPr lang="en-US" altLang="zh-CN" sz="2400" i="1">
                            <a:latin typeface="Cambria Math"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a:latin typeface="Microsoft YaHei" charset="-122"/>
                    <a:ea typeface="Microsoft YaHei" charset="-122"/>
                    <a:cs typeface="Microsoft YaHei" charset="-122"/>
                  </a:rPr>
                  <a:t>）</a:t>
                </a:r>
                <a:r>
                  <a:rPr lang="en-US" altLang="zh-CN" sz="2400" dirty="0">
                    <a:solidFill>
                      <a:schemeClr val="bg1"/>
                    </a:solidFill>
                    <a:latin typeface="Microsoft YaHei" charset="-122"/>
                    <a:ea typeface="Microsoft YaHei" charset="-122"/>
                    <a:cs typeface="Microsoft YaHei" charset="-122"/>
                  </a:rPr>
                  <a:t>=8×10</a:t>
                </a:r>
                <a:r>
                  <a:rPr lang="en-US" altLang="zh-CN" sz="2400" baseline="30000" dirty="0">
                    <a:solidFill>
                      <a:schemeClr val="bg1"/>
                    </a:solidFill>
                    <a:latin typeface="Microsoft YaHei" charset="-122"/>
                    <a:ea typeface="Microsoft YaHei" charset="-122"/>
                    <a:cs typeface="Microsoft YaHei" charset="-122"/>
                  </a:rPr>
                  <a:t>3 </a:t>
                </a:r>
                <a:r>
                  <a:rPr lang="en-US" altLang="zh-CN" sz="2400" dirty="0">
                    <a:solidFill>
                      <a:schemeClr val="bg1"/>
                    </a:solidFill>
                    <a:latin typeface="Microsoft YaHei" charset="-122"/>
                    <a:ea typeface="Microsoft YaHei" charset="-122"/>
                    <a:cs typeface="Microsoft YaHei" charset="-122"/>
                  </a:rPr>
                  <a:t>log</a:t>
                </a:r>
                <a:r>
                  <a:rPr lang="en-US" altLang="zh-CN" sz="2400" baseline="-25000" dirty="0">
                    <a:solidFill>
                      <a:schemeClr val="bg1"/>
                    </a:solidFill>
                    <a:latin typeface="Microsoft YaHei" charset="-122"/>
                    <a:ea typeface="Microsoft YaHei" charset="-122"/>
                    <a:cs typeface="Microsoft YaHei" charset="-122"/>
                  </a:rPr>
                  <a:t>2</a:t>
                </a:r>
                <a:r>
                  <a:rPr lang="en-US" altLang="zh-CN" sz="2400" dirty="0">
                    <a:solidFill>
                      <a:schemeClr val="bg1"/>
                    </a:solidFill>
                    <a:latin typeface="Microsoft YaHei" charset="-122"/>
                    <a:ea typeface="Microsoft YaHei" charset="-122"/>
                    <a:cs typeface="Microsoft YaHei" charset="-122"/>
                  </a:rPr>
                  <a:t>(1+1000)≈80kbit/s</a:t>
                </a:r>
              </a:p>
              <a:p>
                <a:pPr>
                  <a:lnSpc>
                    <a:spcPct val="150000"/>
                  </a:lnSpc>
                </a:pPr>
                <a:endParaRPr lang="en-US" altLang="zh-CN" sz="2400" baseline="-25000" dirty="0">
                  <a:latin typeface="Microsoft YaHei" charset="-122"/>
                  <a:ea typeface="Microsoft YaHei" charset="-122"/>
                  <a:cs typeface="Microsoft YaHei" charset="-122"/>
                </a:endParaRPr>
              </a:p>
            </p:txBody>
          </p:sp>
        </mc:Choice>
        <mc:Fallback xmlns="">
          <p:sp>
            <p:nvSpPr>
              <p:cNvPr id="2" name="矩形 1"/>
              <p:cNvSpPr>
                <a:spLocks noRot="1" noChangeAspect="1" noMove="1" noResize="1" noEditPoints="1" noAdjustHandles="1" noChangeArrowheads="1" noChangeShapeType="1" noTextEdit="1"/>
              </p:cNvSpPr>
              <p:nvPr/>
            </p:nvSpPr>
            <p:spPr>
              <a:xfrm>
                <a:off x="1747377" y="3259415"/>
                <a:ext cx="9674602" cy="3609450"/>
              </a:xfrm>
              <a:prstGeom prst="rect">
                <a:avLst/>
              </a:prstGeom>
              <a:blipFill rotWithShape="0">
                <a:blip r:embed="rId4"/>
                <a:stretch>
                  <a:fillRect l="-10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1118983" y="2594378"/>
                <a:ext cx="4499630" cy="566822"/>
              </a:xfrm>
              <a:prstGeom prst="rect">
                <a:avLst/>
              </a:prstGeom>
            </p:spPr>
            <p:txBody>
              <a:bodyPr wrap="none">
                <a:spAutoFit/>
              </a:bodyPr>
              <a:lstStyle/>
              <a:p>
                <a:pPr algn="ctr">
                  <a:lnSpc>
                    <a:spcPts val="3700"/>
                  </a:lnSpc>
                </a:pPr>
                <a:r>
                  <a:rPr lang="zh-CN" altLang="en-US" sz="2400" smtClean="0">
                    <a:latin typeface="Microsoft YaHei" charset="-122"/>
                    <a:ea typeface="Microsoft YaHei" charset="-122"/>
                    <a:cs typeface="Microsoft YaHei" charset="-122"/>
                  </a:rPr>
                  <a:t>解：（</a:t>
                </a:r>
                <a14:m>
                  <m:oMath xmlns:m="http://schemas.openxmlformats.org/officeDocument/2006/math">
                    <m:f>
                      <m:fPr>
                        <m:ctrlPr>
                          <a:rPr lang="en-US" altLang="zh-CN" sz="2400" i="1">
                            <a:latin typeface="Cambria Math"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smtClean="0">
                    <a:latin typeface="Microsoft YaHei" charset="-122"/>
                    <a:ea typeface="Microsoft YaHei" charset="-122"/>
                    <a:cs typeface="Microsoft YaHei" charset="-122"/>
                  </a:rPr>
                  <a:t>）</a:t>
                </a:r>
                <a:r>
                  <a:rPr lang="en-US" altLang="zh-CN" sz="2400" baseline="-25000" dirty="0" smtClean="0">
                    <a:latin typeface="Microsoft YaHei" charset="-122"/>
                    <a:ea typeface="Microsoft YaHei" charset="-122"/>
                    <a:cs typeface="Microsoft YaHei" charset="-122"/>
                  </a:rPr>
                  <a:t>dB </a:t>
                </a:r>
                <a:r>
                  <a:rPr lang="en-US" altLang="zh-CN" sz="2400" dirty="0" smtClean="0">
                    <a:latin typeface="Microsoft YaHei" charset="-122"/>
                    <a:ea typeface="Microsoft YaHei" charset="-122"/>
                    <a:cs typeface="Microsoft YaHei" charset="-122"/>
                  </a:rPr>
                  <a:t>= 10log</a:t>
                </a:r>
                <a:r>
                  <a:rPr lang="en-US" altLang="zh-CN" sz="2400" baseline="-25000" dirty="0" smtClean="0">
                    <a:latin typeface="Microsoft YaHei" charset="-122"/>
                    <a:ea typeface="Microsoft YaHei" charset="-122"/>
                    <a:cs typeface="Microsoft YaHei" charset="-122"/>
                  </a:rPr>
                  <a:t>10</a:t>
                </a:r>
                <a:r>
                  <a:rPr lang="zh-CN" altLang="en-US" sz="2400" dirty="0" smtClean="0">
                    <a:latin typeface="Microsoft YaHei" charset="-122"/>
                    <a:ea typeface="Microsoft YaHei" charset="-122"/>
                    <a:cs typeface="Microsoft YaHei" charset="-122"/>
                  </a:rPr>
                  <a:t>（</a:t>
                </a:r>
                <a14:m>
                  <m:oMath xmlns:m="http://schemas.openxmlformats.org/officeDocument/2006/math">
                    <m:f>
                      <m:fPr>
                        <m:ctrlPr>
                          <a:rPr lang="en-US" altLang="zh-CN" sz="2400" i="1">
                            <a:latin typeface="Cambria Math"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smtClean="0">
                    <a:latin typeface="Microsoft YaHei" charset="-122"/>
                    <a:ea typeface="Microsoft YaHei" charset="-122"/>
                    <a:cs typeface="Microsoft YaHei" charset="-122"/>
                  </a:rPr>
                  <a:t>）</a:t>
                </a:r>
                <a:r>
                  <a:rPr lang="zh-CN" altLang="en-US" sz="2400" baseline="-25000" dirty="0" smtClean="0">
                    <a:latin typeface="Microsoft YaHei" charset="-122"/>
                    <a:ea typeface="Microsoft YaHei" charset="-122"/>
                    <a:cs typeface="Microsoft YaHei" charset="-122"/>
                  </a:rPr>
                  <a:t>功率</a:t>
                </a:r>
                <a:endParaRPr lang="en-US" altLang="zh-CN" sz="2400" baseline="-25000" dirty="0">
                  <a:latin typeface="Microsoft YaHei" charset="-122"/>
                  <a:ea typeface="Microsoft YaHei" charset="-122"/>
                  <a:cs typeface="Microsoft YaHei" charset="-122"/>
                </a:endParaRPr>
              </a:p>
            </p:txBody>
          </p:sp>
        </mc:Choice>
        <mc:Fallback xmlns="">
          <p:sp>
            <p:nvSpPr>
              <p:cNvPr id="14" name="矩形 13"/>
              <p:cNvSpPr>
                <a:spLocks noRot="1" noChangeAspect="1" noMove="1" noResize="1" noEditPoints="1" noAdjustHandles="1" noChangeArrowheads="1" noChangeShapeType="1" noTextEdit="1"/>
              </p:cNvSpPr>
              <p:nvPr/>
            </p:nvSpPr>
            <p:spPr>
              <a:xfrm>
                <a:off x="1118983" y="2594378"/>
                <a:ext cx="4499630" cy="566822"/>
              </a:xfrm>
              <a:prstGeom prst="rect">
                <a:avLst/>
              </a:prstGeom>
              <a:blipFill rotWithShape="0">
                <a:blip r:embed="rId5"/>
                <a:stretch>
                  <a:fillRect l="-1626" t="-2151" b="-118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1333171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6.3 </a:t>
            </a:r>
            <a:r>
              <a:rPr lang="zh-CN" altLang="en-US" sz="2800" b="1" dirty="0">
                <a:latin typeface="黑体" panose="02010609060101010101" pitchFamily="49" charset="-122"/>
                <a:ea typeface="黑体" panose="02010609060101010101" pitchFamily="49" charset="-122"/>
                <a:sym typeface="+mn-ea"/>
              </a:rPr>
              <a:t>信道与信道容量</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：信道容量</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18983" y="1880373"/>
            <a:ext cx="10002190" cy="581057"/>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例：已知某信道带宽为</a:t>
            </a:r>
            <a:r>
              <a:rPr lang="en-US" altLang="zh-CN" sz="2400" dirty="0" smtClean="0">
                <a:latin typeface="Microsoft YaHei" charset="-122"/>
                <a:ea typeface="Microsoft YaHei" charset="-122"/>
                <a:cs typeface="Microsoft YaHei" charset="-122"/>
              </a:rPr>
              <a:t>8kHz</a:t>
            </a:r>
            <a:r>
              <a:rPr lang="zh-CN" altLang="en-US" sz="2400" dirty="0" smtClean="0">
                <a:latin typeface="Microsoft YaHei" charset="-122"/>
                <a:ea typeface="Microsoft YaHei" charset="-122"/>
                <a:cs typeface="Microsoft YaHei" charset="-122"/>
              </a:rPr>
              <a:t>，信噪比为</a:t>
            </a:r>
            <a:r>
              <a:rPr lang="en-US" altLang="zh-CN" sz="2400" dirty="0" smtClean="0">
                <a:latin typeface="Microsoft YaHei" charset="-122"/>
                <a:ea typeface="Microsoft YaHei" charset="-122"/>
                <a:cs typeface="Microsoft YaHei" charset="-122"/>
              </a:rPr>
              <a:t>30dB</a:t>
            </a:r>
            <a:r>
              <a:rPr lang="zh-CN" altLang="en-US" sz="2400" dirty="0" smtClean="0">
                <a:latin typeface="Microsoft YaHei" charset="-122"/>
                <a:ea typeface="Microsoft YaHei" charset="-122"/>
                <a:cs typeface="Microsoft YaHei" charset="-122"/>
              </a:rPr>
              <a:t>，试求该信道的信道容量</a:t>
            </a:r>
            <a:r>
              <a:rPr lang="en-US" altLang="zh-CN" sz="2400" dirty="0" smtClean="0">
                <a:latin typeface="Microsoft YaHei" charset="-122"/>
                <a:ea typeface="Microsoft YaHei" charset="-122"/>
                <a:cs typeface="Microsoft YaHei" charset="-122"/>
              </a:rPr>
              <a:t>C</a:t>
            </a:r>
            <a:endParaRPr lang="en-US" altLang="zh-CN" sz="2400" dirty="0">
              <a:latin typeface="Microsoft YaHei" charset="-122"/>
              <a:ea typeface="Microsoft YaHei" charset="-122"/>
              <a:cs typeface="Microsoft YaHei" charset="-122"/>
            </a:endParaRPr>
          </a:p>
        </p:txBody>
      </p:sp>
      <p:grpSp>
        <p:nvGrpSpPr>
          <p:cNvPr id="9" name="组合 8"/>
          <p:cNvGrpSpPr/>
          <p:nvPr/>
        </p:nvGrpSpPr>
        <p:grpSpPr>
          <a:xfrm>
            <a:off x="0" y="736528"/>
            <a:ext cx="563526" cy="5384945"/>
            <a:chOff x="0" y="1247009"/>
            <a:chExt cx="563526" cy="5384945"/>
          </a:xfrm>
        </p:grpSpPr>
        <p:sp>
          <p:nvSpPr>
            <p:cNvPr id="10" name="矩形 9"/>
            <p:cNvSpPr/>
            <p:nvPr/>
          </p:nvSpPr>
          <p:spPr>
            <a:xfrm>
              <a:off x="0" y="1247009"/>
              <a:ext cx="563526" cy="205072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信道分类与模型</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1" name="矩形 10"/>
            <p:cNvSpPr/>
            <p:nvPr/>
          </p:nvSpPr>
          <p:spPr>
            <a:xfrm>
              <a:off x="0" y="3318993"/>
              <a:ext cx="563526" cy="188032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信道传输特性</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2" name="矩形 11"/>
            <p:cNvSpPr/>
            <p:nvPr/>
          </p:nvSpPr>
          <p:spPr>
            <a:xfrm>
              <a:off x="0" y="5221660"/>
              <a:ext cx="563526" cy="141029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信道容量</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mc:AlternateContent xmlns:mc="http://schemas.openxmlformats.org/markup-compatibility/2006" xmlns:a14="http://schemas.microsoft.com/office/drawing/2010/main">
        <mc:Choice Requires="a14">
          <p:sp>
            <p:nvSpPr>
              <p:cNvPr id="2" name="矩形 1"/>
              <p:cNvSpPr/>
              <p:nvPr/>
            </p:nvSpPr>
            <p:spPr>
              <a:xfrm>
                <a:off x="1747377" y="3259415"/>
                <a:ext cx="9674602" cy="3609450"/>
              </a:xfrm>
              <a:prstGeom prst="rect">
                <a:avLst/>
              </a:prstGeom>
            </p:spPr>
            <p:txBody>
              <a:bodyPr wrap="square">
                <a:spAutoFit/>
              </a:bodyPr>
              <a:lstStyle/>
              <a:p>
                <a:pPr>
                  <a:lnSpc>
                    <a:spcPct val="150000"/>
                  </a:lnSpc>
                </a:pPr>
                <a:r>
                  <a:rPr lang="en-US" altLang="zh-CN" sz="2400" dirty="0" smtClean="0">
                    <a:latin typeface="Microsoft YaHei" charset="-122"/>
                    <a:ea typeface="Microsoft YaHei" charset="-122"/>
                    <a:cs typeface="Microsoft YaHei" charset="-122"/>
                  </a:rPr>
                  <a:t>30=10log</a:t>
                </a:r>
                <a:r>
                  <a:rPr lang="en-US" altLang="zh-CN" sz="2400" baseline="-25000" dirty="0" smtClean="0">
                    <a:latin typeface="Microsoft YaHei" charset="-122"/>
                    <a:ea typeface="Microsoft YaHei" charset="-122"/>
                    <a:cs typeface="Microsoft YaHei" charset="-122"/>
                  </a:rPr>
                  <a:t>10</a:t>
                </a:r>
                <a:r>
                  <a:rPr lang="zh-CN" altLang="en-US" sz="2400" dirty="0">
                    <a:latin typeface="Microsoft YaHei" charset="-122"/>
                    <a:ea typeface="Microsoft YaHei" charset="-122"/>
                    <a:cs typeface="Microsoft YaHei" charset="-122"/>
                  </a:rPr>
                  <a:t>（</a:t>
                </a:r>
                <a14:m>
                  <m:oMath xmlns:m="http://schemas.openxmlformats.org/officeDocument/2006/math">
                    <m:f>
                      <m:fPr>
                        <m:ctrlPr>
                          <a:rPr lang="en-US" altLang="zh-CN" sz="2400" i="1">
                            <a:latin typeface="Cambria Math"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a:latin typeface="Microsoft YaHei" charset="-122"/>
                    <a:ea typeface="Microsoft YaHei" charset="-122"/>
                    <a:cs typeface="Microsoft YaHei" charset="-122"/>
                  </a:rPr>
                  <a:t>）</a:t>
                </a:r>
                <a:r>
                  <a:rPr lang="zh-CN" altLang="en-US" sz="2400" baseline="-25000" dirty="0" smtClean="0">
                    <a:latin typeface="Microsoft YaHei" charset="-122"/>
                    <a:ea typeface="Microsoft YaHei" charset="-122"/>
                    <a:cs typeface="Microsoft YaHei" charset="-122"/>
                  </a:rPr>
                  <a:t>功率</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3=</a:t>
                </a:r>
                <a:r>
                  <a:rPr lang="en-US" altLang="zh-CN" sz="2400" dirty="0">
                    <a:latin typeface="Microsoft YaHei" charset="-122"/>
                    <a:ea typeface="Microsoft YaHei" charset="-122"/>
                    <a:cs typeface="Microsoft YaHei" charset="-122"/>
                  </a:rPr>
                  <a:t>log</a:t>
                </a:r>
                <a:r>
                  <a:rPr lang="en-US" altLang="zh-CN" sz="2400" baseline="-25000" dirty="0">
                    <a:latin typeface="Microsoft YaHei" charset="-122"/>
                    <a:ea typeface="Microsoft YaHei" charset="-122"/>
                    <a:cs typeface="Microsoft YaHei" charset="-122"/>
                  </a:rPr>
                  <a:t>10</a:t>
                </a:r>
                <a:r>
                  <a:rPr lang="zh-CN" altLang="en-US" sz="2400" dirty="0">
                    <a:latin typeface="Microsoft YaHei" charset="-122"/>
                    <a:ea typeface="Microsoft YaHei" charset="-122"/>
                    <a:cs typeface="Microsoft YaHei" charset="-122"/>
                  </a:rPr>
                  <a:t>（</a:t>
                </a:r>
                <a14:m>
                  <m:oMath xmlns:m="http://schemas.openxmlformats.org/officeDocument/2006/math">
                    <m:f>
                      <m:fPr>
                        <m:ctrlPr>
                          <a:rPr lang="en-US" altLang="zh-CN" sz="2400" i="1">
                            <a:latin typeface="Cambria Math"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a:latin typeface="Microsoft YaHei" charset="-122"/>
                    <a:ea typeface="Microsoft YaHei" charset="-122"/>
                    <a:cs typeface="Microsoft YaHei" charset="-122"/>
                  </a:rPr>
                  <a:t>）</a:t>
                </a:r>
                <a:r>
                  <a:rPr lang="zh-CN" altLang="en-US" sz="2400" baseline="-25000" dirty="0" smtClean="0">
                    <a:latin typeface="Microsoft YaHei" charset="-122"/>
                    <a:ea typeface="Microsoft YaHei" charset="-122"/>
                    <a:cs typeface="Microsoft YaHei" charset="-122"/>
                  </a:rPr>
                  <a:t>功率     </a:t>
                </a:r>
                <a:r>
                  <a:rPr lang="en-US" altLang="zh-CN" sz="2400" dirty="0">
                    <a:latin typeface="Microsoft YaHei" charset="-122"/>
                    <a:ea typeface="Microsoft YaHei" charset="-122"/>
                    <a:cs typeface="Microsoft YaHei" charset="-122"/>
                  </a:rPr>
                  <a:t>【10</a:t>
                </a:r>
                <a:r>
                  <a:rPr lang="zh-CN" altLang="en-US" sz="2400" dirty="0">
                    <a:latin typeface="Microsoft YaHei" charset="-122"/>
                    <a:ea typeface="Microsoft YaHei" charset="-122"/>
                    <a:cs typeface="Microsoft YaHei" charset="-122"/>
                  </a:rPr>
                  <a:t>的</a:t>
                </a:r>
                <a:r>
                  <a:rPr lang="en-US" altLang="zh-CN" sz="2400" dirty="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次方为（</a:t>
                </a:r>
                <a14:m>
                  <m:oMath xmlns:m="http://schemas.openxmlformats.org/officeDocument/2006/math">
                    <m:f>
                      <m:fPr>
                        <m:ctrlPr>
                          <a:rPr lang="en-US" altLang="zh-CN" sz="2400" i="1">
                            <a:latin typeface="Cambria Math"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a:latin typeface="Microsoft YaHei" charset="-122"/>
                    <a:ea typeface="Microsoft YaHei" charset="-122"/>
                    <a:cs typeface="Microsoft YaHei" charset="-122"/>
                  </a:rPr>
                  <a:t>）</a:t>
                </a:r>
                <a:r>
                  <a:rPr lang="zh-CN" altLang="en-US" sz="2400" baseline="-25000" dirty="0">
                    <a:latin typeface="Microsoft YaHei" charset="-122"/>
                    <a:ea typeface="Microsoft YaHei" charset="-122"/>
                    <a:cs typeface="Microsoft YaHei" charset="-122"/>
                  </a:rPr>
                  <a:t>功率</a:t>
                </a:r>
                <a:r>
                  <a:rPr lang="en-US" altLang="zh-CN" sz="2400" dirty="0" smtClean="0">
                    <a:latin typeface="Microsoft YaHei" charset="-122"/>
                    <a:ea typeface="Microsoft YaHei" charset="-122"/>
                    <a:cs typeface="Microsoft YaHei" charset="-122"/>
                  </a:rPr>
                  <a:t>】</a:t>
                </a:r>
                <a:endParaRPr lang="en-US" altLang="zh-CN" sz="2400" baseline="-25000" dirty="0" smtClean="0">
                  <a:latin typeface="Microsoft YaHei" charset="-122"/>
                  <a:ea typeface="Microsoft YaHei" charset="-122"/>
                  <a:cs typeface="Microsoft YaHei" charset="-122"/>
                </a:endParaRPr>
              </a:p>
              <a:p>
                <a:pPr>
                  <a:lnSpc>
                    <a:spcPct val="150000"/>
                  </a:lnSpc>
                </a:pPr>
                <a:r>
                  <a:rPr lang="zh-CN" altLang="en-US" sz="2400" dirty="0" smtClean="0">
                    <a:solidFill>
                      <a:schemeClr val="bg1"/>
                    </a:solidFill>
                    <a:latin typeface="Microsoft YaHei" charset="-122"/>
                    <a:ea typeface="Microsoft YaHei" charset="-122"/>
                    <a:cs typeface="Microsoft YaHei" charset="-122"/>
                  </a:rPr>
                  <a:t>（</a:t>
                </a:r>
                <a14:m>
                  <m:oMath xmlns:m="http://schemas.openxmlformats.org/officeDocument/2006/math">
                    <m:f>
                      <m:fPr>
                        <m:ctrlPr>
                          <a:rPr lang="en-US" altLang="zh-CN" sz="2400" i="1">
                            <a:solidFill>
                              <a:schemeClr val="bg1"/>
                            </a:solidFill>
                            <a:latin typeface="Cambria Math" charset="0"/>
                            <a:ea typeface="Microsoft YaHei" charset="-122"/>
                            <a:cs typeface="Microsoft YaHei" charset="-122"/>
                          </a:rPr>
                        </m:ctrlPr>
                      </m:fPr>
                      <m:num>
                        <m:r>
                          <a:rPr lang="en-US" altLang="zh-CN" sz="2400" i="1">
                            <a:solidFill>
                              <a:schemeClr val="bg1"/>
                            </a:solidFill>
                            <a:latin typeface="Cambria Math" charset="0"/>
                            <a:ea typeface="Microsoft YaHei" charset="-122"/>
                            <a:cs typeface="Microsoft YaHei" charset="-122"/>
                          </a:rPr>
                          <m:t>𝑆</m:t>
                        </m:r>
                      </m:num>
                      <m:den>
                        <m:r>
                          <a:rPr lang="en-US" altLang="zh-CN" sz="2400" i="1">
                            <a:solidFill>
                              <a:schemeClr val="bg1"/>
                            </a:solidFill>
                            <a:latin typeface="Cambria Math" charset="0"/>
                            <a:ea typeface="Microsoft YaHei" charset="-122"/>
                            <a:cs typeface="Microsoft YaHei" charset="-122"/>
                          </a:rPr>
                          <m:t>𝑁</m:t>
                        </m:r>
                      </m:den>
                    </m:f>
                  </m:oMath>
                </a14:m>
                <a:r>
                  <a:rPr lang="zh-CN" altLang="en-US" sz="2400" dirty="0">
                    <a:solidFill>
                      <a:schemeClr val="bg1"/>
                    </a:solidFill>
                    <a:latin typeface="Microsoft YaHei" charset="-122"/>
                    <a:ea typeface="Microsoft YaHei" charset="-122"/>
                    <a:cs typeface="Microsoft YaHei" charset="-122"/>
                  </a:rPr>
                  <a:t>）</a:t>
                </a:r>
                <a:r>
                  <a:rPr lang="zh-CN" altLang="en-US" sz="2400" baseline="-25000" dirty="0" smtClean="0">
                    <a:solidFill>
                      <a:schemeClr val="bg1"/>
                    </a:solidFill>
                    <a:latin typeface="Microsoft YaHei" charset="-122"/>
                    <a:ea typeface="Microsoft YaHei" charset="-122"/>
                    <a:cs typeface="Microsoft YaHei" charset="-122"/>
                  </a:rPr>
                  <a:t>功率</a:t>
                </a:r>
                <a:r>
                  <a:rPr lang="en-US" altLang="zh-CN" sz="2400" dirty="0" smtClean="0">
                    <a:solidFill>
                      <a:schemeClr val="bg1"/>
                    </a:solidFill>
                    <a:latin typeface="Microsoft YaHei" charset="-122"/>
                    <a:ea typeface="Microsoft YaHei" charset="-122"/>
                    <a:cs typeface="Microsoft YaHei" charset="-122"/>
                  </a:rPr>
                  <a:t>=10</a:t>
                </a:r>
                <a:r>
                  <a:rPr lang="en-US" altLang="zh-CN" sz="2400" baseline="30000" dirty="0" smtClean="0">
                    <a:solidFill>
                      <a:schemeClr val="bg1"/>
                    </a:solidFill>
                    <a:latin typeface="Microsoft YaHei" charset="-122"/>
                    <a:ea typeface="Microsoft YaHei" charset="-122"/>
                    <a:cs typeface="Microsoft YaHei" charset="-122"/>
                  </a:rPr>
                  <a:t>3</a:t>
                </a:r>
                <a:r>
                  <a:rPr lang="en-US" altLang="zh-CN" sz="2400" dirty="0" smtClean="0">
                    <a:solidFill>
                      <a:schemeClr val="bg1"/>
                    </a:solidFill>
                    <a:latin typeface="Microsoft YaHei" charset="-122"/>
                    <a:ea typeface="Microsoft YaHei" charset="-122"/>
                    <a:cs typeface="Microsoft YaHei" charset="-122"/>
                  </a:rPr>
                  <a:t>=1000</a:t>
                </a:r>
              </a:p>
              <a:p>
                <a:pPr>
                  <a:lnSpc>
                    <a:spcPct val="150000"/>
                  </a:lnSpc>
                </a:pPr>
                <a:r>
                  <a:rPr lang="zh-CN" altLang="en-US" sz="2400" dirty="0">
                    <a:solidFill>
                      <a:schemeClr val="bg1"/>
                    </a:solidFill>
                    <a:latin typeface="Microsoft YaHei" charset="-122"/>
                    <a:ea typeface="Microsoft YaHei" charset="-122"/>
                    <a:cs typeface="Microsoft YaHei" charset="-122"/>
                  </a:rPr>
                  <a:t>因此</a:t>
                </a:r>
                <a:r>
                  <a:rPr lang="zh-CN" altLang="en-US" sz="2400" dirty="0" smtClean="0">
                    <a:solidFill>
                      <a:schemeClr val="bg1"/>
                    </a:solidFill>
                    <a:latin typeface="Microsoft YaHei" charset="-122"/>
                    <a:ea typeface="Microsoft YaHei" charset="-122"/>
                    <a:cs typeface="Microsoft YaHei" charset="-122"/>
                  </a:rPr>
                  <a:t>，</a:t>
                </a:r>
                <a:r>
                  <a:rPr lang="en-US" altLang="zh-CN" sz="2400" dirty="0" smtClean="0">
                    <a:latin typeface="Microsoft YaHei" charset="-122"/>
                    <a:ea typeface="Microsoft YaHei" charset="-122"/>
                    <a:cs typeface="Microsoft YaHei" charset="-122"/>
                  </a:rPr>
                  <a:t>C </a:t>
                </a:r>
                <a:r>
                  <a:rPr lang="en-US" altLang="zh-CN" sz="2400" dirty="0">
                    <a:latin typeface="Microsoft YaHei" charset="-122"/>
                    <a:ea typeface="Microsoft YaHei" charset="-122"/>
                    <a:cs typeface="Microsoft YaHei" charset="-122"/>
                  </a:rPr>
                  <a:t>= Blog</a:t>
                </a:r>
                <a:r>
                  <a:rPr lang="en-US" altLang="zh-CN" sz="2400" baseline="-250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1+</a:t>
                </a:r>
                <a14:m>
                  <m:oMath xmlns:m="http://schemas.openxmlformats.org/officeDocument/2006/math">
                    <m:f>
                      <m:fPr>
                        <m:ctrlPr>
                          <a:rPr lang="en-US" altLang="zh-CN" sz="2400" i="1">
                            <a:latin typeface="Cambria Math"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a:latin typeface="Microsoft YaHei" charset="-122"/>
                    <a:ea typeface="Microsoft YaHei" charset="-122"/>
                    <a:cs typeface="Microsoft YaHei" charset="-122"/>
                  </a:rPr>
                  <a:t>）</a:t>
                </a:r>
                <a:r>
                  <a:rPr lang="en-US" altLang="zh-CN" sz="2400" dirty="0">
                    <a:solidFill>
                      <a:schemeClr val="bg1"/>
                    </a:solidFill>
                    <a:latin typeface="Microsoft YaHei" charset="-122"/>
                    <a:ea typeface="Microsoft YaHei" charset="-122"/>
                    <a:cs typeface="Microsoft YaHei" charset="-122"/>
                  </a:rPr>
                  <a:t>=8×10</a:t>
                </a:r>
                <a:r>
                  <a:rPr lang="en-US" altLang="zh-CN" sz="2400" baseline="30000" dirty="0">
                    <a:solidFill>
                      <a:schemeClr val="bg1"/>
                    </a:solidFill>
                    <a:latin typeface="Microsoft YaHei" charset="-122"/>
                    <a:ea typeface="Microsoft YaHei" charset="-122"/>
                    <a:cs typeface="Microsoft YaHei" charset="-122"/>
                  </a:rPr>
                  <a:t>3 </a:t>
                </a:r>
                <a:r>
                  <a:rPr lang="en-US" altLang="zh-CN" sz="2400" dirty="0">
                    <a:solidFill>
                      <a:schemeClr val="bg1"/>
                    </a:solidFill>
                    <a:latin typeface="Microsoft YaHei" charset="-122"/>
                    <a:ea typeface="Microsoft YaHei" charset="-122"/>
                    <a:cs typeface="Microsoft YaHei" charset="-122"/>
                  </a:rPr>
                  <a:t>log</a:t>
                </a:r>
                <a:r>
                  <a:rPr lang="en-US" altLang="zh-CN" sz="2400" baseline="-25000" dirty="0">
                    <a:solidFill>
                      <a:schemeClr val="bg1"/>
                    </a:solidFill>
                    <a:latin typeface="Microsoft YaHei" charset="-122"/>
                    <a:ea typeface="Microsoft YaHei" charset="-122"/>
                    <a:cs typeface="Microsoft YaHei" charset="-122"/>
                  </a:rPr>
                  <a:t>2</a:t>
                </a:r>
                <a:r>
                  <a:rPr lang="en-US" altLang="zh-CN" sz="2400" dirty="0">
                    <a:solidFill>
                      <a:schemeClr val="bg1"/>
                    </a:solidFill>
                    <a:latin typeface="Microsoft YaHei" charset="-122"/>
                    <a:ea typeface="Microsoft YaHei" charset="-122"/>
                    <a:cs typeface="Microsoft YaHei" charset="-122"/>
                  </a:rPr>
                  <a:t>(1+1000)≈80kbit/s</a:t>
                </a:r>
              </a:p>
              <a:p>
                <a:pPr>
                  <a:lnSpc>
                    <a:spcPct val="150000"/>
                  </a:lnSpc>
                </a:pPr>
                <a:endParaRPr lang="en-US" altLang="zh-CN" sz="2400" baseline="-25000" dirty="0">
                  <a:latin typeface="Microsoft YaHei" charset="-122"/>
                  <a:ea typeface="Microsoft YaHei" charset="-122"/>
                  <a:cs typeface="Microsoft YaHei" charset="-122"/>
                </a:endParaRPr>
              </a:p>
            </p:txBody>
          </p:sp>
        </mc:Choice>
        <mc:Fallback xmlns="">
          <p:sp>
            <p:nvSpPr>
              <p:cNvPr id="2" name="矩形 1"/>
              <p:cNvSpPr>
                <a:spLocks noRot="1" noChangeAspect="1" noMove="1" noResize="1" noEditPoints="1" noAdjustHandles="1" noChangeArrowheads="1" noChangeShapeType="1" noTextEdit="1"/>
              </p:cNvSpPr>
              <p:nvPr/>
            </p:nvSpPr>
            <p:spPr>
              <a:xfrm>
                <a:off x="1747377" y="3259415"/>
                <a:ext cx="9674602" cy="3609450"/>
              </a:xfrm>
              <a:prstGeom prst="rect">
                <a:avLst/>
              </a:prstGeom>
              <a:blipFill rotWithShape="0">
                <a:blip r:embed="rId4"/>
                <a:stretch>
                  <a:fillRect l="-10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1118983" y="2594378"/>
                <a:ext cx="4499630" cy="566822"/>
              </a:xfrm>
              <a:prstGeom prst="rect">
                <a:avLst/>
              </a:prstGeom>
            </p:spPr>
            <p:txBody>
              <a:bodyPr wrap="none">
                <a:spAutoFit/>
              </a:bodyPr>
              <a:lstStyle/>
              <a:p>
                <a:pPr algn="ctr">
                  <a:lnSpc>
                    <a:spcPts val="3700"/>
                  </a:lnSpc>
                </a:pPr>
                <a:r>
                  <a:rPr lang="zh-CN" altLang="en-US" sz="2400" smtClean="0">
                    <a:latin typeface="Microsoft YaHei" charset="-122"/>
                    <a:ea typeface="Microsoft YaHei" charset="-122"/>
                    <a:cs typeface="Microsoft YaHei" charset="-122"/>
                  </a:rPr>
                  <a:t>解：（</a:t>
                </a:r>
                <a14:m>
                  <m:oMath xmlns:m="http://schemas.openxmlformats.org/officeDocument/2006/math">
                    <m:f>
                      <m:fPr>
                        <m:ctrlPr>
                          <a:rPr lang="en-US" altLang="zh-CN" sz="2400" i="1">
                            <a:latin typeface="Cambria Math"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smtClean="0">
                    <a:latin typeface="Microsoft YaHei" charset="-122"/>
                    <a:ea typeface="Microsoft YaHei" charset="-122"/>
                    <a:cs typeface="Microsoft YaHei" charset="-122"/>
                  </a:rPr>
                  <a:t>）</a:t>
                </a:r>
                <a:r>
                  <a:rPr lang="en-US" altLang="zh-CN" sz="2400" baseline="-25000" dirty="0" smtClean="0">
                    <a:latin typeface="Microsoft YaHei" charset="-122"/>
                    <a:ea typeface="Microsoft YaHei" charset="-122"/>
                    <a:cs typeface="Microsoft YaHei" charset="-122"/>
                  </a:rPr>
                  <a:t>dB </a:t>
                </a:r>
                <a:r>
                  <a:rPr lang="en-US" altLang="zh-CN" sz="2400" dirty="0" smtClean="0">
                    <a:latin typeface="Microsoft YaHei" charset="-122"/>
                    <a:ea typeface="Microsoft YaHei" charset="-122"/>
                    <a:cs typeface="Microsoft YaHei" charset="-122"/>
                  </a:rPr>
                  <a:t>= 10log</a:t>
                </a:r>
                <a:r>
                  <a:rPr lang="en-US" altLang="zh-CN" sz="2400" baseline="-25000" dirty="0" smtClean="0">
                    <a:latin typeface="Microsoft YaHei" charset="-122"/>
                    <a:ea typeface="Microsoft YaHei" charset="-122"/>
                    <a:cs typeface="Microsoft YaHei" charset="-122"/>
                  </a:rPr>
                  <a:t>10</a:t>
                </a:r>
                <a:r>
                  <a:rPr lang="zh-CN" altLang="en-US" sz="2400" dirty="0" smtClean="0">
                    <a:latin typeface="Microsoft YaHei" charset="-122"/>
                    <a:ea typeface="Microsoft YaHei" charset="-122"/>
                    <a:cs typeface="Microsoft YaHei" charset="-122"/>
                  </a:rPr>
                  <a:t>（</a:t>
                </a:r>
                <a14:m>
                  <m:oMath xmlns:m="http://schemas.openxmlformats.org/officeDocument/2006/math">
                    <m:f>
                      <m:fPr>
                        <m:ctrlPr>
                          <a:rPr lang="en-US" altLang="zh-CN" sz="2400" i="1">
                            <a:latin typeface="Cambria Math"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smtClean="0">
                    <a:latin typeface="Microsoft YaHei" charset="-122"/>
                    <a:ea typeface="Microsoft YaHei" charset="-122"/>
                    <a:cs typeface="Microsoft YaHei" charset="-122"/>
                  </a:rPr>
                  <a:t>）</a:t>
                </a:r>
                <a:r>
                  <a:rPr lang="zh-CN" altLang="en-US" sz="2400" baseline="-25000" dirty="0" smtClean="0">
                    <a:latin typeface="Microsoft YaHei" charset="-122"/>
                    <a:ea typeface="Microsoft YaHei" charset="-122"/>
                    <a:cs typeface="Microsoft YaHei" charset="-122"/>
                  </a:rPr>
                  <a:t>功率</a:t>
                </a:r>
                <a:endParaRPr lang="en-US" altLang="zh-CN" sz="2400" baseline="-25000" dirty="0">
                  <a:latin typeface="Microsoft YaHei" charset="-122"/>
                  <a:ea typeface="Microsoft YaHei" charset="-122"/>
                  <a:cs typeface="Microsoft YaHei" charset="-122"/>
                </a:endParaRPr>
              </a:p>
            </p:txBody>
          </p:sp>
        </mc:Choice>
        <mc:Fallback xmlns="">
          <p:sp>
            <p:nvSpPr>
              <p:cNvPr id="14" name="矩形 13"/>
              <p:cNvSpPr>
                <a:spLocks noRot="1" noChangeAspect="1" noMove="1" noResize="1" noEditPoints="1" noAdjustHandles="1" noChangeArrowheads="1" noChangeShapeType="1" noTextEdit="1"/>
              </p:cNvSpPr>
              <p:nvPr/>
            </p:nvSpPr>
            <p:spPr>
              <a:xfrm>
                <a:off x="1118983" y="2594378"/>
                <a:ext cx="4499630" cy="566822"/>
              </a:xfrm>
              <a:prstGeom prst="rect">
                <a:avLst/>
              </a:prstGeom>
              <a:blipFill rotWithShape="0">
                <a:blip r:embed="rId5"/>
                <a:stretch>
                  <a:fillRect l="-1626" t="-2151" b="-118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7380156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6.3 </a:t>
            </a:r>
            <a:r>
              <a:rPr lang="zh-CN" altLang="en-US" sz="2800" b="1" dirty="0">
                <a:latin typeface="黑体" panose="02010609060101010101" pitchFamily="49" charset="-122"/>
                <a:ea typeface="黑体" panose="02010609060101010101" pitchFamily="49" charset="-122"/>
                <a:sym typeface="+mn-ea"/>
              </a:rPr>
              <a:t>信道与信道容量</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：信道容量</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18983" y="1880373"/>
            <a:ext cx="10002190" cy="581057"/>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例：已知某信道带宽为</a:t>
            </a:r>
            <a:r>
              <a:rPr lang="en-US" altLang="zh-CN" sz="2400" dirty="0" smtClean="0">
                <a:latin typeface="Microsoft YaHei" charset="-122"/>
                <a:ea typeface="Microsoft YaHei" charset="-122"/>
                <a:cs typeface="Microsoft YaHei" charset="-122"/>
              </a:rPr>
              <a:t>8kHz</a:t>
            </a:r>
            <a:r>
              <a:rPr lang="zh-CN" altLang="en-US" sz="2400" dirty="0" smtClean="0">
                <a:latin typeface="Microsoft YaHei" charset="-122"/>
                <a:ea typeface="Microsoft YaHei" charset="-122"/>
                <a:cs typeface="Microsoft YaHei" charset="-122"/>
              </a:rPr>
              <a:t>，信噪比为</a:t>
            </a:r>
            <a:r>
              <a:rPr lang="en-US" altLang="zh-CN" sz="2400" dirty="0" smtClean="0">
                <a:latin typeface="Microsoft YaHei" charset="-122"/>
                <a:ea typeface="Microsoft YaHei" charset="-122"/>
                <a:cs typeface="Microsoft YaHei" charset="-122"/>
              </a:rPr>
              <a:t>30dB</a:t>
            </a:r>
            <a:r>
              <a:rPr lang="zh-CN" altLang="en-US" sz="2400" dirty="0" smtClean="0">
                <a:latin typeface="Microsoft YaHei" charset="-122"/>
                <a:ea typeface="Microsoft YaHei" charset="-122"/>
                <a:cs typeface="Microsoft YaHei" charset="-122"/>
              </a:rPr>
              <a:t>，试求该信道的信道容量</a:t>
            </a:r>
            <a:r>
              <a:rPr lang="en-US" altLang="zh-CN" sz="2400" dirty="0" smtClean="0">
                <a:latin typeface="Microsoft YaHei" charset="-122"/>
                <a:ea typeface="Microsoft YaHei" charset="-122"/>
                <a:cs typeface="Microsoft YaHei" charset="-122"/>
              </a:rPr>
              <a:t>C</a:t>
            </a:r>
            <a:endParaRPr lang="en-US" altLang="zh-CN" sz="2400" dirty="0">
              <a:latin typeface="Microsoft YaHei" charset="-122"/>
              <a:ea typeface="Microsoft YaHei" charset="-122"/>
              <a:cs typeface="Microsoft YaHei" charset="-122"/>
            </a:endParaRPr>
          </a:p>
        </p:txBody>
      </p:sp>
      <p:grpSp>
        <p:nvGrpSpPr>
          <p:cNvPr id="9" name="组合 8"/>
          <p:cNvGrpSpPr/>
          <p:nvPr/>
        </p:nvGrpSpPr>
        <p:grpSpPr>
          <a:xfrm>
            <a:off x="0" y="736528"/>
            <a:ext cx="563526" cy="5384945"/>
            <a:chOff x="0" y="1247009"/>
            <a:chExt cx="563526" cy="5384945"/>
          </a:xfrm>
        </p:grpSpPr>
        <p:sp>
          <p:nvSpPr>
            <p:cNvPr id="10" name="矩形 9"/>
            <p:cNvSpPr/>
            <p:nvPr/>
          </p:nvSpPr>
          <p:spPr>
            <a:xfrm>
              <a:off x="0" y="1247009"/>
              <a:ext cx="563526" cy="205072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信道分类与模型</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1" name="矩形 10"/>
            <p:cNvSpPr/>
            <p:nvPr/>
          </p:nvSpPr>
          <p:spPr>
            <a:xfrm>
              <a:off x="0" y="3318993"/>
              <a:ext cx="563526" cy="188032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信道传输特性</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2" name="矩形 11"/>
            <p:cNvSpPr/>
            <p:nvPr/>
          </p:nvSpPr>
          <p:spPr>
            <a:xfrm>
              <a:off x="0" y="5221660"/>
              <a:ext cx="563526" cy="141029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信道容量</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mc:AlternateContent xmlns:mc="http://schemas.openxmlformats.org/markup-compatibility/2006" xmlns:a14="http://schemas.microsoft.com/office/drawing/2010/main">
        <mc:Choice Requires="a14">
          <p:sp>
            <p:nvSpPr>
              <p:cNvPr id="2" name="矩形 1"/>
              <p:cNvSpPr/>
              <p:nvPr/>
            </p:nvSpPr>
            <p:spPr>
              <a:xfrm>
                <a:off x="1747377" y="3259415"/>
                <a:ext cx="9674602" cy="3609450"/>
              </a:xfrm>
              <a:prstGeom prst="rect">
                <a:avLst/>
              </a:prstGeom>
            </p:spPr>
            <p:txBody>
              <a:bodyPr wrap="square">
                <a:spAutoFit/>
              </a:bodyPr>
              <a:lstStyle/>
              <a:p>
                <a:pPr>
                  <a:lnSpc>
                    <a:spcPct val="150000"/>
                  </a:lnSpc>
                </a:pPr>
                <a:r>
                  <a:rPr lang="en-US" altLang="zh-CN" sz="2400" dirty="0" smtClean="0">
                    <a:latin typeface="Microsoft YaHei" charset="-122"/>
                    <a:ea typeface="Microsoft YaHei" charset="-122"/>
                    <a:cs typeface="Microsoft YaHei" charset="-122"/>
                  </a:rPr>
                  <a:t>30=10log</a:t>
                </a:r>
                <a:r>
                  <a:rPr lang="en-US" altLang="zh-CN" sz="2400" baseline="-25000" dirty="0" smtClean="0">
                    <a:latin typeface="Microsoft YaHei" charset="-122"/>
                    <a:ea typeface="Microsoft YaHei" charset="-122"/>
                    <a:cs typeface="Microsoft YaHei" charset="-122"/>
                  </a:rPr>
                  <a:t>10</a:t>
                </a:r>
                <a:r>
                  <a:rPr lang="zh-CN" altLang="en-US" sz="2400" dirty="0">
                    <a:latin typeface="Microsoft YaHei" charset="-122"/>
                    <a:ea typeface="Microsoft YaHei" charset="-122"/>
                    <a:cs typeface="Microsoft YaHei" charset="-122"/>
                  </a:rPr>
                  <a:t>（</a:t>
                </a:r>
                <a14:m>
                  <m:oMath xmlns:m="http://schemas.openxmlformats.org/officeDocument/2006/math">
                    <m:f>
                      <m:fPr>
                        <m:ctrlPr>
                          <a:rPr lang="en-US" altLang="zh-CN" sz="2400" i="1">
                            <a:latin typeface="Cambria Math"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a:latin typeface="Microsoft YaHei" charset="-122"/>
                    <a:ea typeface="Microsoft YaHei" charset="-122"/>
                    <a:cs typeface="Microsoft YaHei" charset="-122"/>
                  </a:rPr>
                  <a:t>）</a:t>
                </a:r>
                <a:r>
                  <a:rPr lang="zh-CN" altLang="en-US" sz="2400" baseline="-25000" dirty="0" smtClean="0">
                    <a:latin typeface="Microsoft YaHei" charset="-122"/>
                    <a:ea typeface="Microsoft YaHei" charset="-122"/>
                    <a:cs typeface="Microsoft YaHei" charset="-122"/>
                  </a:rPr>
                  <a:t>功率</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3=</a:t>
                </a:r>
                <a:r>
                  <a:rPr lang="en-US" altLang="zh-CN" sz="2400" dirty="0">
                    <a:latin typeface="Microsoft YaHei" charset="-122"/>
                    <a:ea typeface="Microsoft YaHei" charset="-122"/>
                    <a:cs typeface="Microsoft YaHei" charset="-122"/>
                  </a:rPr>
                  <a:t>log</a:t>
                </a:r>
                <a:r>
                  <a:rPr lang="en-US" altLang="zh-CN" sz="2400" baseline="-25000" dirty="0">
                    <a:latin typeface="Microsoft YaHei" charset="-122"/>
                    <a:ea typeface="Microsoft YaHei" charset="-122"/>
                    <a:cs typeface="Microsoft YaHei" charset="-122"/>
                  </a:rPr>
                  <a:t>10</a:t>
                </a:r>
                <a:r>
                  <a:rPr lang="zh-CN" altLang="en-US" sz="2400" dirty="0">
                    <a:latin typeface="Microsoft YaHei" charset="-122"/>
                    <a:ea typeface="Microsoft YaHei" charset="-122"/>
                    <a:cs typeface="Microsoft YaHei" charset="-122"/>
                  </a:rPr>
                  <a:t>（</a:t>
                </a:r>
                <a14:m>
                  <m:oMath xmlns:m="http://schemas.openxmlformats.org/officeDocument/2006/math">
                    <m:f>
                      <m:fPr>
                        <m:ctrlPr>
                          <a:rPr lang="en-US" altLang="zh-CN" sz="2400" i="1">
                            <a:latin typeface="Cambria Math"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a:latin typeface="Microsoft YaHei" charset="-122"/>
                    <a:ea typeface="Microsoft YaHei" charset="-122"/>
                    <a:cs typeface="Microsoft YaHei" charset="-122"/>
                  </a:rPr>
                  <a:t>）</a:t>
                </a:r>
                <a:r>
                  <a:rPr lang="zh-CN" altLang="en-US" sz="2400" baseline="-25000" dirty="0" smtClean="0">
                    <a:latin typeface="Microsoft YaHei" charset="-122"/>
                    <a:ea typeface="Microsoft YaHei" charset="-122"/>
                    <a:cs typeface="Microsoft YaHei" charset="-122"/>
                  </a:rPr>
                  <a:t>功率     </a:t>
                </a:r>
                <a:r>
                  <a:rPr lang="en-US" altLang="zh-CN" sz="2400" dirty="0">
                    <a:latin typeface="Microsoft YaHei" charset="-122"/>
                    <a:ea typeface="Microsoft YaHei" charset="-122"/>
                    <a:cs typeface="Microsoft YaHei" charset="-122"/>
                  </a:rPr>
                  <a:t>【10</a:t>
                </a:r>
                <a:r>
                  <a:rPr lang="zh-CN" altLang="en-US" sz="2400" dirty="0">
                    <a:latin typeface="Microsoft YaHei" charset="-122"/>
                    <a:ea typeface="Microsoft YaHei" charset="-122"/>
                    <a:cs typeface="Microsoft YaHei" charset="-122"/>
                  </a:rPr>
                  <a:t>的</a:t>
                </a:r>
                <a:r>
                  <a:rPr lang="en-US" altLang="zh-CN" sz="2400" dirty="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次方为（</a:t>
                </a:r>
                <a14:m>
                  <m:oMath xmlns:m="http://schemas.openxmlformats.org/officeDocument/2006/math">
                    <m:f>
                      <m:fPr>
                        <m:ctrlPr>
                          <a:rPr lang="en-US" altLang="zh-CN" sz="2400" i="1">
                            <a:latin typeface="Cambria Math"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a:latin typeface="Microsoft YaHei" charset="-122"/>
                    <a:ea typeface="Microsoft YaHei" charset="-122"/>
                    <a:cs typeface="Microsoft YaHei" charset="-122"/>
                  </a:rPr>
                  <a:t>）</a:t>
                </a:r>
                <a:r>
                  <a:rPr lang="zh-CN" altLang="en-US" sz="2400" baseline="-25000" dirty="0">
                    <a:latin typeface="Microsoft YaHei" charset="-122"/>
                    <a:ea typeface="Microsoft YaHei" charset="-122"/>
                    <a:cs typeface="Microsoft YaHei" charset="-122"/>
                  </a:rPr>
                  <a:t>功率</a:t>
                </a:r>
                <a:r>
                  <a:rPr lang="en-US" altLang="zh-CN" sz="2400" dirty="0" smtClean="0">
                    <a:latin typeface="Microsoft YaHei" charset="-122"/>
                    <a:ea typeface="Microsoft YaHei" charset="-122"/>
                    <a:cs typeface="Microsoft YaHei" charset="-122"/>
                  </a:rPr>
                  <a:t>】</a:t>
                </a:r>
                <a:endParaRPr lang="en-US" altLang="zh-CN" sz="2400" baseline="-250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a:t>
                </a:r>
                <a14:m>
                  <m:oMath xmlns:m="http://schemas.openxmlformats.org/officeDocument/2006/math">
                    <m:f>
                      <m:fPr>
                        <m:ctrlPr>
                          <a:rPr lang="en-US" altLang="zh-CN" sz="2400" i="1">
                            <a:latin typeface="Cambria Math"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a:latin typeface="Microsoft YaHei" charset="-122"/>
                    <a:ea typeface="Microsoft YaHei" charset="-122"/>
                    <a:cs typeface="Microsoft YaHei" charset="-122"/>
                  </a:rPr>
                  <a:t>）</a:t>
                </a:r>
                <a:r>
                  <a:rPr lang="zh-CN" altLang="en-US" sz="2400" baseline="-25000" dirty="0" smtClean="0">
                    <a:latin typeface="Microsoft YaHei" charset="-122"/>
                    <a:ea typeface="Microsoft YaHei" charset="-122"/>
                    <a:cs typeface="Microsoft YaHei" charset="-122"/>
                  </a:rPr>
                  <a:t>功率</a:t>
                </a:r>
                <a:r>
                  <a:rPr lang="en-US" altLang="zh-CN" sz="2400" dirty="0" smtClean="0">
                    <a:latin typeface="Microsoft YaHei" charset="-122"/>
                    <a:ea typeface="Microsoft YaHei" charset="-122"/>
                    <a:cs typeface="Microsoft YaHei" charset="-122"/>
                  </a:rPr>
                  <a:t>=10</a:t>
                </a:r>
                <a:r>
                  <a:rPr lang="en-US" altLang="zh-CN" sz="2400" baseline="30000" dirty="0" smtClean="0">
                    <a:latin typeface="Microsoft YaHei" charset="-122"/>
                    <a:ea typeface="Microsoft YaHei" charset="-122"/>
                    <a:cs typeface="Microsoft YaHei" charset="-122"/>
                  </a:rPr>
                  <a:t>3</a:t>
                </a:r>
                <a:r>
                  <a:rPr lang="en-US" altLang="zh-CN" sz="2400" dirty="0" smtClean="0">
                    <a:latin typeface="Microsoft YaHei" charset="-122"/>
                    <a:ea typeface="Microsoft YaHei" charset="-122"/>
                    <a:cs typeface="Microsoft YaHei" charset="-122"/>
                  </a:rPr>
                  <a:t>=1000</a:t>
                </a:r>
              </a:p>
              <a:p>
                <a:pPr>
                  <a:lnSpc>
                    <a:spcPct val="150000"/>
                  </a:lnSpc>
                </a:pPr>
                <a:r>
                  <a:rPr lang="zh-CN" altLang="en-US" sz="2400" dirty="0">
                    <a:solidFill>
                      <a:schemeClr val="bg1"/>
                    </a:solidFill>
                    <a:latin typeface="Microsoft YaHei" charset="-122"/>
                    <a:ea typeface="Microsoft YaHei" charset="-122"/>
                    <a:cs typeface="Microsoft YaHei" charset="-122"/>
                  </a:rPr>
                  <a:t>因此</a:t>
                </a:r>
                <a:r>
                  <a:rPr lang="zh-CN" altLang="en-US" sz="2400" dirty="0" smtClean="0">
                    <a:solidFill>
                      <a:schemeClr val="bg1"/>
                    </a:solidFill>
                    <a:latin typeface="Microsoft YaHei" charset="-122"/>
                    <a:ea typeface="Microsoft YaHei" charset="-122"/>
                    <a:cs typeface="Microsoft YaHei" charset="-122"/>
                  </a:rPr>
                  <a:t>，</a:t>
                </a:r>
                <a:r>
                  <a:rPr lang="en-US" altLang="zh-CN" sz="2400" dirty="0" smtClean="0">
                    <a:latin typeface="Microsoft YaHei" charset="-122"/>
                    <a:ea typeface="Microsoft YaHei" charset="-122"/>
                    <a:cs typeface="Microsoft YaHei" charset="-122"/>
                  </a:rPr>
                  <a:t>C </a:t>
                </a:r>
                <a:r>
                  <a:rPr lang="en-US" altLang="zh-CN" sz="2400" dirty="0">
                    <a:latin typeface="Microsoft YaHei" charset="-122"/>
                    <a:ea typeface="Microsoft YaHei" charset="-122"/>
                    <a:cs typeface="Microsoft YaHei" charset="-122"/>
                  </a:rPr>
                  <a:t>= Blog</a:t>
                </a:r>
                <a:r>
                  <a:rPr lang="en-US" altLang="zh-CN" sz="2400" baseline="-250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1+</a:t>
                </a:r>
                <a14:m>
                  <m:oMath xmlns:m="http://schemas.openxmlformats.org/officeDocument/2006/math">
                    <m:f>
                      <m:fPr>
                        <m:ctrlPr>
                          <a:rPr lang="en-US" altLang="zh-CN" sz="2400" i="1">
                            <a:latin typeface="Cambria Math"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a:latin typeface="Microsoft YaHei" charset="-122"/>
                    <a:ea typeface="Microsoft YaHei" charset="-122"/>
                    <a:cs typeface="Microsoft YaHei" charset="-122"/>
                  </a:rPr>
                  <a:t>）</a:t>
                </a:r>
                <a:r>
                  <a:rPr lang="en-US" altLang="zh-CN" sz="2400" dirty="0">
                    <a:solidFill>
                      <a:schemeClr val="bg1"/>
                    </a:solidFill>
                    <a:latin typeface="Microsoft YaHei" charset="-122"/>
                    <a:ea typeface="Microsoft YaHei" charset="-122"/>
                    <a:cs typeface="Microsoft YaHei" charset="-122"/>
                  </a:rPr>
                  <a:t>=8×10</a:t>
                </a:r>
                <a:r>
                  <a:rPr lang="en-US" altLang="zh-CN" sz="2400" baseline="30000" dirty="0">
                    <a:solidFill>
                      <a:schemeClr val="bg1"/>
                    </a:solidFill>
                    <a:latin typeface="Microsoft YaHei" charset="-122"/>
                    <a:ea typeface="Microsoft YaHei" charset="-122"/>
                    <a:cs typeface="Microsoft YaHei" charset="-122"/>
                  </a:rPr>
                  <a:t>3 </a:t>
                </a:r>
                <a:r>
                  <a:rPr lang="en-US" altLang="zh-CN" sz="2400" dirty="0">
                    <a:solidFill>
                      <a:schemeClr val="bg1"/>
                    </a:solidFill>
                    <a:latin typeface="Microsoft YaHei" charset="-122"/>
                    <a:ea typeface="Microsoft YaHei" charset="-122"/>
                    <a:cs typeface="Microsoft YaHei" charset="-122"/>
                  </a:rPr>
                  <a:t>log</a:t>
                </a:r>
                <a:r>
                  <a:rPr lang="en-US" altLang="zh-CN" sz="2400" baseline="-25000" dirty="0">
                    <a:solidFill>
                      <a:schemeClr val="bg1"/>
                    </a:solidFill>
                    <a:latin typeface="Microsoft YaHei" charset="-122"/>
                    <a:ea typeface="Microsoft YaHei" charset="-122"/>
                    <a:cs typeface="Microsoft YaHei" charset="-122"/>
                  </a:rPr>
                  <a:t>2</a:t>
                </a:r>
                <a:r>
                  <a:rPr lang="en-US" altLang="zh-CN" sz="2400" dirty="0">
                    <a:solidFill>
                      <a:schemeClr val="bg1"/>
                    </a:solidFill>
                    <a:latin typeface="Microsoft YaHei" charset="-122"/>
                    <a:ea typeface="Microsoft YaHei" charset="-122"/>
                    <a:cs typeface="Microsoft YaHei" charset="-122"/>
                  </a:rPr>
                  <a:t>(1+1000)≈80kbit/s</a:t>
                </a:r>
              </a:p>
              <a:p>
                <a:pPr>
                  <a:lnSpc>
                    <a:spcPct val="150000"/>
                  </a:lnSpc>
                </a:pPr>
                <a:endParaRPr lang="en-US" altLang="zh-CN" sz="2400" baseline="-25000" dirty="0">
                  <a:latin typeface="Microsoft YaHei" charset="-122"/>
                  <a:ea typeface="Microsoft YaHei" charset="-122"/>
                  <a:cs typeface="Microsoft YaHei" charset="-122"/>
                </a:endParaRPr>
              </a:p>
            </p:txBody>
          </p:sp>
        </mc:Choice>
        <mc:Fallback xmlns="">
          <p:sp>
            <p:nvSpPr>
              <p:cNvPr id="2" name="矩形 1"/>
              <p:cNvSpPr>
                <a:spLocks noRot="1" noChangeAspect="1" noMove="1" noResize="1" noEditPoints="1" noAdjustHandles="1" noChangeArrowheads="1" noChangeShapeType="1" noTextEdit="1"/>
              </p:cNvSpPr>
              <p:nvPr/>
            </p:nvSpPr>
            <p:spPr>
              <a:xfrm>
                <a:off x="1747377" y="3259415"/>
                <a:ext cx="9674602" cy="3609450"/>
              </a:xfrm>
              <a:prstGeom prst="rect">
                <a:avLst/>
              </a:prstGeom>
              <a:blipFill rotWithShape="0">
                <a:blip r:embed="rId4"/>
                <a:stretch>
                  <a:fillRect l="-10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1118983" y="2594378"/>
                <a:ext cx="4499630" cy="566822"/>
              </a:xfrm>
              <a:prstGeom prst="rect">
                <a:avLst/>
              </a:prstGeom>
            </p:spPr>
            <p:txBody>
              <a:bodyPr wrap="none">
                <a:spAutoFit/>
              </a:bodyPr>
              <a:lstStyle/>
              <a:p>
                <a:pPr algn="ctr">
                  <a:lnSpc>
                    <a:spcPts val="3700"/>
                  </a:lnSpc>
                </a:pPr>
                <a:r>
                  <a:rPr lang="zh-CN" altLang="en-US" sz="2400" smtClean="0">
                    <a:latin typeface="Microsoft YaHei" charset="-122"/>
                    <a:ea typeface="Microsoft YaHei" charset="-122"/>
                    <a:cs typeface="Microsoft YaHei" charset="-122"/>
                  </a:rPr>
                  <a:t>解：（</a:t>
                </a:r>
                <a14:m>
                  <m:oMath xmlns:m="http://schemas.openxmlformats.org/officeDocument/2006/math">
                    <m:f>
                      <m:fPr>
                        <m:ctrlPr>
                          <a:rPr lang="en-US" altLang="zh-CN" sz="2400" i="1">
                            <a:latin typeface="Cambria Math"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smtClean="0">
                    <a:latin typeface="Microsoft YaHei" charset="-122"/>
                    <a:ea typeface="Microsoft YaHei" charset="-122"/>
                    <a:cs typeface="Microsoft YaHei" charset="-122"/>
                  </a:rPr>
                  <a:t>）</a:t>
                </a:r>
                <a:r>
                  <a:rPr lang="en-US" altLang="zh-CN" sz="2400" baseline="-25000" dirty="0" smtClean="0">
                    <a:latin typeface="Microsoft YaHei" charset="-122"/>
                    <a:ea typeface="Microsoft YaHei" charset="-122"/>
                    <a:cs typeface="Microsoft YaHei" charset="-122"/>
                  </a:rPr>
                  <a:t>dB </a:t>
                </a:r>
                <a:r>
                  <a:rPr lang="en-US" altLang="zh-CN" sz="2400" dirty="0" smtClean="0">
                    <a:latin typeface="Microsoft YaHei" charset="-122"/>
                    <a:ea typeface="Microsoft YaHei" charset="-122"/>
                    <a:cs typeface="Microsoft YaHei" charset="-122"/>
                  </a:rPr>
                  <a:t>= 10log</a:t>
                </a:r>
                <a:r>
                  <a:rPr lang="en-US" altLang="zh-CN" sz="2400" baseline="-25000" dirty="0" smtClean="0">
                    <a:latin typeface="Microsoft YaHei" charset="-122"/>
                    <a:ea typeface="Microsoft YaHei" charset="-122"/>
                    <a:cs typeface="Microsoft YaHei" charset="-122"/>
                  </a:rPr>
                  <a:t>10</a:t>
                </a:r>
                <a:r>
                  <a:rPr lang="zh-CN" altLang="en-US" sz="2400" dirty="0" smtClean="0">
                    <a:latin typeface="Microsoft YaHei" charset="-122"/>
                    <a:ea typeface="Microsoft YaHei" charset="-122"/>
                    <a:cs typeface="Microsoft YaHei" charset="-122"/>
                  </a:rPr>
                  <a:t>（</a:t>
                </a:r>
                <a14:m>
                  <m:oMath xmlns:m="http://schemas.openxmlformats.org/officeDocument/2006/math">
                    <m:f>
                      <m:fPr>
                        <m:ctrlPr>
                          <a:rPr lang="en-US" altLang="zh-CN" sz="2400" i="1">
                            <a:latin typeface="Cambria Math"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smtClean="0">
                    <a:latin typeface="Microsoft YaHei" charset="-122"/>
                    <a:ea typeface="Microsoft YaHei" charset="-122"/>
                    <a:cs typeface="Microsoft YaHei" charset="-122"/>
                  </a:rPr>
                  <a:t>）</a:t>
                </a:r>
                <a:r>
                  <a:rPr lang="zh-CN" altLang="en-US" sz="2400" baseline="-25000" dirty="0" smtClean="0">
                    <a:latin typeface="Microsoft YaHei" charset="-122"/>
                    <a:ea typeface="Microsoft YaHei" charset="-122"/>
                    <a:cs typeface="Microsoft YaHei" charset="-122"/>
                  </a:rPr>
                  <a:t>功率</a:t>
                </a:r>
                <a:endParaRPr lang="en-US" altLang="zh-CN" sz="2400" baseline="-25000" dirty="0">
                  <a:latin typeface="Microsoft YaHei" charset="-122"/>
                  <a:ea typeface="Microsoft YaHei" charset="-122"/>
                  <a:cs typeface="Microsoft YaHei" charset="-122"/>
                </a:endParaRPr>
              </a:p>
            </p:txBody>
          </p:sp>
        </mc:Choice>
        <mc:Fallback xmlns="">
          <p:sp>
            <p:nvSpPr>
              <p:cNvPr id="14" name="矩形 13"/>
              <p:cNvSpPr>
                <a:spLocks noRot="1" noChangeAspect="1" noMove="1" noResize="1" noEditPoints="1" noAdjustHandles="1" noChangeArrowheads="1" noChangeShapeType="1" noTextEdit="1"/>
              </p:cNvSpPr>
              <p:nvPr/>
            </p:nvSpPr>
            <p:spPr>
              <a:xfrm>
                <a:off x="1118983" y="2594378"/>
                <a:ext cx="4499630" cy="566822"/>
              </a:xfrm>
              <a:prstGeom prst="rect">
                <a:avLst/>
              </a:prstGeom>
              <a:blipFill rotWithShape="0">
                <a:blip r:embed="rId5"/>
                <a:stretch>
                  <a:fillRect l="-1626" t="-2151" b="-118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6126545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6.3 </a:t>
            </a:r>
            <a:r>
              <a:rPr lang="zh-CN" altLang="en-US" sz="2800" b="1" dirty="0">
                <a:latin typeface="黑体" panose="02010609060101010101" pitchFamily="49" charset="-122"/>
                <a:ea typeface="黑体" panose="02010609060101010101" pitchFamily="49" charset="-122"/>
                <a:sym typeface="+mn-ea"/>
              </a:rPr>
              <a:t>信道与信道容量</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：信道容量</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18983" y="1880373"/>
            <a:ext cx="10002190" cy="581057"/>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例：已知某信道带宽为</a:t>
            </a:r>
            <a:r>
              <a:rPr lang="en-US" altLang="zh-CN" sz="2400" dirty="0" smtClean="0">
                <a:latin typeface="Microsoft YaHei" charset="-122"/>
                <a:ea typeface="Microsoft YaHei" charset="-122"/>
                <a:cs typeface="Microsoft YaHei" charset="-122"/>
              </a:rPr>
              <a:t>8kHz</a:t>
            </a:r>
            <a:r>
              <a:rPr lang="zh-CN" altLang="en-US" sz="2400" dirty="0" smtClean="0">
                <a:latin typeface="Microsoft YaHei" charset="-122"/>
                <a:ea typeface="Microsoft YaHei" charset="-122"/>
                <a:cs typeface="Microsoft YaHei" charset="-122"/>
              </a:rPr>
              <a:t>，信噪比为</a:t>
            </a:r>
            <a:r>
              <a:rPr lang="en-US" altLang="zh-CN" sz="2400" dirty="0" smtClean="0">
                <a:latin typeface="Microsoft YaHei" charset="-122"/>
                <a:ea typeface="Microsoft YaHei" charset="-122"/>
                <a:cs typeface="Microsoft YaHei" charset="-122"/>
              </a:rPr>
              <a:t>30dB</a:t>
            </a:r>
            <a:r>
              <a:rPr lang="zh-CN" altLang="en-US" sz="2400" dirty="0" smtClean="0">
                <a:latin typeface="Microsoft YaHei" charset="-122"/>
                <a:ea typeface="Microsoft YaHei" charset="-122"/>
                <a:cs typeface="Microsoft YaHei" charset="-122"/>
              </a:rPr>
              <a:t>，试求该信道的信道容量</a:t>
            </a:r>
            <a:r>
              <a:rPr lang="en-US" altLang="zh-CN" sz="2400" dirty="0" smtClean="0">
                <a:latin typeface="Microsoft YaHei" charset="-122"/>
                <a:ea typeface="Microsoft YaHei" charset="-122"/>
                <a:cs typeface="Microsoft YaHei" charset="-122"/>
              </a:rPr>
              <a:t>C</a:t>
            </a:r>
            <a:endParaRPr lang="en-US" altLang="zh-CN" sz="2400" dirty="0">
              <a:latin typeface="Microsoft YaHei" charset="-122"/>
              <a:ea typeface="Microsoft YaHei" charset="-122"/>
              <a:cs typeface="Microsoft YaHei" charset="-122"/>
            </a:endParaRPr>
          </a:p>
        </p:txBody>
      </p:sp>
      <p:grpSp>
        <p:nvGrpSpPr>
          <p:cNvPr id="9" name="组合 8"/>
          <p:cNvGrpSpPr/>
          <p:nvPr/>
        </p:nvGrpSpPr>
        <p:grpSpPr>
          <a:xfrm>
            <a:off x="0" y="736528"/>
            <a:ext cx="563526" cy="5384945"/>
            <a:chOff x="0" y="1247009"/>
            <a:chExt cx="563526" cy="5384945"/>
          </a:xfrm>
        </p:grpSpPr>
        <p:sp>
          <p:nvSpPr>
            <p:cNvPr id="10" name="矩形 9"/>
            <p:cNvSpPr/>
            <p:nvPr/>
          </p:nvSpPr>
          <p:spPr>
            <a:xfrm>
              <a:off x="0" y="1247009"/>
              <a:ext cx="563526" cy="205072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信道分类与模型</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1" name="矩形 10"/>
            <p:cNvSpPr/>
            <p:nvPr/>
          </p:nvSpPr>
          <p:spPr>
            <a:xfrm>
              <a:off x="0" y="3318993"/>
              <a:ext cx="563526" cy="188032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信道传输特性</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2" name="矩形 11"/>
            <p:cNvSpPr/>
            <p:nvPr/>
          </p:nvSpPr>
          <p:spPr>
            <a:xfrm>
              <a:off x="0" y="5221660"/>
              <a:ext cx="563526" cy="1410294"/>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信道容量</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mc:AlternateContent xmlns:mc="http://schemas.openxmlformats.org/markup-compatibility/2006" xmlns:a14="http://schemas.microsoft.com/office/drawing/2010/main">
        <mc:Choice Requires="a14">
          <p:sp>
            <p:nvSpPr>
              <p:cNvPr id="2" name="矩形 1"/>
              <p:cNvSpPr/>
              <p:nvPr/>
            </p:nvSpPr>
            <p:spPr>
              <a:xfrm>
                <a:off x="1747377" y="3259415"/>
                <a:ext cx="9674602" cy="3609450"/>
              </a:xfrm>
              <a:prstGeom prst="rect">
                <a:avLst/>
              </a:prstGeom>
            </p:spPr>
            <p:txBody>
              <a:bodyPr wrap="square">
                <a:spAutoFit/>
              </a:bodyPr>
              <a:lstStyle/>
              <a:p>
                <a:pPr>
                  <a:lnSpc>
                    <a:spcPct val="150000"/>
                  </a:lnSpc>
                </a:pPr>
                <a:r>
                  <a:rPr lang="en-US" altLang="zh-CN" sz="2400" dirty="0" smtClean="0">
                    <a:latin typeface="Microsoft YaHei" charset="-122"/>
                    <a:ea typeface="Microsoft YaHei" charset="-122"/>
                    <a:cs typeface="Microsoft YaHei" charset="-122"/>
                  </a:rPr>
                  <a:t>30=10log</a:t>
                </a:r>
                <a:r>
                  <a:rPr lang="en-US" altLang="zh-CN" sz="2400" baseline="-25000" dirty="0" smtClean="0">
                    <a:latin typeface="Microsoft YaHei" charset="-122"/>
                    <a:ea typeface="Microsoft YaHei" charset="-122"/>
                    <a:cs typeface="Microsoft YaHei" charset="-122"/>
                  </a:rPr>
                  <a:t>10</a:t>
                </a:r>
                <a:r>
                  <a:rPr lang="zh-CN" altLang="en-US" sz="2400" dirty="0">
                    <a:latin typeface="Microsoft YaHei" charset="-122"/>
                    <a:ea typeface="Microsoft YaHei" charset="-122"/>
                    <a:cs typeface="Microsoft YaHei" charset="-122"/>
                  </a:rPr>
                  <a:t>（</a:t>
                </a:r>
                <a14:m>
                  <m:oMath xmlns:m="http://schemas.openxmlformats.org/officeDocument/2006/math">
                    <m:f>
                      <m:fPr>
                        <m:ctrlPr>
                          <a:rPr lang="en-US" altLang="zh-CN" sz="2400" i="1">
                            <a:latin typeface="Cambria Math"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a:latin typeface="Microsoft YaHei" charset="-122"/>
                    <a:ea typeface="Microsoft YaHei" charset="-122"/>
                    <a:cs typeface="Microsoft YaHei" charset="-122"/>
                  </a:rPr>
                  <a:t>）</a:t>
                </a:r>
                <a:r>
                  <a:rPr lang="zh-CN" altLang="en-US" sz="2400" baseline="-25000" dirty="0" smtClean="0">
                    <a:latin typeface="Microsoft YaHei" charset="-122"/>
                    <a:ea typeface="Microsoft YaHei" charset="-122"/>
                    <a:cs typeface="Microsoft YaHei" charset="-122"/>
                  </a:rPr>
                  <a:t>功率</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3=</a:t>
                </a:r>
                <a:r>
                  <a:rPr lang="en-US" altLang="zh-CN" sz="2400" dirty="0">
                    <a:latin typeface="Microsoft YaHei" charset="-122"/>
                    <a:ea typeface="Microsoft YaHei" charset="-122"/>
                    <a:cs typeface="Microsoft YaHei" charset="-122"/>
                  </a:rPr>
                  <a:t>log</a:t>
                </a:r>
                <a:r>
                  <a:rPr lang="en-US" altLang="zh-CN" sz="2400" baseline="-25000" dirty="0">
                    <a:latin typeface="Microsoft YaHei" charset="-122"/>
                    <a:ea typeface="Microsoft YaHei" charset="-122"/>
                    <a:cs typeface="Microsoft YaHei" charset="-122"/>
                  </a:rPr>
                  <a:t>10</a:t>
                </a:r>
                <a:r>
                  <a:rPr lang="zh-CN" altLang="en-US" sz="2400" dirty="0">
                    <a:latin typeface="Microsoft YaHei" charset="-122"/>
                    <a:ea typeface="Microsoft YaHei" charset="-122"/>
                    <a:cs typeface="Microsoft YaHei" charset="-122"/>
                  </a:rPr>
                  <a:t>（</a:t>
                </a:r>
                <a14:m>
                  <m:oMath xmlns:m="http://schemas.openxmlformats.org/officeDocument/2006/math">
                    <m:f>
                      <m:fPr>
                        <m:ctrlPr>
                          <a:rPr lang="en-US" altLang="zh-CN" sz="2400" i="1">
                            <a:latin typeface="Cambria Math"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a:latin typeface="Microsoft YaHei" charset="-122"/>
                    <a:ea typeface="Microsoft YaHei" charset="-122"/>
                    <a:cs typeface="Microsoft YaHei" charset="-122"/>
                  </a:rPr>
                  <a:t>）</a:t>
                </a:r>
                <a:r>
                  <a:rPr lang="zh-CN" altLang="en-US" sz="2400" baseline="-25000" dirty="0" smtClean="0">
                    <a:latin typeface="Microsoft YaHei" charset="-122"/>
                    <a:ea typeface="Microsoft YaHei" charset="-122"/>
                    <a:cs typeface="Microsoft YaHei" charset="-122"/>
                  </a:rPr>
                  <a:t>功率     </a:t>
                </a:r>
                <a:r>
                  <a:rPr lang="en-US" altLang="zh-CN" sz="2400" dirty="0">
                    <a:latin typeface="Microsoft YaHei" charset="-122"/>
                    <a:ea typeface="Microsoft YaHei" charset="-122"/>
                    <a:cs typeface="Microsoft YaHei" charset="-122"/>
                  </a:rPr>
                  <a:t>【10</a:t>
                </a:r>
                <a:r>
                  <a:rPr lang="zh-CN" altLang="en-US" sz="2400" dirty="0">
                    <a:latin typeface="Microsoft YaHei" charset="-122"/>
                    <a:ea typeface="Microsoft YaHei" charset="-122"/>
                    <a:cs typeface="Microsoft YaHei" charset="-122"/>
                  </a:rPr>
                  <a:t>的</a:t>
                </a:r>
                <a:r>
                  <a:rPr lang="en-US" altLang="zh-CN" sz="2400" dirty="0">
                    <a:latin typeface="Microsoft YaHei" charset="-122"/>
                    <a:ea typeface="Microsoft YaHei" charset="-122"/>
                    <a:cs typeface="Microsoft YaHei" charset="-122"/>
                  </a:rPr>
                  <a:t>3</a:t>
                </a:r>
                <a:r>
                  <a:rPr lang="zh-CN" altLang="en-US" sz="2400" dirty="0">
                    <a:latin typeface="Microsoft YaHei" charset="-122"/>
                    <a:ea typeface="Microsoft YaHei" charset="-122"/>
                    <a:cs typeface="Microsoft YaHei" charset="-122"/>
                  </a:rPr>
                  <a:t>次方为（</a:t>
                </a:r>
                <a14:m>
                  <m:oMath xmlns:m="http://schemas.openxmlformats.org/officeDocument/2006/math">
                    <m:f>
                      <m:fPr>
                        <m:ctrlPr>
                          <a:rPr lang="en-US" altLang="zh-CN" sz="2400" i="1">
                            <a:latin typeface="Cambria Math"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a:latin typeface="Microsoft YaHei" charset="-122"/>
                    <a:ea typeface="Microsoft YaHei" charset="-122"/>
                    <a:cs typeface="Microsoft YaHei" charset="-122"/>
                  </a:rPr>
                  <a:t>）</a:t>
                </a:r>
                <a:r>
                  <a:rPr lang="zh-CN" altLang="en-US" sz="2400" baseline="-25000" dirty="0">
                    <a:latin typeface="Microsoft YaHei" charset="-122"/>
                    <a:ea typeface="Microsoft YaHei" charset="-122"/>
                    <a:cs typeface="Microsoft YaHei" charset="-122"/>
                  </a:rPr>
                  <a:t>功率</a:t>
                </a:r>
                <a:r>
                  <a:rPr lang="en-US" altLang="zh-CN" sz="2400" dirty="0" smtClean="0">
                    <a:latin typeface="Microsoft YaHei" charset="-122"/>
                    <a:ea typeface="Microsoft YaHei" charset="-122"/>
                    <a:cs typeface="Microsoft YaHei" charset="-122"/>
                  </a:rPr>
                  <a:t>】</a:t>
                </a:r>
                <a:endParaRPr lang="en-US" altLang="zh-CN" sz="2400" baseline="-250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a:t>
                </a:r>
                <a14:m>
                  <m:oMath xmlns:m="http://schemas.openxmlformats.org/officeDocument/2006/math">
                    <m:f>
                      <m:fPr>
                        <m:ctrlPr>
                          <a:rPr lang="en-US" altLang="zh-CN" sz="2400" i="1">
                            <a:latin typeface="Cambria Math"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a:latin typeface="Microsoft YaHei" charset="-122"/>
                    <a:ea typeface="Microsoft YaHei" charset="-122"/>
                    <a:cs typeface="Microsoft YaHei" charset="-122"/>
                  </a:rPr>
                  <a:t>）</a:t>
                </a:r>
                <a:r>
                  <a:rPr lang="zh-CN" altLang="en-US" sz="2400" baseline="-25000" dirty="0" smtClean="0">
                    <a:latin typeface="Microsoft YaHei" charset="-122"/>
                    <a:ea typeface="Microsoft YaHei" charset="-122"/>
                    <a:cs typeface="Microsoft YaHei" charset="-122"/>
                  </a:rPr>
                  <a:t>功率</a:t>
                </a:r>
                <a:r>
                  <a:rPr lang="en-US" altLang="zh-CN" sz="2400" dirty="0" smtClean="0">
                    <a:latin typeface="Microsoft YaHei" charset="-122"/>
                    <a:ea typeface="Microsoft YaHei" charset="-122"/>
                    <a:cs typeface="Microsoft YaHei" charset="-122"/>
                  </a:rPr>
                  <a:t>=10</a:t>
                </a:r>
                <a:r>
                  <a:rPr lang="en-US" altLang="zh-CN" sz="2400" baseline="30000" dirty="0" smtClean="0">
                    <a:latin typeface="Microsoft YaHei" charset="-122"/>
                    <a:ea typeface="Microsoft YaHei" charset="-122"/>
                    <a:cs typeface="Microsoft YaHei" charset="-122"/>
                  </a:rPr>
                  <a:t>3</a:t>
                </a:r>
                <a:r>
                  <a:rPr lang="en-US" altLang="zh-CN" sz="2400" dirty="0" smtClean="0">
                    <a:latin typeface="Microsoft YaHei" charset="-122"/>
                    <a:ea typeface="Microsoft YaHei" charset="-122"/>
                    <a:cs typeface="Microsoft YaHei" charset="-122"/>
                  </a:rPr>
                  <a:t>=1000</a:t>
                </a:r>
              </a:p>
              <a:p>
                <a:pPr>
                  <a:lnSpc>
                    <a:spcPct val="150000"/>
                  </a:lnSpc>
                </a:pPr>
                <a:r>
                  <a:rPr lang="zh-CN" altLang="en-US" sz="2400" dirty="0">
                    <a:latin typeface="Microsoft YaHei" charset="-122"/>
                    <a:ea typeface="Microsoft YaHei" charset="-122"/>
                    <a:cs typeface="Microsoft YaHei" charset="-122"/>
                  </a:rPr>
                  <a:t>因此</a:t>
                </a:r>
                <a:r>
                  <a:rPr lang="zh-CN" altLang="en-US" sz="2400" dirty="0" smtClean="0">
                    <a:latin typeface="Microsoft YaHei" charset="-122"/>
                    <a:ea typeface="Microsoft YaHei" charset="-122"/>
                    <a:cs typeface="Microsoft YaHei" charset="-122"/>
                  </a:rPr>
                  <a:t>，</a:t>
                </a:r>
                <a:r>
                  <a:rPr lang="en-US" altLang="zh-CN" sz="2400" dirty="0" smtClean="0">
                    <a:latin typeface="Microsoft YaHei" charset="-122"/>
                    <a:ea typeface="Microsoft YaHei" charset="-122"/>
                    <a:cs typeface="Microsoft YaHei" charset="-122"/>
                  </a:rPr>
                  <a:t>C </a:t>
                </a:r>
                <a:r>
                  <a:rPr lang="en-US" altLang="zh-CN" sz="2400" dirty="0">
                    <a:latin typeface="Microsoft YaHei" charset="-122"/>
                    <a:ea typeface="Microsoft YaHei" charset="-122"/>
                    <a:cs typeface="Microsoft YaHei" charset="-122"/>
                  </a:rPr>
                  <a:t>= Blog</a:t>
                </a:r>
                <a:r>
                  <a:rPr lang="en-US" altLang="zh-CN" sz="2400" baseline="-250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1+</a:t>
                </a:r>
                <a14:m>
                  <m:oMath xmlns:m="http://schemas.openxmlformats.org/officeDocument/2006/math">
                    <m:f>
                      <m:fPr>
                        <m:ctrlPr>
                          <a:rPr lang="en-US" altLang="zh-CN" sz="2400" i="1">
                            <a:latin typeface="Cambria Math"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=8×10</a:t>
                </a:r>
                <a:r>
                  <a:rPr lang="en-US" altLang="zh-CN" sz="2400" baseline="30000" dirty="0">
                    <a:latin typeface="Microsoft YaHei" charset="-122"/>
                    <a:ea typeface="Microsoft YaHei" charset="-122"/>
                    <a:cs typeface="Microsoft YaHei" charset="-122"/>
                  </a:rPr>
                  <a:t>3 </a:t>
                </a:r>
                <a:r>
                  <a:rPr lang="en-US" altLang="zh-CN" sz="2400" dirty="0">
                    <a:latin typeface="Microsoft YaHei" charset="-122"/>
                    <a:ea typeface="Microsoft YaHei" charset="-122"/>
                    <a:cs typeface="Microsoft YaHei" charset="-122"/>
                  </a:rPr>
                  <a:t>log</a:t>
                </a:r>
                <a:r>
                  <a:rPr lang="en-US" altLang="zh-CN" sz="2400" baseline="-25000" dirty="0">
                    <a:latin typeface="Microsoft YaHei" charset="-122"/>
                    <a:ea typeface="Microsoft YaHei" charset="-122"/>
                    <a:cs typeface="Microsoft YaHei" charset="-122"/>
                  </a:rPr>
                  <a:t>2</a:t>
                </a:r>
                <a:r>
                  <a:rPr lang="en-US" altLang="zh-CN" sz="2400" dirty="0">
                    <a:latin typeface="Microsoft YaHei" charset="-122"/>
                    <a:ea typeface="Microsoft YaHei" charset="-122"/>
                    <a:cs typeface="Microsoft YaHei" charset="-122"/>
                  </a:rPr>
                  <a:t>(1+1000)≈80kbit/s</a:t>
                </a:r>
              </a:p>
              <a:p>
                <a:pPr>
                  <a:lnSpc>
                    <a:spcPct val="150000"/>
                  </a:lnSpc>
                </a:pPr>
                <a:endParaRPr lang="en-US" altLang="zh-CN" sz="2400" baseline="-25000" dirty="0">
                  <a:latin typeface="Microsoft YaHei" charset="-122"/>
                  <a:ea typeface="Microsoft YaHei" charset="-122"/>
                  <a:cs typeface="Microsoft YaHei" charset="-122"/>
                </a:endParaRPr>
              </a:p>
            </p:txBody>
          </p:sp>
        </mc:Choice>
        <mc:Fallback xmlns="">
          <p:sp>
            <p:nvSpPr>
              <p:cNvPr id="2" name="矩形 1"/>
              <p:cNvSpPr>
                <a:spLocks noRot="1" noChangeAspect="1" noMove="1" noResize="1" noEditPoints="1" noAdjustHandles="1" noChangeArrowheads="1" noChangeShapeType="1" noTextEdit="1"/>
              </p:cNvSpPr>
              <p:nvPr/>
            </p:nvSpPr>
            <p:spPr>
              <a:xfrm>
                <a:off x="1747377" y="3259415"/>
                <a:ext cx="9674602" cy="3609450"/>
              </a:xfrm>
              <a:prstGeom prst="rect">
                <a:avLst/>
              </a:prstGeom>
              <a:blipFill rotWithShape="0">
                <a:blip r:embed="rId4"/>
                <a:stretch>
                  <a:fillRect l="-10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1118983" y="2594378"/>
                <a:ext cx="4499630" cy="566822"/>
              </a:xfrm>
              <a:prstGeom prst="rect">
                <a:avLst/>
              </a:prstGeom>
            </p:spPr>
            <p:txBody>
              <a:bodyPr wrap="none">
                <a:spAutoFit/>
              </a:bodyPr>
              <a:lstStyle/>
              <a:p>
                <a:pPr algn="ctr">
                  <a:lnSpc>
                    <a:spcPts val="3700"/>
                  </a:lnSpc>
                </a:pPr>
                <a:r>
                  <a:rPr lang="zh-CN" altLang="en-US" sz="2400" smtClean="0">
                    <a:latin typeface="Microsoft YaHei" charset="-122"/>
                    <a:ea typeface="Microsoft YaHei" charset="-122"/>
                    <a:cs typeface="Microsoft YaHei" charset="-122"/>
                  </a:rPr>
                  <a:t>解：（</a:t>
                </a:r>
                <a14:m>
                  <m:oMath xmlns:m="http://schemas.openxmlformats.org/officeDocument/2006/math">
                    <m:f>
                      <m:fPr>
                        <m:ctrlPr>
                          <a:rPr lang="en-US" altLang="zh-CN" sz="2400" i="1">
                            <a:latin typeface="Cambria Math"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smtClean="0">
                    <a:latin typeface="Microsoft YaHei" charset="-122"/>
                    <a:ea typeface="Microsoft YaHei" charset="-122"/>
                    <a:cs typeface="Microsoft YaHei" charset="-122"/>
                  </a:rPr>
                  <a:t>）</a:t>
                </a:r>
                <a:r>
                  <a:rPr lang="en-US" altLang="zh-CN" sz="2400" baseline="-25000" dirty="0" smtClean="0">
                    <a:latin typeface="Microsoft YaHei" charset="-122"/>
                    <a:ea typeface="Microsoft YaHei" charset="-122"/>
                    <a:cs typeface="Microsoft YaHei" charset="-122"/>
                  </a:rPr>
                  <a:t>dB </a:t>
                </a:r>
                <a:r>
                  <a:rPr lang="en-US" altLang="zh-CN" sz="2400" dirty="0" smtClean="0">
                    <a:latin typeface="Microsoft YaHei" charset="-122"/>
                    <a:ea typeface="Microsoft YaHei" charset="-122"/>
                    <a:cs typeface="Microsoft YaHei" charset="-122"/>
                  </a:rPr>
                  <a:t>= 10log</a:t>
                </a:r>
                <a:r>
                  <a:rPr lang="en-US" altLang="zh-CN" sz="2400" baseline="-25000" dirty="0" smtClean="0">
                    <a:latin typeface="Microsoft YaHei" charset="-122"/>
                    <a:ea typeface="Microsoft YaHei" charset="-122"/>
                    <a:cs typeface="Microsoft YaHei" charset="-122"/>
                  </a:rPr>
                  <a:t>10</a:t>
                </a:r>
                <a:r>
                  <a:rPr lang="zh-CN" altLang="en-US" sz="2400" dirty="0" smtClean="0">
                    <a:latin typeface="Microsoft YaHei" charset="-122"/>
                    <a:ea typeface="Microsoft YaHei" charset="-122"/>
                    <a:cs typeface="Microsoft YaHei" charset="-122"/>
                  </a:rPr>
                  <a:t>（</a:t>
                </a:r>
                <a14:m>
                  <m:oMath xmlns:m="http://schemas.openxmlformats.org/officeDocument/2006/math">
                    <m:f>
                      <m:fPr>
                        <m:ctrlPr>
                          <a:rPr lang="en-US" altLang="zh-CN" sz="2400" i="1">
                            <a:latin typeface="Cambria Math" charset="0"/>
                            <a:ea typeface="Microsoft YaHei" charset="-122"/>
                            <a:cs typeface="Microsoft YaHei" charset="-122"/>
                          </a:rPr>
                        </m:ctrlPr>
                      </m:fPr>
                      <m:num>
                        <m:r>
                          <a:rPr lang="en-US" altLang="zh-CN" sz="2400" i="1">
                            <a:latin typeface="Cambria Math" charset="0"/>
                            <a:ea typeface="Microsoft YaHei" charset="-122"/>
                            <a:cs typeface="Microsoft YaHei" charset="-122"/>
                          </a:rPr>
                          <m:t>𝑆</m:t>
                        </m:r>
                      </m:num>
                      <m:den>
                        <m:r>
                          <a:rPr lang="en-US" altLang="zh-CN" sz="2400" i="1">
                            <a:latin typeface="Cambria Math" charset="0"/>
                            <a:ea typeface="Microsoft YaHei" charset="-122"/>
                            <a:cs typeface="Microsoft YaHei" charset="-122"/>
                          </a:rPr>
                          <m:t>𝑁</m:t>
                        </m:r>
                      </m:den>
                    </m:f>
                  </m:oMath>
                </a14:m>
                <a:r>
                  <a:rPr lang="zh-CN" altLang="en-US" sz="2400" dirty="0" smtClean="0">
                    <a:latin typeface="Microsoft YaHei" charset="-122"/>
                    <a:ea typeface="Microsoft YaHei" charset="-122"/>
                    <a:cs typeface="Microsoft YaHei" charset="-122"/>
                  </a:rPr>
                  <a:t>）</a:t>
                </a:r>
                <a:r>
                  <a:rPr lang="zh-CN" altLang="en-US" sz="2400" baseline="-25000" dirty="0" smtClean="0">
                    <a:latin typeface="Microsoft YaHei" charset="-122"/>
                    <a:ea typeface="Microsoft YaHei" charset="-122"/>
                    <a:cs typeface="Microsoft YaHei" charset="-122"/>
                  </a:rPr>
                  <a:t>功率</a:t>
                </a:r>
                <a:endParaRPr lang="en-US" altLang="zh-CN" sz="2400" baseline="-25000" dirty="0">
                  <a:latin typeface="Microsoft YaHei" charset="-122"/>
                  <a:ea typeface="Microsoft YaHei" charset="-122"/>
                  <a:cs typeface="Microsoft YaHei" charset="-122"/>
                </a:endParaRPr>
              </a:p>
            </p:txBody>
          </p:sp>
        </mc:Choice>
        <mc:Fallback xmlns="">
          <p:sp>
            <p:nvSpPr>
              <p:cNvPr id="14" name="矩形 13"/>
              <p:cNvSpPr>
                <a:spLocks noRot="1" noChangeAspect="1" noMove="1" noResize="1" noEditPoints="1" noAdjustHandles="1" noChangeArrowheads="1" noChangeShapeType="1" noTextEdit="1"/>
              </p:cNvSpPr>
              <p:nvPr/>
            </p:nvSpPr>
            <p:spPr>
              <a:xfrm>
                <a:off x="1118983" y="2594378"/>
                <a:ext cx="4499630" cy="566822"/>
              </a:xfrm>
              <a:prstGeom prst="rect">
                <a:avLst/>
              </a:prstGeom>
              <a:blipFill rotWithShape="0">
                <a:blip r:embed="rId5"/>
                <a:stretch>
                  <a:fillRect l="-1626" t="-2151" b="-118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8559343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1</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奈奎斯特公式表征的是通信信道的</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smtClean="0">
                <a:solidFill>
                  <a:schemeClr val="tx1"/>
                </a:solidFill>
                <a:latin typeface="黑体" panose="02010609060101010101" pitchFamily="49" charset="-122"/>
                <a:ea typeface="黑体" panose="02010609060101010101" pitchFamily="49" charset="-122"/>
              </a:rPr>
              <a:t>误码率</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数据传输</a:t>
            </a:r>
            <a:r>
              <a:rPr lang="zh-CN" altLang="en-US" sz="2400" b="0" dirty="0" smtClean="0">
                <a:solidFill>
                  <a:schemeClr val="tx1"/>
                </a:solidFill>
                <a:latin typeface="黑体" panose="02010609060101010101" pitchFamily="49" charset="-122"/>
                <a:ea typeface="黑体" panose="02010609060101010101" pitchFamily="49" charset="-122"/>
              </a:rPr>
              <a:t>频率</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smtClean="0">
                <a:solidFill>
                  <a:schemeClr val="tx1"/>
                </a:solidFill>
                <a:latin typeface="黑体" panose="02010609060101010101" pitchFamily="49" charset="-122"/>
                <a:ea typeface="黑体" panose="02010609060101010101" pitchFamily="49" charset="-122"/>
              </a:rPr>
              <a:t>信噪比</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数据传输能力</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pic>
        <p:nvPicPr>
          <p:cNvPr id="5" name="图片 4"/>
          <p:cNvPicPr>
            <a:picLocks noChangeAspect="1"/>
          </p:cNvPicPr>
          <p:nvPr/>
        </p:nvPicPr>
        <p:blipFill>
          <a:blip r:embed="rId3"/>
          <a:stretch>
            <a:fillRect/>
          </a:stretch>
        </p:blipFill>
        <p:spPr>
          <a:xfrm>
            <a:off x="9928738" y="4777435"/>
            <a:ext cx="1603209" cy="1603209"/>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1</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奈奎斯特公式表征的是通信信道的</a:t>
            </a:r>
            <a:r>
              <a:rPr lang="zh-CN" altLang="en-US" sz="2400" b="0" dirty="0" smtClean="0">
                <a:solidFill>
                  <a:schemeClr val="tx1"/>
                </a:solidFill>
                <a:latin typeface="黑体" panose="02010609060101010101" pitchFamily="49" charset="-122"/>
                <a:ea typeface="黑体" panose="02010609060101010101" pitchFamily="49" charset="-122"/>
              </a:rPr>
              <a:t>（    </a:t>
            </a:r>
            <a:r>
              <a:rPr lang="en-US" altLang="zh-CN" sz="2400" b="0" dirty="0" smtClean="0">
                <a:solidFill>
                  <a:srgbClr val="FF0000"/>
                </a:solidFill>
                <a:latin typeface="黑体" panose="02010609060101010101" pitchFamily="49" charset="-122"/>
                <a:ea typeface="黑体" panose="02010609060101010101" pitchFamily="49" charset="-122"/>
              </a:rPr>
              <a:t>D</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smtClean="0">
                <a:solidFill>
                  <a:schemeClr val="tx1"/>
                </a:solidFill>
                <a:latin typeface="黑体" panose="02010609060101010101" pitchFamily="49" charset="-122"/>
                <a:ea typeface="黑体" panose="02010609060101010101" pitchFamily="49" charset="-122"/>
              </a:rPr>
              <a:t>误码率</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数据传输</a:t>
            </a:r>
            <a:r>
              <a:rPr lang="zh-CN" altLang="en-US" sz="2400" b="0" dirty="0" smtClean="0">
                <a:solidFill>
                  <a:schemeClr val="tx1"/>
                </a:solidFill>
                <a:latin typeface="黑体" panose="02010609060101010101" pitchFamily="49" charset="-122"/>
                <a:ea typeface="黑体" panose="02010609060101010101" pitchFamily="49" charset="-122"/>
              </a:rPr>
              <a:t>频率</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smtClean="0">
                <a:solidFill>
                  <a:schemeClr val="tx1"/>
                </a:solidFill>
                <a:latin typeface="黑体" panose="02010609060101010101" pitchFamily="49" charset="-122"/>
                <a:ea typeface="黑体" panose="02010609060101010101" pitchFamily="49" charset="-122"/>
              </a:rPr>
              <a:t>信噪比</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D:</a:t>
            </a:r>
            <a:r>
              <a:rPr lang="zh-CN" altLang="en-US" sz="2400" b="0" dirty="0">
                <a:solidFill>
                  <a:srgbClr val="FF0000"/>
                </a:solidFill>
                <a:latin typeface="黑体" panose="02010609060101010101" pitchFamily="49" charset="-122"/>
                <a:ea typeface="黑体" panose="02010609060101010101" pitchFamily="49" charset="-122"/>
              </a:rPr>
              <a:t>数据传输能力</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pic>
        <p:nvPicPr>
          <p:cNvPr id="5" name="图片 4"/>
          <p:cNvPicPr>
            <a:picLocks noChangeAspect="1"/>
          </p:cNvPicPr>
          <p:nvPr/>
        </p:nvPicPr>
        <p:blipFill>
          <a:blip r:embed="rId3"/>
          <a:stretch>
            <a:fillRect/>
          </a:stretch>
        </p:blipFill>
        <p:spPr>
          <a:xfrm>
            <a:off x="9928738" y="4777435"/>
            <a:ext cx="1603209" cy="160320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6.1 </a:t>
            </a:r>
            <a:r>
              <a:rPr lang="zh-CN" altLang="en-US" sz="2800" b="1" dirty="0">
                <a:latin typeface="黑体" panose="02010609060101010101" pitchFamily="49" charset="-122"/>
                <a:ea typeface="黑体" panose="02010609060101010101" pitchFamily="49" charset="-122"/>
                <a:sym typeface="+mn-ea"/>
              </a:rPr>
              <a:t>数据通信基础</a:t>
            </a:r>
          </a:p>
        </p:txBody>
      </p:sp>
      <p:sp>
        <p:nvSpPr>
          <p:cNvPr id="11"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：数据通信基本概念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12" name="TextBox 11"/>
          <p:cNvSpPr txBox="1"/>
          <p:nvPr/>
        </p:nvSpPr>
        <p:spPr>
          <a:xfrm>
            <a:off x="1135025" y="2138093"/>
            <a:ext cx="10002190" cy="2243050"/>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四、数据</a:t>
            </a:r>
            <a:endParaRPr lang="en-US" altLang="zh-CN" sz="2400" dirty="0" smtClean="0">
              <a:latin typeface="Microsoft YaHei" charset="-122"/>
              <a:ea typeface="Microsoft YaHei" charset="-122"/>
              <a:cs typeface="Microsoft YaHei" charset="-122"/>
            </a:endParaRPr>
          </a:p>
          <a:p>
            <a:pPr>
              <a:lnSpc>
                <a:spcPct val="150000"/>
              </a:lnSpc>
            </a:pP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数据是对客观事物的性质状态以及相互关系等进行</a:t>
            </a:r>
            <a:r>
              <a:rPr lang="zh-CN" altLang="en-US" sz="2400" dirty="0" smtClean="0">
                <a:solidFill>
                  <a:srgbClr val="FF0000"/>
                </a:solidFill>
                <a:latin typeface="Microsoft YaHei" charset="-122"/>
                <a:ea typeface="Microsoft YaHei" charset="-122"/>
                <a:cs typeface="Microsoft YaHei" charset="-122"/>
              </a:rPr>
              <a:t>记载</a:t>
            </a:r>
            <a:r>
              <a:rPr lang="zh-CN" altLang="en-US" sz="2400" dirty="0" smtClean="0">
                <a:latin typeface="Microsoft YaHei" charset="-122"/>
                <a:ea typeface="Microsoft YaHei" charset="-122"/>
                <a:cs typeface="Microsoft YaHei" charset="-122"/>
              </a:rPr>
              <a:t>的</a:t>
            </a:r>
            <a:r>
              <a:rPr lang="zh-CN" altLang="en-US" sz="2400" dirty="0" smtClean="0">
                <a:solidFill>
                  <a:srgbClr val="FF0000"/>
                </a:solidFill>
                <a:latin typeface="Microsoft YaHei" charset="-122"/>
                <a:ea typeface="Microsoft YaHei" charset="-122"/>
                <a:cs typeface="Microsoft YaHei" charset="-122"/>
              </a:rPr>
              <a:t>符号</a:t>
            </a:r>
            <a:r>
              <a:rPr lang="zh-CN" altLang="en-US" sz="2400" dirty="0" smtClean="0">
                <a:latin typeface="Microsoft YaHei" charset="-122"/>
                <a:ea typeface="Microsoft YaHei" charset="-122"/>
                <a:cs typeface="Microsoft YaHei" charset="-122"/>
              </a:rPr>
              <a:t>及其组合，通常可以是数字、文字、图像等，也可以是其他抽象的</a:t>
            </a:r>
            <a:r>
              <a:rPr lang="zh-CN" altLang="en-US" sz="2400" dirty="0" smtClean="0">
                <a:solidFill>
                  <a:srgbClr val="FF0000"/>
                </a:solidFill>
                <a:latin typeface="Microsoft YaHei" charset="-122"/>
                <a:ea typeface="Microsoft YaHei" charset="-122"/>
                <a:cs typeface="Microsoft YaHei" charset="-122"/>
              </a:rPr>
              <a:t>符号</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p:txBody>
      </p:sp>
      <p:grpSp>
        <p:nvGrpSpPr>
          <p:cNvPr id="6" name="组合 5"/>
          <p:cNvGrpSpPr/>
          <p:nvPr/>
        </p:nvGrpSpPr>
        <p:grpSpPr>
          <a:xfrm>
            <a:off x="0" y="1356334"/>
            <a:ext cx="563526" cy="4145333"/>
            <a:chOff x="0" y="267176"/>
            <a:chExt cx="563526" cy="4145333"/>
          </a:xfrm>
        </p:grpSpPr>
        <p:sp>
          <p:nvSpPr>
            <p:cNvPr id="7" name="矩形 6"/>
            <p:cNvSpPr/>
            <p:nvPr/>
          </p:nvSpPr>
          <p:spPr>
            <a:xfrm>
              <a:off x="0" y="267176"/>
              <a:ext cx="563526" cy="205072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数据通信基本概念</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8" name="矩形 7"/>
            <p:cNvSpPr/>
            <p:nvPr/>
          </p:nvSpPr>
          <p:spPr>
            <a:xfrm>
              <a:off x="0" y="2339160"/>
              <a:ext cx="563526" cy="207334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数据通信系统模型</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2</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在广义信道中，编码信道不包括（       ）</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调制</a:t>
            </a:r>
            <a:r>
              <a:rPr lang="zh-CN" altLang="en-US" sz="2400" b="0" dirty="0" smtClean="0">
                <a:solidFill>
                  <a:schemeClr val="tx1"/>
                </a:solidFill>
                <a:latin typeface="黑体" panose="02010609060101010101" pitchFamily="49" charset="-122"/>
                <a:ea typeface="黑体" panose="02010609060101010101" pitchFamily="49" charset="-122"/>
              </a:rPr>
              <a:t>信道</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smtClean="0">
                <a:solidFill>
                  <a:schemeClr val="tx1"/>
                </a:solidFill>
                <a:latin typeface="黑体" panose="02010609060101010101" pitchFamily="49" charset="-122"/>
                <a:ea typeface="黑体" panose="02010609060101010101" pitchFamily="49" charset="-122"/>
              </a:rPr>
              <a:t>调制器</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en-US" altLang="zh-CN" sz="2400" b="0" dirty="0" smtClean="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编码器</a:t>
            </a:r>
            <a:r>
              <a:rPr lang="zh-CN" altLang="en-US" sz="2400" b="0" dirty="0">
                <a:solidFill>
                  <a:schemeClr val="tx1"/>
                </a:solidFill>
                <a:latin typeface="黑体" panose="02010609060101010101" pitchFamily="49" charset="-122"/>
                <a:ea typeface="黑体" panose="02010609060101010101" pitchFamily="49" charset="-122"/>
              </a:rPr>
              <a:t/>
            </a:r>
            <a:br>
              <a:rPr lang="zh-CN" altLang="en-US" sz="2400" b="0" dirty="0">
                <a:solidFill>
                  <a:schemeClr val="tx1"/>
                </a:solidFill>
                <a:latin typeface="黑体" panose="02010609060101010101" pitchFamily="49" charset="-122"/>
                <a:ea typeface="黑体" panose="02010609060101010101" pitchFamily="49" charset="-122"/>
              </a:rPr>
            </a:br>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解调器</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pic>
        <p:nvPicPr>
          <p:cNvPr id="5" name="图片 4"/>
          <p:cNvPicPr>
            <a:picLocks noChangeAspect="1"/>
          </p:cNvPicPr>
          <p:nvPr/>
        </p:nvPicPr>
        <p:blipFill>
          <a:blip r:embed="rId3"/>
          <a:stretch>
            <a:fillRect/>
          </a:stretch>
        </p:blipFill>
        <p:spPr>
          <a:xfrm>
            <a:off x="9928738" y="4777435"/>
            <a:ext cx="1603209" cy="1603209"/>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2</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在广义信道中，编码信道不包括（    </a:t>
            </a:r>
            <a:r>
              <a:rPr lang="en-US" altLang="zh-CN" sz="2400" b="0" dirty="0" smtClean="0">
                <a:solidFill>
                  <a:srgbClr val="FF0000"/>
                </a:solidFill>
                <a:latin typeface="黑体" panose="02010609060101010101" pitchFamily="49" charset="-122"/>
                <a:ea typeface="黑体" panose="02010609060101010101" pitchFamily="49" charset="-122"/>
              </a:rPr>
              <a:t>C</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调制</a:t>
            </a:r>
            <a:r>
              <a:rPr lang="zh-CN" altLang="en-US" sz="2400" b="0" dirty="0" smtClean="0">
                <a:solidFill>
                  <a:schemeClr val="tx1"/>
                </a:solidFill>
                <a:latin typeface="黑体" panose="02010609060101010101" pitchFamily="49" charset="-122"/>
                <a:ea typeface="黑体" panose="02010609060101010101" pitchFamily="49" charset="-122"/>
              </a:rPr>
              <a:t>信道</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smtClean="0">
                <a:solidFill>
                  <a:schemeClr val="tx1"/>
                </a:solidFill>
                <a:latin typeface="黑体" panose="02010609060101010101" pitchFamily="49" charset="-122"/>
                <a:ea typeface="黑体" panose="02010609060101010101" pitchFamily="49" charset="-122"/>
              </a:rPr>
              <a:t>调制器</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C</a:t>
            </a:r>
            <a:r>
              <a:rPr lang="en-US" altLang="zh-CN" sz="2400" b="0" dirty="0" smtClean="0">
                <a:solidFill>
                  <a:srgbClr val="FF0000"/>
                </a:solidFill>
                <a:latin typeface="黑体" panose="02010609060101010101" pitchFamily="49" charset="-122"/>
                <a:ea typeface="黑体" panose="02010609060101010101" pitchFamily="49" charset="-122"/>
              </a:rPr>
              <a:t>:</a:t>
            </a:r>
            <a:r>
              <a:rPr lang="zh-CN" altLang="en-US" sz="2400" b="0" dirty="0" smtClean="0">
                <a:solidFill>
                  <a:srgbClr val="FF0000"/>
                </a:solidFill>
                <a:latin typeface="黑体" panose="02010609060101010101" pitchFamily="49" charset="-122"/>
                <a:ea typeface="黑体" panose="02010609060101010101" pitchFamily="49" charset="-122"/>
              </a:rPr>
              <a:t>编码器</a:t>
            </a:r>
            <a:r>
              <a:rPr lang="zh-CN" altLang="en-US" sz="2400" b="0" dirty="0">
                <a:solidFill>
                  <a:schemeClr val="tx1"/>
                </a:solidFill>
                <a:latin typeface="黑体" panose="02010609060101010101" pitchFamily="49" charset="-122"/>
                <a:ea typeface="黑体" panose="02010609060101010101" pitchFamily="49" charset="-122"/>
              </a:rPr>
              <a:t/>
            </a:r>
            <a:br>
              <a:rPr lang="zh-CN" altLang="en-US" sz="2400" b="0" dirty="0">
                <a:solidFill>
                  <a:schemeClr val="tx1"/>
                </a:solidFill>
                <a:latin typeface="黑体" panose="02010609060101010101" pitchFamily="49" charset="-122"/>
                <a:ea typeface="黑体" panose="02010609060101010101" pitchFamily="49" charset="-122"/>
              </a:rPr>
            </a:br>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解调器</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pic>
        <p:nvPicPr>
          <p:cNvPr id="2" name="图片 1"/>
          <p:cNvPicPr>
            <a:picLocks noChangeAspect="1"/>
          </p:cNvPicPr>
          <p:nvPr/>
        </p:nvPicPr>
        <p:blipFill>
          <a:blip r:embed="rId3"/>
          <a:stretch>
            <a:fillRect/>
          </a:stretch>
        </p:blipFill>
        <p:spPr>
          <a:xfrm>
            <a:off x="3533274" y="3028281"/>
            <a:ext cx="8077200" cy="3111500"/>
          </a:xfrm>
          <a:prstGeom prst="rect">
            <a:avLst/>
          </a:prstGeom>
        </p:spPr>
      </p:pic>
      <p:pic>
        <p:nvPicPr>
          <p:cNvPr id="5" name="图片 4"/>
          <p:cNvPicPr>
            <a:picLocks noChangeAspect="1"/>
          </p:cNvPicPr>
          <p:nvPr/>
        </p:nvPicPr>
        <p:blipFill>
          <a:blip r:embed="rId4"/>
          <a:stretch>
            <a:fillRect/>
          </a:stretch>
        </p:blipFill>
        <p:spPr>
          <a:xfrm>
            <a:off x="10206324" y="4978964"/>
            <a:ext cx="1603209" cy="1603209"/>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3</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按照功能划分，可以将广义信道划分为调制信道和</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变换</a:t>
            </a:r>
            <a:r>
              <a:rPr lang="zh-CN" altLang="en-US" sz="2400" b="0" dirty="0" smtClean="0">
                <a:solidFill>
                  <a:schemeClr val="tx1"/>
                </a:solidFill>
                <a:latin typeface="黑体" panose="02010609060101010101" pitchFamily="49" charset="-122"/>
                <a:ea typeface="黑体" panose="02010609060101010101" pitchFamily="49" charset="-122"/>
              </a:rPr>
              <a:t>装置</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解调</a:t>
            </a:r>
            <a:r>
              <a:rPr lang="zh-CN" altLang="en-US" sz="2400" b="0" dirty="0" smtClean="0">
                <a:solidFill>
                  <a:schemeClr val="tx1"/>
                </a:solidFill>
                <a:latin typeface="黑体" panose="02010609060101010101" pitchFamily="49" charset="-122"/>
                <a:ea typeface="黑体" panose="02010609060101010101" pitchFamily="49" charset="-122"/>
              </a:rPr>
              <a:t>信道</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编码</a:t>
            </a:r>
            <a:r>
              <a:rPr lang="zh-CN" altLang="en-US" sz="2400" b="0" dirty="0" smtClean="0">
                <a:solidFill>
                  <a:schemeClr val="tx1"/>
                </a:solidFill>
                <a:latin typeface="黑体" panose="02010609060101010101" pitchFamily="49" charset="-122"/>
                <a:ea typeface="黑体" panose="02010609060101010101" pitchFamily="49" charset="-122"/>
              </a:rPr>
              <a:t>信道</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译码信道</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pic>
        <p:nvPicPr>
          <p:cNvPr id="5" name="图片 4"/>
          <p:cNvPicPr>
            <a:picLocks noChangeAspect="1"/>
          </p:cNvPicPr>
          <p:nvPr/>
        </p:nvPicPr>
        <p:blipFill>
          <a:blip r:embed="rId3"/>
          <a:stretch>
            <a:fillRect/>
          </a:stretch>
        </p:blipFill>
        <p:spPr>
          <a:xfrm>
            <a:off x="9928738" y="4777435"/>
            <a:ext cx="1603209" cy="1603209"/>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3</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按照功能划分，可以将广义信道划分为调制信道和</a:t>
            </a:r>
            <a:r>
              <a:rPr lang="zh-CN" altLang="en-US" sz="2400" b="0" dirty="0" smtClean="0">
                <a:solidFill>
                  <a:schemeClr val="tx1"/>
                </a:solidFill>
                <a:latin typeface="黑体" panose="02010609060101010101" pitchFamily="49" charset="-122"/>
                <a:ea typeface="黑体" panose="02010609060101010101" pitchFamily="49" charset="-122"/>
              </a:rPr>
              <a:t>（   </a:t>
            </a:r>
            <a:r>
              <a:rPr lang="en-US" altLang="zh-CN" sz="2400" b="0" dirty="0" smtClean="0">
                <a:solidFill>
                  <a:srgbClr val="FF0000"/>
                </a:solidFill>
                <a:latin typeface="黑体" panose="02010609060101010101" pitchFamily="49" charset="-122"/>
                <a:ea typeface="黑体" panose="02010609060101010101" pitchFamily="49" charset="-122"/>
              </a:rPr>
              <a:t>C</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变换</a:t>
            </a:r>
            <a:r>
              <a:rPr lang="zh-CN" altLang="en-US" sz="2400" b="0" dirty="0" smtClean="0">
                <a:solidFill>
                  <a:schemeClr val="tx1"/>
                </a:solidFill>
                <a:latin typeface="黑体" panose="02010609060101010101" pitchFamily="49" charset="-122"/>
                <a:ea typeface="黑体" panose="02010609060101010101" pitchFamily="49" charset="-122"/>
              </a:rPr>
              <a:t>装置</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解调</a:t>
            </a:r>
            <a:r>
              <a:rPr lang="zh-CN" altLang="en-US" sz="2400" b="0" dirty="0" smtClean="0">
                <a:solidFill>
                  <a:schemeClr val="tx1"/>
                </a:solidFill>
                <a:latin typeface="黑体" panose="02010609060101010101" pitchFamily="49" charset="-122"/>
                <a:ea typeface="黑体" panose="02010609060101010101" pitchFamily="49" charset="-122"/>
              </a:rPr>
              <a:t>信道</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C:</a:t>
            </a:r>
            <a:r>
              <a:rPr lang="zh-CN" altLang="en-US" sz="2400" b="0" dirty="0">
                <a:solidFill>
                  <a:srgbClr val="FF0000"/>
                </a:solidFill>
                <a:latin typeface="黑体" panose="02010609060101010101" pitchFamily="49" charset="-122"/>
                <a:ea typeface="黑体" panose="02010609060101010101" pitchFamily="49" charset="-122"/>
              </a:rPr>
              <a:t>编码</a:t>
            </a:r>
            <a:r>
              <a:rPr lang="zh-CN" altLang="en-US" sz="2400" b="0" dirty="0" smtClean="0">
                <a:solidFill>
                  <a:srgbClr val="FF0000"/>
                </a:solidFill>
                <a:latin typeface="黑体" panose="02010609060101010101" pitchFamily="49" charset="-122"/>
                <a:ea typeface="黑体" panose="02010609060101010101" pitchFamily="49" charset="-122"/>
              </a:rPr>
              <a:t>信道</a:t>
            </a:r>
            <a:endParaRPr lang="en-US" altLang="zh-CN" sz="2400" b="0" dirty="0" smtClean="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译码信道</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pic>
        <p:nvPicPr>
          <p:cNvPr id="5" name="图片 4"/>
          <p:cNvPicPr>
            <a:picLocks noChangeAspect="1"/>
          </p:cNvPicPr>
          <p:nvPr/>
        </p:nvPicPr>
        <p:blipFill>
          <a:blip r:embed="rId3"/>
          <a:stretch>
            <a:fillRect/>
          </a:stretch>
        </p:blipFill>
        <p:spPr>
          <a:xfrm>
            <a:off x="9928738" y="4777435"/>
            <a:ext cx="1603209" cy="1603209"/>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4</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下列不是随参信道的共同特点的是</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无失真传输</a:t>
            </a:r>
            <a:r>
              <a:rPr lang="zh-CN" altLang="en-US" sz="2400" b="0" dirty="0" smtClean="0">
                <a:solidFill>
                  <a:schemeClr val="tx1"/>
                </a:solidFill>
                <a:latin typeface="黑体" panose="02010609060101010101" pitchFamily="49" charset="-122"/>
                <a:ea typeface="黑体" panose="02010609060101010101" pitchFamily="49" charset="-122"/>
              </a:rPr>
              <a:t>信道</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信号的传输衰减随时间随机</a:t>
            </a:r>
            <a:r>
              <a:rPr lang="zh-CN" altLang="en-US" sz="2400" b="0" dirty="0" smtClean="0">
                <a:solidFill>
                  <a:schemeClr val="tx1"/>
                </a:solidFill>
                <a:latin typeface="黑体" panose="02010609060101010101" pitchFamily="49" charset="-122"/>
                <a:ea typeface="黑体" panose="02010609060101010101" pitchFamily="49" charset="-122"/>
              </a:rPr>
              <a:t>变化</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信号的传输时延随时间随机</a:t>
            </a:r>
            <a:r>
              <a:rPr lang="zh-CN" altLang="en-US" sz="2400" b="0" dirty="0" smtClean="0">
                <a:solidFill>
                  <a:schemeClr val="tx1"/>
                </a:solidFill>
                <a:latin typeface="黑体" panose="02010609060101010101" pitchFamily="49" charset="-122"/>
                <a:ea typeface="黑体" panose="02010609060101010101" pitchFamily="49" charset="-122"/>
              </a:rPr>
              <a:t>变化</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存在多径传播现象</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pic>
        <p:nvPicPr>
          <p:cNvPr id="5" name="图片 4"/>
          <p:cNvPicPr>
            <a:picLocks noChangeAspect="1"/>
          </p:cNvPicPr>
          <p:nvPr/>
        </p:nvPicPr>
        <p:blipFill>
          <a:blip r:embed="rId3"/>
          <a:stretch>
            <a:fillRect/>
          </a:stretch>
        </p:blipFill>
        <p:spPr>
          <a:xfrm>
            <a:off x="9928738" y="4777435"/>
            <a:ext cx="1603209" cy="1603209"/>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4</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下列不是随参信道的共同特点的是</a:t>
            </a:r>
            <a:r>
              <a:rPr lang="zh-CN" altLang="en-US" sz="2400" b="0" dirty="0" smtClean="0">
                <a:solidFill>
                  <a:schemeClr val="tx1"/>
                </a:solidFill>
                <a:latin typeface="黑体" panose="02010609060101010101" pitchFamily="49" charset="-122"/>
                <a:ea typeface="黑体" panose="02010609060101010101" pitchFamily="49" charset="-122"/>
              </a:rPr>
              <a:t>（    </a:t>
            </a:r>
            <a:r>
              <a:rPr lang="en-US" altLang="zh-CN" sz="2400" b="0" dirty="0" smtClean="0">
                <a:solidFill>
                  <a:srgbClr val="FF0000"/>
                </a:solidFill>
                <a:latin typeface="黑体" panose="02010609060101010101" pitchFamily="49" charset="-122"/>
                <a:ea typeface="黑体" panose="02010609060101010101" pitchFamily="49" charset="-122"/>
              </a:rPr>
              <a:t>A</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rgbClr val="FF0000"/>
                </a:solidFill>
                <a:latin typeface="黑体" panose="02010609060101010101" pitchFamily="49" charset="-122"/>
                <a:ea typeface="黑体" panose="02010609060101010101" pitchFamily="49" charset="-122"/>
              </a:rPr>
              <a:t>A:</a:t>
            </a:r>
            <a:r>
              <a:rPr lang="zh-CN" altLang="en-US" sz="2400" b="0" dirty="0">
                <a:solidFill>
                  <a:srgbClr val="FF0000"/>
                </a:solidFill>
                <a:latin typeface="黑体" panose="02010609060101010101" pitchFamily="49" charset="-122"/>
                <a:ea typeface="黑体" panose="02010609060101010101" pitchFamily="49" charset="-122"/>
              </a:rPr>
              <a:t>无失真传输</a:t>
            </a:r>
            <a:r>
              <a:rPr lang="zh-CN" altLang="en-US" sz="2400" b="0" dirty="0" smtClean="0">
                <a:solidFill>
                  <a:srgbClr val="FF0000"/>
                </a:solidFill>
                <a:latin typeface="黑体" panose="02010609060101010101" pitchFamily="49" charset="-122"/>
                <a:ea typeface="黑体" panose="02010609060101010101" pitchFamily="49" charset="-122"/>
              </a:rPr>
              <a:t>信道</a:t>
            </a:r>
            <a:endParaRPr lang="en-US" altLang="zh-CN" sz="2400" b="0" dirty="0" smtClean="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信号的传输衰减随时间随机</a:t>
            </a:r>
            <a:r>
              <a:rPr lang="zh-CN" altLang="en-US" sz="2400" b="0" dirty="0" smtClean="0">
                <a:solidFill>
                  <a:schemeClr val="tx1"/>
                </a:solidFill>
                <a:latin typeface="黑体" panose="02010609060101010101" pitchFamily="49" charset="-122"/>
                <a:ea typeface="黑体" panose="02010609060101010101" pitchFamily="49" charset="-122"/>
              </a:rPr>
              <a:t>变化</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信号的传输时延随时间随机</a:t>
            </a:r>
            <a:r>
              <a:rPr lang="zh-CN" altLang="en-US" sz="2400" b="0" dirty="0" smtClean="0">
                <a:solidFill>
                  <a:schemeClr val="tx1"/>
                </a:solidFill>
                <a:latin typeface="黑体" panose="02010609060101010101" pitchFamily="49" charset="-122"/>
                <a:ea typeface="黑体" panose="02010609060101010101" pitchFamily="49" charset="-122"/>
              </a:rPr>
              <a:t>变化</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存在多径传播现象</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pic>
        <p:nvPicPr>
          <p:cNvPr id="5" name="图片 4"/>
          <p:cNvPicPr>
            <a:picLocks noChangeAspect="1"/>
          </p:cNvPicPr>
          <p:nvPr/>
        </p:nvPicPr>
        <p:blipFill>
          <a:blip r:embed="rId3"/>
          <a:stretch>
            <a:fillRect/>
          </a:stretch>
        </p:blipFill>
        <p:spPr>
          <a:xfrm>
            <a:off x="9928738" y="4777435"/>
            <a:ext cx="1603209" cy="1603209"/>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5</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一般情况下，经常用（ </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）来描述或衡量信道的传输能力</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码元</a:t>
            </a:r>
            <a:r>
              <a:rPr lang="zh-CN" altLang="en-US" sz="2400" b="0" dirty="0" smtClean="0">
                <a:solidFill>
                  <a:schemeClr val="tx1"/>
                </a:solidFill>
                <a:latin typeface="黑体" panose="02010609060101010101" pitchFamily="49" charset="-122"/>
                <a:ea typeface="黑体" panose="02010609060101010101" pitchFamily="49" charset="-122"/>
              </a:rPr>
              <a:t>速率</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传信</a:t>
            </a:r>
            <a:r>
              <a:rPr lang="zh-CN" altLang="en-US" sz="2400" b="0" dirty="0" smtClean="0">
                <a:solidFill>
                  <a:schemeClr val="tx1"/>
                </a:solidFill>
                <a:latin typeface="黑体" panose="02010609060101010101" pitchFamily="49" charset="-122"/>
                <a:ea typeface="黑体" panose="02010609060101010101" pitchFamily="49" charset="-122"/>
              </a:rPr>
              <a:t>率</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smtClean="0">
                <a:solidFill>
                  <a:schemeClr val="tx1"/>
                </a:solidFill>
                <a:latin typeface="黑体" panose="02010609060101010101" pitchFamily="49" charset="-122"/>
                <a:ea typeface="黑体" panose="02010609060101010101" pitchFamily="49" charset="-122"/>
              </a:rPr>
              <a:t>信道容量</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带宽</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pic>
        <p:nvPicPr>
          <p:cNvPr id="5" name="图片 4"/>
          <p:cNvPicPr>
            <a:picLocks noChangeAspect="1"/>
          </p:cNvPicPr>
          <p:nvPr/>
        </p:nvPicPr>
        <p:blipFill>
          <a:blip r:embed="rId3"/>
          <a:stretch>
            <a:fillRect/>
          </a:stretch>
        </p:blipFill>
        <p:spPr>
          <a:xfrm>
            <a:off x="9928738" y="4777435"/>
            <a:ext cx="1603209" cy="1603209"/>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5</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一般情况下，经常用（ </a:t>
            </a:r>
            <a:r>
              <a:rPr lang="zh-CN" altLang="en-US" sz="2400" b="0" dirty="0" smtClean="0">
                <a:solidFill>
                  <a:schemeClr val="tx1"/>
                </a:solidFill>
                <a:latin typeface="黑体" panose="02010609060101010101" pitchFamily="49" charset="-122"/>
                <a:ea typeface="黑体" panose="02010609060101010101" pitchFamily="49" charset="-122"/>
              </a:rPr>
              <a:t>  </a:t>
            </a:r>
            <a:r>
              <a:rPr lang="en-US" altLang="zh-CN" sz="2400" b="0" dirty="0" smtClean="0">
                <a:solidFill>
                  <a:srgbClr val="FF0000"/>
                </a:solidFill>
                <a:latin typeface="黑体" panose="02010609060101010101" pitchFamily="49" charset="-122"/>
                <a:ea typeface="黑体" panose="02010609060101010101" pitchFamily="49" charset="-122"/>
              </a:rPr>
              <a:t>C</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来描述或衡量信道的传输能力</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码元</a:t>
            </a:r>
            <a:r>
              <a:rPr lang="zh-CN" altLang="en-US" sz="2400" b="0" dirty="0" smtClean="0">
                <a:solidFill>
                  <a:schemeClr val="tx1"/>
                </a:solidFill>
                <a:latin typeface="黑体" panose="02010609060101010101" pitchFamily="49" charset="-122"/>
                <a:ea typeface="黑体" panose="02010609060101010101" pitchFamily="49" charset="-122"/>
              </a:rPr>
              <a:t>速率</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传信</a:t>
            </a:r>
            <a:r>
              <a:rPr lang="zh-CN" altLang="en-US" sz="2400" b="0" dirty="0" smtClean="0">
                <a:solidFill>
                  <a:schemeClr val="tx1"/>
                </a:solidFill>
                <a:latin typeface="黑体" panose="02010609060101010101" pitchFamily="49" charset="-122"/>
                <a:ea typeface="黑体" panose="02010609060101010101" pitchFamily="49" charset="-122"/>
              </a:rPr>
              <a:t>率</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C:</a:t>
            </a:r>
            <a:r>
              <a:rPr lang="zh-CN" altLang="en-US" sz="2400" b="0" dirty="0" smtClean="0">
                <a:solidFill>
                  <a:srgbClr val="FF0000"/>
                </a:solidFill>
                <a:latin typeface="黑体" panose="02010609060101010101" pitchFamily="49" charset="-122"/>
                <a:ea typeface="黑体" panose="02010609060101010101" pitchFamily="49" charset="-122"/>
              </a:rPr>
              <a:t>信道容量</a:t>
            </a:r>
            <a:endParaRPr lang="en-US" altLang="zh-CN" sz="2400" b="0" dirty="0" smtClean="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带宽</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pic>
        <p:nvPicPr>
          <p:cNvPr id="5" name="图片 4"/>
          <p:cNvPicPr>
            <a:picLocks noChangeAspect="1"/>
          </p:cNvPicPr>
          <p:nvPr/>
        </p:nvPicPr>
        <p:blipFill>
          <a:blip r:embed="rId3"/>
          <a:stretch>
            <a:fillRect/>
          </a:stretch>
        </p:blipFill>
        <p:spPr>
          <a:xfrm>
            <a:off x="9928738" y="4777435"/>
            <a:ext cx="1603209" cy="1603209"/>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752347" y="2407659"/>
            <a:ext cx="921296" cy="646331"/>
          </a:xfrm>
          <a:prstGeom prst="rect">
            <a:avLst/>
          </a:prstGeom>
          <a:noFill/>
        </p:spPr>
        <p:txBody>
          <a:bodyPr wrap="square" rtlCol="0">
            <a:spAutoFit/>
          </a:bodyPr>
          <a:lstStyle/>
          <a:p>
            <a:pPr>
              <a:lnSpc>
                <a:spcPct val="150000"/>
              </a:lnSpc>
            </a:pPr>
            <a:r>
              <a:rPr lang="en-US" altLang="zh-CN" sz="2400" dirty="0" smtClean="0">
                <a:latin typeface="Microsoft YaHei" charset="-122"/>
                <a:ea typeface="Microsoft YaHei" charset="-122"/>
                <a:cs typeface="Microsoft YaHei" charset="-122"/>
                <a:sym typeface="+mn-ea"/>
              </a:rPr>
              <a:t>1</a:t>
            </a:r>
          </a:p>
        </p:txBody>
      </p:sp>
      <p:sp>
        <p:nvSpPr>
          <p:cNvPr id="4" name="文本框 3"/>
          <p:cNvSpPr txBox="1"/>
          <p:nvPr/>
        </p:nvSpPr>
        <p:spPr>
          <a:xfrm>
            <a:off x="2752347" y="3763217"/>
            <a:ext cx="648580" cy="646331"/>
          </a:xfrm>
          <a:prstGeom prst="rect">
            <a:avLst/>
          </a:prstGeom>
          <a:noFill/>
        </p:spPr>
        <p:txBody>
          <a:bodyPr wrap="square" rtlCol="0">
            <a:spAutoFit/>
          </a:bodyPr>
          <a:lstStyle/>
          <a:p>
            <a:pPr>
              <a:lnSpc>
                <a:spcPct val="150000"/>
              </a:lnSpc>
            </a:pPr>
            <a:r>
              <a:rPr lang="en-US" altLang="zh-CN" sz="2400" dirty="0" smtClean="0">
                <a:latin typeface="Microsoft YaHei" charset="-122"/>
                <a:ea typeface="Microsoft YaHei" charset="-122"/>
                <a:cs typeface="Microsoft YaHei" charset="-122"/>
                <a:sym typeface="+mn-ea"/>
              </a:rPr>
              <a:t>0</a:t>
            </a:r>
            <a:endParaRPr lang="zh-CN" altLang="en-US" sz="2400" dirty="0" smtClean="0">
              <a:latin typeface="Microsoft YaHei" charset="-122"/>
              <a:ea typeface="Microsoft YaHei" charset="-122"/>
              <a:cs typeface="Microsoft YaHei" charset="-122"/>
              <a:sym typeface="+mn-ea"/>
            </a:endParaRP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en-US" altLang="zh-CN" sz="2800" b="1" dirty="0" smtClean="0">
                <a:latin typeface="黑体" panose="02010609060101010101" pitchFamily="49" charset="-122"/>
                <a:ea typeface="黑体" panose="02010609060101010101" pitchFamily="49" charset="-122"/>
                <a:sym typeface="+mn-ea"/>
              </a:rPr>
              <a:t>6.4 </a:t>
            </a:r>
            <a:r>
              <a:rPr lang="zh-CN" altLang="en-US" sz="2800" b="1" dirty="0" smtClean="0">
                <a:latin typeface="黑体" panose="02010609060101010101" pitchFamily="49" charset="-122"/>
                <a:ea typeface="黑体" panose="02010609060101010101" pitchFamily="49" charset="-122"/>
                <a:sym typeface="+mn-ea"/>
              </a:rPr>
              <a:t>基带传输</a:t>
            </a:r>
            <a:endParaRPr lang="zh-CN" altLang="en-US" sz="2800" b="1" dirty="0">
              <a:latin typeface="黑体" panose="02010609060101010101" pitchFamily="49" charset="-122"/>
              <a:ea typeface="黑体" panose="02010609060101010101" pitchFamily="49" charset="-122"/>
              <a:sym typeface="+mn-ea"/>
            </a:endParaRPr>
          </a:p>
        </p:txBody>
      </p:sp>
      <p:sp>
        <p:nvSpPr>
          <p:cNvPr id="7" name="文本框 6"/>
          <p:cNvSpPr txBox="1"/>
          <p:nvPr/>
        </p:nvSpPr>
        <p:spPr>
          <a:xfrm>
            <a:off x="1205387" y="1340458"/>
            <a:ext cx="9249256" cy="559769"/>
          </a:xfrm>
          <a:prstGeom prst="rect">
            <a:avLst/>
          </a:prstGeom>
          <a:noFill/>
        </p:spPr>
        <p:txBody>
          <a:bodyPr wrap="square" rtlCol="0">
            <a:spAutoFit/>
          </a:bodyPr>
          <a:lstStyle/>
          <a:p>
            <a:pPr>
              <a:lnSpc>
                <a:spcPct val="150000"/>
              </a:lnSpc>
            </a:pPr>
            <a:r>
              <a:rPr lang="zh-CN" altLang="en-US" sz="2400" b="1" dirty="0" smtClean="0">
                <a:latin typeface="黑体" panose="02010609060101010101" pitchFamily="49" charset="-122"/>
                <a:ea typeface="黑体" panose="02010609060101010101" pitchFamily="49" charset="-122"/>
                <a:sym typeface="+mn-ea"/>
              </a:rPr>
              <a:t>本节知识点：</a:t>
            </a:r>
            <a:endParaRPr lang="en-US" altLang="zh-CN" sz="2400" b="1" dirty="0" smtClean="0">
              <a:latin typeface="黑体" panose="02010609060101010101" pitchFamily="49" charset="-122"/>
              <a:ea typeface="黑体" panose="02010609060101010101" pitchFamily="49" charset="-122"/>
              <a:sym typeface="+mn-ea"/>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0388" y="2476500"/>
            <a:ext cx="5991225"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61"/>
  <p:tag name="KSO_WM_UNIT_TYPE" val="m_i"/>
  <p:tag name="KSO_WM_UNIT_INDEX" val="1_3"/>
  <p:tag name="KSO_WM_UNIT_ID" val="diagram160061_4*m_i*1_3"/>
  <p:tag name="KSO_WM_UNIT_CLEAR" val="1"/>
  <p:tag name="KSO_WM_UNIT_LAYERLEVEL" val="1_1"/>
  <p:tag name="KSO_WM_DIAGRAM_GROUP_CODE" val="m1-1"/>
  <p:tag name="KSO_WM_UNIT_FILL_FORE_SCHEMECOLOR_INDEX" val="6"/>
  <p:tag name="KSO_WM_UNIT_FILL_TYPE" val="1"/>
</p:tagLst>
</file>

<file path=ppt/tags/tag10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61"/>
  <p:tag name="KSO_WM_UNIT_TYPE" val="m_h_f"/>
  <p:tag name="KSO_WM_UNIT_INDEX" val="1_2_1"/>
  <p:tag name="KSO_WM_UNIT_ID" val="diagram160061_4*m_h_f*1_2_1"/>
  <p:tag name="KSO_WM_UNIT_CLEAR" val="1"/>
  <p:tag name="KSO_WM_UNIT_LAYERLEVEL" val="1_1_1"/>
  <p:tag name="KSO_WM_UNIT_VALUE" val="26"/>
  <p:tag name="KSO_WM_UNIT_HIGHLIGHT" val="0"/>
  <p:tag name="KSO_WM_UNIT_COMPATIBLE" val="0"/>
  <p:tag name="KSO_WM_UNIT_PRESET_TEXT_INDEX" val="4"/>
  <p:tag name="KSO_WM_UNIT_PRESET_TEXT_LEN" val="35"/>
  <p:tag name="KSO_WM_DIAGRAM_GROUP_CODE" val="m1-1"/>
  <p:tag name="KSO_WM_UNIT_TEXT_FILL_FORE_SCHEMECOLOR_INDEX" val="6"/>
  <p:tag name="KSO_WM_UNIT_TEXT_FILL_TYPE" val="1"/>
</p:tagLst>
</file>

<file path=ppt/tags/tag1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61"/>
  <p:tag name="KSO_WM_UNIT_TYPE" val="m_i"/>
  <p:tag name="KSO_WM_UNIT_INDEX" val="1_3"/>
  <p:tag name="KSO_WM_UNIT_ID" val="diagram160061_4*m_i*1_3"/>
  <p:tag name="KSO_WM_UNIT_CLEAR" val="1"/>
  <p:tag name="KSO_WM_UNIT_LAYERLEVEL" val="1_1"/>
  <p:tag name="KSO_WM_DIAGRAM_GROUP_CODE" val="m1-1"/>
  <p:tag name="KSO_WM_UNIT_FILL_FORE_SCHEMECOLOR_INDEX" val="6"/>
  <p:tag name="KSO_WM_UNIT_FILL_TYPE" val="1"/>
</p:tagLst>
</file>

<file path=ppt/tags/tag1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61"/>
  <p:tag name="KSO_WM_UNIT_TYPE" val="m_h_f"/>
  <p:tag name="KSO_WM_UNIT_INDEX" val="1_2_1"/>
  <p:tag name="KSO_WM_UNIT_ID" val="diagram160061_4*m_h_f*1_2_1"/>
  <p:tag name="KSO_WM_UNIT_CLEAR" val="1"/>
  <p:tag name="KSO_WM_UNIT_LAYERLEVEL" val="1_1_1"/>
  <p:tag name="KSO_WM_UNIT_VALUE" val="26"/>
  <p:tag name="KSO_WM_UNIT_HIGHLIGHT" val="0"/>
  <p:tag name="KSO_WM_UNIT_COMPATIBLE" val="0"/>
  <p:tag name="KSO_WM_UNIT_PRESET_TEXT_INDEX" val="4"/>
  <p:tag name="KSO_WM_UNIT_PRESET_TEXT_LEN" val="35"/>
  <p:tag name="KSO_WM_DIAGRAM_GROUP_CODE" val="m1-1"/>
  <p:tag name="KSO_WM_UNIT_TEXT_FILL_FORE_SCHEMECOLOR_INDEX" val="6"/>
  <p:tag name="KSO_WM_UNIT_TEXT_FILL_TYPE" val="1"/>
</p:tagLst>
</file>

<file path=ppt/tags/tag1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61"/>
  <p:tag name="KSO_WM_UNIT_TYPE" val="m_i"/>
  <p:tag name="KSO_WM_UNIT_INDEX" val="1_3"/>
  <p:tag name="KSO_WM_UNIT_ID" val="diagram160061_4*m_i*1_3"/>
  <p:tag name="KSO_WM_UNIT_CLEAR" val="1"/>
  <p:tag name="KSO_WM_UNIT_LAYERLEVEL" val="1_1"/>
  <p:tag name="KSO_WM_DIAGRAM_GROUP_CODE" val="m1-1"/>
  <p:tag name="KSO_WM_UNIT_FILL_FORE_SCHEMECOLOR_INDEX" val="6"/>
  <p:tag name="KSO_WM_UNIT_FILL_TYPE" val="1"/>
</p:tagLst>
</file>

<file path=ppt/tags/tag14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61"/>
  <p:tag name="KSO_WM_UNIT_TYPE" val="m_h_f"/>
  <p:tag name="KSO_WM_UNIT_INDEX" val="1_2_1"/>
  <p:tag name="KSO_WM_UNIT_ID" val="diagram160061_4*m_h_f*1_2_1"/>
  <p:tag name="KSO_WM_UNIT_CLEAR" val="1"/>
  <p:tag name="KSO_WM_UNIT_LAYERLEVEL" val="1_1_1"/>
  <p:tag name="KSO_WM_UNIT_VALUE" val="26"/>
  <p:tag name="KSO_WM_UNIT_HIGHLIGHT" val="0"/>
  <p:tag name="KSO_WM_UNIT_COMPATIBLE" val="0"/>
  <p:tag name="KSO_WM_UNIT_PRESET_TEXT_INDEX" val="4"/>
  <p:tag name="KSO_WM_UNIT_PRESET_TEXT_LEN" val="35"/>
  <p:tag name="KSO_WM_DIAGRAM_GROUP_CODE" val="m1-1"/>
  <p:tag name="KSO_WM_UNIT_TEXT_FILL_FORE_SCHEMECOLOR_INDEX" val="6"/>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61"/>
  <p:tag name="KSO_WM_UNIT_TYPE" val="m_i"/>
  <p:tag name="KSO_WM_UNIT_INDEX" val="1_3"/>
  <p:tag name="KSO_WM_UNIT_ID" val="diagram160061_4*m_i*1_3"/>
  <p:tag name="KSO_WM_UNIT_CLEAR" val="1"/>
  <p:tag name="KSO_WM_UNIT_LAYERLEVEL" val="1_1"/>
  <p:tag name="KSO_WM_DIAGRAM_GROUP_CODE" val="m1-1"/>
  <p:tag name="KSO_WM_UNIT_FILL_FORE_SCHEMECOLOR_INDEX" val="6"/>
  <p:tag name="KSO_WM_UNI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61"/>
  <p:tag name="KSO_WM_UNIT_TYPE" val="m_h_f"/>
  <p:tag name="KSO_WM_UNIT_INDEX" val="1_2_1"/>
  <p:tag name="KSO_WM_UNIT_ID" val="diagram160061_4*m_h_f*1_2_1"/>
  <p:tag name="KSO_WM_UNIT_CLEAR" val="1"/>
  <p:tag name="KSO_WM_UNIT_LAYERLEVEL" val="1_1_1"/>
  <p:tag name="KSO_WM_UNIT_VALUE" val="26"/>
  <p:tag name="KSO_WM_UNIT_HIGHLIGHT" val="0"/>
  <p:tag name="KSO_WM_UNIT_COMPATIBLE" val="0"/>
  <p:tag name="KSO_WM_UNIT_PRESET_TEXT_INDEX" val="4"/>
  <p:tag name="KSO_WM_UNIT_PRESET_TEXT_LEN" val="35"/>
  <p:tag name="KSO_WM_DIAGRAM_GROUP_CODE" val="m1-1"/>
  <p:tag name="KSO_WM_UNIT_TEXT_FILL_FORE_SCHEMECOLOR_INDEX" val="6"/>
  <p:tag name="KSO_WM_UNIT_TEX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61"/>
  <p:tag name="KSO_WM_UNIT_TYPE" val="m_i"/>
  <p:tag name="KSO_WM_UNIT_INDEX" val="1_3"/>
  <p:tag name="KSO_WM_UNIT_ID" val="diagram160061_4*m_i*1_3"/>
  <p:tag name="KSO_WM_UNIT_CLEAR" val="1"/>
  <p:tag name="KSO_WM_UNIT_LAYERLEVEL" val="1_1"/>
  <p:tag name="KSO_WM_DIAGRAM_GROUP_CODE" val="m1-1"/>
  <p:tag name="KSO_WM_UNIT_FILL_FORE_SCHEMECOLOR_INDEX" val="6"/>
  <p:tag name="KSO_WM_UNIT_FILL_TYPE" val="1"/>
</p:tagLst>
</file>

<file path=ppt/tags/tag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61"/>
  <p:tag name="KSO_WM_UNIT_TYPE" val="m_i"/>
  <p:tag name="KSO_WM_UNIT_INDEX" val="1_2"/>
  <p:tag name="KSO_WM_UNIT_ID" val="diagram160061_4*m_i*1_2"/>
  <p:tag name="KSO_WM_UNIT_CLEAR" val="1"/>
  <p:tag name="KSO_WM_UNIT_LAYERLEVEL" val="1_1"/>
  <p:tag name="KSO_WM_DIAGRAM_GROUP_CODE" val="m1-1"/>
  <p:tag name="KSO_WM_UNIT_FILL_FORE_SCHEMECOLOR_INDEX" val="5"/>
  <p:tag name="KSO_WM_UNIT_FILL_TYPE" val="1"/>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61"/>
  <p:tag name="KSO_WM_UNIT_TYPE" val="m_i"/>
  <p:tag name="KSO_WM_UNIT_INDEX" val="1_1"/>
  <p:tag name="KSO_WM_UNIT_ID" val="diagram160061_4*m_i*1_1"/>
  <p:tag name="KSO_WM_UNIT_CLEAR" val="1"/>
  <p:tag name="KSO_WM_UNIT_LAYERLEVEL" val="1_1"/>
  <p:tag name="KSO_WM_DIAGRAM_GROUP_CODE" val="m1-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Lst>
</file>

<file path=ppt/tags/tag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61"/>
  <p:tag name="KSO_WM_UNIT_TYPE" val="m_h_f"/>
  <p:tag name="KSO_WM_UNIT_INDEX" val="1_1_1"/>
  <p:tag name="KSO_WM_UNIT_ID" val="diagram160061_4*m_h_f*1_1_1"/>
  <p:tag name="KSO_WM_UNIT_CLEAR" val="1"/>
  <p:tag name="KSO_WM_UNIT_LAYERLEVEL" val="1_1_1"/>
  <p:tag name="KSO_WM_UNIT_VALUE" val="26"/>
  <p:tag name="KSO_WM_UNIT_HIGHLIGHT" val="0"/>
  <p:tag name="KSO_WM_UNIT_COMPATIBLE" val="0"/>
  <p:tag name="KSO_WM_UNIT_PRESET_TEXT_INDEX" val="4"/>
  <p:tag name="KSO_WM_UNIT_PRESET_TEXT_LEN" val="35"/>
  <p:tag name="KSO_WM_DIAGRAM_GROUP_CODE" val="m1-1"/>
  <p:tag name="KSO_WM_UNIT_TEXT_FILL_FORE_SCHEMECOLOR_INDEX" val="5"/>
  <p:tag name="KSO_WM_UNIT_TEXT_FILL_TYPE" val="1"/>
</p:tagLst>
</file>

<file path=ppt/tags/tag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061_4*i*1"/>
  <p:tag name="KSO_WM_TEMPLATE_CATEGORY" val="diagram"/>
  <p:tag name="KSO_WM_TEMPLATE_INDEX" val="160061"/>
  <p:tag name="KSO_WM_UNIT_INDEX" val="1"/>
</p:tagLst>
</file>

<file path=ppt/tags/tag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061_4*i*6"/>
  <p:tag name="KSO_WM_TEMPLATE_CATEGORY" val="diagram"/>
  <p:tag name="KSO_WM_TEMPLATE_INDEX" val="160061"/>
  <p:tag name="KSO_WM_UNIT_INDEX" val="6"/>
</p:tagLst>
</file>

<file path=ppt/tags/tag4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061_4*i*6"/>
  <p:tag name="KSO_WM_TEMPLATE_CATEGORY" val="diagram"/>
  <p:tag name="KSO_WM_TEMPLATE_INDEX" val="160061"/>
  <p:tag name="KSO_WM_UNIT_INDEX" val="6"/>
</p:tagLst>
</file>

<file path=ppt/tags/tag5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061_4*i*6"/>
  <p:tag name="KSO_WM_TEMPLATE_CATEGORY" val="diagram"/>
  <p:tag name="KSO_WM_TEMPLATE_INDEX" val="160061"/>
  <p:tag name="KSO_WM_UNIT_INDEX" val="6"/>
</p:tagLst>
</file>

<file path=ppt/tags/tag6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061_4*i*6"/>
  <p:tag name="KSO_WM_TEMPLATE_CATEGORY" val="diagram"/>
  <p:tag name="KSO_WM_TEMPLATE_INDEX" val="160061"/>
  <p:tag name="KSO_WM_UNIT_INDEX" val="6"/>
</p:tagLst>
</file>

<file path=ppt/tags/tag7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061_4*i*6"/>
  <p:tag name="KSO_WM_TEMPLATE_CATEGORY" val="diagram"/>
  <p:tag name="KSO_WM_TEMPLATE_INDEX" val="160061"/>
  <p:tag name="KSO_WM_UNIT_INDEX" val="6"/>
</p:tagLst>
</file>

<file path=ppt/tags/tag8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61"/>
  <p:tag name="KSO_WM_UNIT_TYPE" val="m_h_f"/>
  <p:tag name="KSO_WM_UNIT_INDEX" val="1_2_1"/>
  <p:tag name="KSO_WM_UNIT_ID" val="diagram160061_4*m_h_f*1_2_1"/>
  <p:tag name="KSO_WM_UNIT_CLEAR" val="1"/>
  <p:tag name="KSO_WM_UNIT_LAYERLEVEL" val="1_1_1"/>
  <p:tag name="KSO_WM_UNIT_VALUE" val="26"/>
  <p:tag name="KSO_WM_UNIT_HIGHLIGHT" val="0"/>
  <p:tag name="KSO_WM_UNIT_COMPATIBLE" val="0"/>
  <p:tag name="KSO_WM_UNIT_PRESET_TEXT_INDEX" val="4"/>
  <p:tag name="KSO_WM_UNIT_PRESET_TEXT_LEN" val="35"/>
  <p:tag name="KSO_WM_DIAGRAM_GROUP_CODE" val="m1-1"/>
  <p:tag name="KSO_WM_UNIT_TEXT_FILL_FORE_SCHEMECOLOR_INDEX" val="6"/>
  <p:tag name="KSO_WM_UNIT_TEXT_FILL_TYPE" val="1"/>
</p:tagLst>
</file>

<file path=ppt/tags/tag9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3329</TotalTime>
  <Words>9678</Words>
  <Application>Microsoft Macintosh PowerPoint</Application>
  <PresentationFormat>宽屏</PresentationFormat>
  <Paragraphs>1440</Paragraphs>
  <Slides>143</Slides>
  <Notes>66</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143</vt:i4>
      </vt:variant>
    </vt:vector>
  </HeadingPairs>
  <TitlesOfParts>
    <vt:vector size="153" baseType="lpstr">
      <vt:lpstr>Calibri</vt:lpstr>
      <vt:lpstr>Calibri Light</vt:lpstr>
      <vt:lpstr>Cambria Math</vt:lpstr>
      <vt:lpstr>Microsoft YaHei</vt:lpstr>
      <vt:lpstr>黑体</vt:lpstr>
      <vt:lpstr>手札体-简粗体</vt:lpstr>
      <vt:lpstr>宋体</vt:lpstr>
      <vt:lpstr>微软雅黑</vt:lpstr>
      <vt:lpstr>Arial</vt:lpstr>
      <vt:lpstr>Office 主题</vt:lpstr>
      <vt:lpstr>计算机网络原理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2017考期会计基础</dc:title>
  <dc:creator>Microsoft Office 用户</dc:creator>
  <cp:lastModifiedBy>Microsoft Office 用户</cp:lastModifiedBy>
  <cp:revision>569</cp:revision>
  <dcterms:created xsi:type="dcterms:W3CDTF">2018-07-13T08:58:18Z</dcterms:created>
  <dcterms:modified xsi:type="dcterms:W3CDTF">2019-07-05T09:18:20Z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2052-1.2.3.312</vt:lpwstr>
  </property>
</Properties>
</file>